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7"/>
  </p:notesMasterIdLst>
  <p:sldIdLst>
    <p:sldId id="327" r:id="rId6"/>
    <p:sldId id="368" r:id="rId7"/>
    <p:sldId id="363" r:id="rId8"/>
    <p:sldId id="358" r:id="rId9"/>
    <p:sldId id="372" r:id="rId10"/>
    <p:sldId id="355" r:id="rId11"/>
    <p:sldId id="364" r:id="rId12"/>
    <p:sldId id="371" r:id="rId13"/>
    <p:sldId id="378" r:id="rId14"/>
    <p:sldId id="379" r:id="rId15"/>
    <p:sldId id="362" r:id="rId16"/>
    <p:sldId id="336" r:id="rId17"/>
    <p:sldId id="338" r:id="rId18"/>
    <p:sldId id="339" r:id="rId19"/>
    <p:sldId id="341" r:id="rId20"/>
    <p:sldId id="344" r:id="rId21"/>
    <p:sldId id="342" r:id="rId22"/>
    <p:sldId id="374" r:id="rId23"/>
    <p:sldId id="375" r:id="rId24"/>
    <p:sldId id="365" r:id="rId25"/>
    <p:sldId id="367" r:id="rId26"/>
    <p:sldId id="346" r:id="rId27"/>
    <p:sldId id="335" r:id="rId28"/>
    <p:sldId id="350" r:id="rId29"/>
    <p:sldId id="356" r:id="rId30"/>
    <p:sldId id="366" r:id="rId31"/>
    <p:sldId id="376" r:id="rId32"/>
    <p:sldId id="361" r:id="rId33"/>
    <p:sldId id="377" r:id="rId34"/>
    <p:sldId id="369" r:id="rId35"/>
    <p:sldId id="370" r:id="rId36"/>
  </p:sldIdLst>
  <p:sldSz cx="9144000" cy="6858000" type="screen4x3"/>
  <p:notesSz cx="6858000" cy="9144000"/>
  <p:defaultText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81" algn="l" defTabSz="457039" rtl="0" eaLnBrk="1" latinLnBrk="0" hangingPunct="1">
      <a:defRPr sz="1800" kern="1200">
        <a:solidFill>
          <a:schemeClr val="tx1"/>
        </a:solidFill>
        <a:latin typeface="+mn-lt"/>
        <a:ea typeface="+mn-ea"/>
        <a:cs typeface="+mn-cs"/>
      </a:defRPr>
    </a:lvl3pPr>
    <a:lvl4pPr marL="1371122" algn="l" defTabSz="457039" rtl="0" eaLnBrk="1" latinLnBrk="0" hangingPunct="1">
      <a:defRPr sz="1800" kern="1200">
        <a:solidFill>
          <a:schemeClr val="tx1"/>
        </a:solidFill>
        <a:latin typeface="+mn-lt"/>
        <a:ea typeface="+mn-ea"/>
        <a:cs typeface="+mn-cs"/>
      </a:defRPr>
    </a:lvl4pPr>
    <a:lvl5pPr marL="1828163" algn="l" defTabSz="457039" rtl="0" eaLnBrk="1" latinLnBrk="0" hangingPunct="1">
      <a:defRPr sz="1800" kern="1200">
        <a:solidFill>
          <a:schemeClr val="tx1"/>
        </a:solidFill>
        <a:latin typeface="+mn-lt"/>
        <a:ea typeface="+mn-ea"/>
        <a:cs typeface="+mn-cs"/>
      </a:defRPr>
    </a:lvl5pPr>
    <a:lvl6pPr marL="2285200" algn="l" defTabSz="457039" rtl="0" eaLnBrk="1" latinLnBrk="0" hangingPunct="1">
      <a:defRPr sz="1800" kern="1200">
        <a:solidFill>
          <a:schemeClr val="tx1"/>
        </a:solidFill>
        <a:latin typeface="+mn-lt"/>
        <a:ea typeface="+mn-ea"/>
        <a:cs typeface="+mn-cs"/>
      </a:defRPr>
    </a:lvl6pPr>
    <a:lvl7pPr marL="2742241" algn="l" defTabSz="457039" rtl="0" eaLnBrk="1" latinLnBrk="0" hangingPunct="1">
      <a:defRPr sz="1800" kern="1200">
        <a:solidFill>
          <a:schemeClr val="tx1"/>
        </a:solidFill>
        <a:latin typeface="+mn-lt"/>
        <a:ea typeface="+mn-ea"/>
        <a:cs typeface="+mn-cs"/>
      </a:defRPr>
    </a:lvl7pPr>
    <a:lvl8pPr marL="3199280" algn="l" defTabSz="457039" rtl="0" eaLnBrk="1" latinLnBrk="0" hangingPunct="1">
      <a:defRPr sz="1800" kern="1200">
        <a:solidFill>
          <a:schemeClr val="tx1"/>
        </a:solidFill>
        <a:latin typeface="+mn-lt"/>
        <a:ea typeface="+mn-ea"/>
        <a:cs typeface="+mn-cs"/>
      </a:defRPr>
    </a:lvl8pPr>
    <a:lvl9pPr marL="3656321" algn="l" defTabSz="45703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BB3"/>
    <a:srgbClr val="CDFDC9"/>
    <a:srgbClr val="FFCCCA"/>
    <a:srgbClr val="FADB9E"/>
    <a:srgbClr val="F7F715"/>
    <a:srgbClr val="074282"/>
    <a:srgbClr val="0056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48" autoAdjust="0"/>
    <p:restoredTop sz="75696" autoAdjust="0"/>
  </p:normalViewPr>
  <p:slideViewPr>
    <p:cSldViewPr snapToGrid="0" snapToObjects="1">
      <p:cViewPr varScale="1">
        <p:scale>
          <a:sx n="53" d="100"/>
          <a:sy n="53" d="100"/>
        </p:scale>
        <p:origin x="1134" y="7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56E8-54B0-47A9-8838-4188AE1A0995}" type="datetimeFigureOut">
              <a:rPr lang="en-US" smtClean="0"/>
              <a:t>8/23/2016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8C84A-36E5-4F2F-8B90-6B9B7068A85B}" type="slidenum">
              <a:rPr lang="en-US" smtClean="0"/>
              <a:t>‹#›</a:t>
            </a:fld>
            <a:endParaRPr lang="en-US" dirty="0"/>
          </a:p>
        </p:txBody>
      </p:sp>
    </p:spTree>
    <p:extLst>
      <p:ext uri="{BB962C8B-B14F-4D97-AF65-F5344CB8AC3E}">
        <p14:creationId xmlns:p14="http://schemas.microsoft.com/office/powerpoint/2010/main" val="3117232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48FD7E-E350-48B2-8188-7C8A103D1740}" type="slidenum">
              <a:rPr lang="en-US" smtClean="0"/>
              <a:t>1</a:t>
            </a:fld>
            <a:endParaRPr lang="en-US" dirty="0"/>
          </a:p>
        </p:txBody>
      </p:sp>
    </p:spTree>
    <p:extLst>
      <p:ext uri="{BB962C8B-B14F-4D97-AF65-F5344CB8AC3E}">
        <p14:creationId xmlns:p14="http://schemas.microsoft.com/office/powerpoint/2010/main" val="1092544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time we reported to</a:t>
            </a:r>
            <a:r>
              <a:rPr lang="en-US" baseline="0" dirty="0"/>
              <a:t> the Board of health we outlined the priorities noted in the 2015 CHNA and described the development of the </a:t>
            </a:r>
            <a:r>
              <a:rPr lang="en-US" sz="1200" b="1" dirty="0"/>
              <a:t>community health consortium.</a:t>
            </a:r>
          </a:p>
          <a:p>
            <a:endParaRPr lang="en-US" sz="1200" b="1" dirty="0"/>
          </a:p>
          <a:p>
            <a:r>
              <a:rPr lang="en-US" sz="1200" b="1" dirty="0"/>
              <a:t> </a:t>
            </a:r>
            <a:endParaRPr lang="en-US" dirty="0"/>
          </a:p>
        </p:txBody>
      </p:sp>
      <p:sp>
        <p:nvSpPr>
          <p:cNvPr id="4" name="Slide Number Placeholder 3"/>
          <p:cNvSpPr>
            <a:spLocks noGrp="1"/>
          </p:cNvSpPr>
          <p:nvPr>
            <p:ph type="sldNum" sz="quarter" idx="10"/>
          </p:nvPr>
        </p:nvSpPr>
        <p:spPr/>
        <p:txBody>
          <a:bodyPr/>
          <a:lstStyle/>
          <a:p>
            <a:fld id="{FD77A536-4825-4742-848B-F01506739F09}" type="slidenum">
              <a:rPr lang="en-US" smtClean="0"/>
              <a:t>24</a:t>
            </a:fld>
            <a:endParaRPr lang="en-US" dirty="0"/>
          </a:p>
        </p:txBody>
      </p:sp>
    </p:spTree>
    <p:extLst>
      <p:ext uri="{BB962C8B-B14F-4D97-AF65-F5344CB8AC3E}">
        <p14:creationId xmlns:p14="http://schemas.microsoft.com/office/powerpoint/2010/main" val="2462369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7A536-4825-4742-848B-F01506739F09}" type="slidenum">
              <a:rPr lang="en-US" smtClean="0"/>
              <a:t>25</a:t>
            </a:fld>
            <a:endParaRPr lang="en-US"/>
          </a:p>
        </p:txBody>
      </p:sp>
    </p:spTree>
    <p:extLst>
      <p:ext uri="{BB962C8B-B14F-4D97-AF65-F5344CB8AC3E}">
        <p14:creationId xmlns:p14="http://schemas.microsoft.com/office/powerpoint/2010/main" val="2126690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08C84A-36E5-4F2F-8B90-6B9B7068A85B}" type="slidenum">
              <a:rPr lang="en-US" smtClean="0"/>
              <a:t>26</a:t>
            </a:fld>
            <a:endParaRPr lang="en-US" dirty="0"/>
          </a:p>
        </p:txBody>
      </p:sp>
    </p:spTree>
    <p:extLst>
      <p:ext uri="{BB962C8B-B14F-4D97-AF65-F5344CB8AC3E}">
        <p14:creationId xmlns:p14="http://schemas.microsoft.com/office/powerpoint/2010/main" val="1501205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08C84A-36E5-4F2F-8B90-6B9B7068A85B}" type="slidenum">
              <a:rPr lang="en-US" smtClean="0"/>
              <a:t>27</a:t>
            </a:fld>
            <a:endParaRPr lang="en-US" dirty="0"/>
          </a:p>
        </p:txBody>
      </p:sp>
    </p:spTree>
    <p:extLst>
      <p:ext uri="{BB962C8B-B14F-4D97-AF65-F5344CB8AC3E}">
        <p14:creationId xmlns:p14="http://schemas.microsoft.com/office/powerpoint/2010/main" val="417900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start with a refined CHNA framework (carried over 2013) and then share what we have learned from updated data and a set of key informant interviews. </a:t>
            </a:r>
          </a:p>
          <a:p>
            <a:endParaRPr lang="en-US" dirty="0"/>
          </a:p>
          <a:p>
            <a:r>
              <a:rPr lang="en-US" dirty="0"/>
              <a:t>Address issue of overlap</a:t>
            </a:r>
          </a:p>
        </p:txBody>
      </p:sp>
      <p:sp>
        <p:nvSpPr>
          <p:cNvPr id="4" name="Slide Number Placeholder 3"/>
          <p:cNvSpPr>
            <a:spLocks noGrp="1"/>
          </p:cNvSpPr>
          <p:nvPr>
            <p:ph type="sldNum" sz="quarter" idx="10"/>
          </p:nvPr>
        </p:nvSpPr>
        <p:spPr/>
        <p:txBody>
          <a:bodyPr/>
          <a:lstStyle/>
          <a:p>
            <a:fld id="{7108C84A-36E5-4F2F-8B90-6B9B7068A85B}" type="slidenum">
              <a:rPr lang="en-US" smtClean="0"/>
              <a:t>28</a:t>
            </a:fld>
            <a:endParaRPr lang="en-US" dirty="0"/>
          </a:p>
        </p:txBody>
      </p:sp>
    </p:spTree>
    <p:extLst>
      <p:ext uri="{BB962C8B-B14F-4D97-AF65-F5344CB8AC3E}">
        <p14:creationId xmlns:p14="http://schemas.microsoft.com/office/powerpoint/2010/main" val="3523240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start with a refined CHNA framework (carried over 2013) and then share what we have learned from updated data and a set of key informant interviews. </a:t>
            </a:r>
          </a:p>
          <a:p>
            <a:endParaRPr lang="en-US" dirty="0"/>
          </a:p>
          <a:p>
            <a:r>
              <a:rPr lang="en-US" dirty="0"/>
              <a:t>Address issue of overlap</a:t>
            </a:r>
          </a:p>
        </p:txBody>
      </p:sp>
      <p:sp>
        <p:nvSpPr>
          <p:cNvPr id="4" name="Slide Number Placeholder 3"/>
          <p:cNvSpPr>
            <a:spLocks noGrp="1"/>
          </p:cNvSpPr>
          <p:nvPr>
            <p:ph type="sldNum" sz="quarter" idx="10"/>
          </p:nvPr>
        </p:nvSpPr>
        <p:spPr/>
        <p:txBody>
          <a:bodyPr/>
          <a:lstStyle/>
          <a:p>
            <a:fld id="{7108C84A-36E5-4F2F-8B90-6B9B7068A85B}" type="slidenum">
              <a:rPr lang="en-US" smtClean="0"/>
              <a:t>29</a:t>
            </a:fld>
            <a:endParaRPr lang="en-US" dirty="0"/>
          </a:p>
        </p:txBody>
      </p:sp>
    </p:spTree>
    <p:extLst>
      <p:ext uri="{BB962C8B-B14F-4D97-AF65-F5344CB8AC3E}">
        <p14:creationId xmlns:p14="http://schemas.microsoft.com/office/powerpoint/2010/main" val="1773346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08C84A-36E5-4F2F-8B90-6B9B7068A85B}" type="slidenum">
              <a:rPr lang="en-US" smtClean="0"/>
              <a:t>30</a:t>
            </a:fld>
            <a:endParaRPr lang="en-US" dirty="0"/>
          </a:p>
        </p:txBody>
      </p:sp>
    </p:spTree>
    <p:extLst>
      <p:ext uri="{BB962C8B-B14F-4D97-AF65-F5344CB8AC3E}">
        <p14:creationId xmlns:p14="http://schemas.microsoft.com/office/powerpoint/2010/main" val="3046229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7108C84A-36E5-4F2F-8B90-6B9B7068A85B}" type="slidenum">
              <a:rPr lang="en-US" smtClean="0"/>
              <a:t>31</a:t>
            </a:fld>
            <a:endParaRPr lang="en-US" dirty="0"/>
          </a:p>
        </p:txBody>
      </p:sp>
    </p:spTree>
    <p:extLst>
      <p:ext uri="{BB962C8B-B14F-4D97-AF65-F5344CB8AC3E}">
        <p14:creationId xmlns:p14="http://schemas.microsoft.com/office/powerpoint/2010/main" val="3806947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7108C84A-36E5-4F2F-8B90-6B9B7068A85B}" type="slidenum">
              <a:rPr lang="en-US" smtClean="0"/>
              <a:t>3</a:t>
            </a:fld>
            <a:endParaRPr lang="en-US" dirty="0"/>
          </a:p>
        </p:txBody>
      </p:sp>
    </p:spTree>
    <p:extLst>
      <p:ext uri="{BB962C8B-B14F-4D97-AF65-F5344CB8AC3E}">
        <p14:creationId xmlns:p14="http://schemas.microsoft.com/office/powerpoint/2010/main" val="4104989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48FD7E-E350-48B2-8188-7C8A103D1740}" type="slidenum">
              <a:rPr lang="en-US" smtClean="0"/>
              <a:t>7</a:t>
            </a:fld>
            <a:endParaRPr lang="en-US" dirty="0"/>
          </a:p>
        </p:txBody>
      </p:sp>
    </p:spTree>
    <p:extLst>
      <p:ext uri="{BB962C8B-B14F-4D97-AF65-F5344CB8AC3E}">
        <p14:creationId xmlns:p14="http://schemas.microsoft.com/office/powerpoint/2010/main" val="2934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Updated 5-12</a:t>
            </a:r>
          </a:p>
          <a:p>
            <a:endParaRPr lang="en-US" dirty="0"/>
          </a:p>
        </p:txBody>
      </p:sp>
      <p:sp>
        <p:nvSpPr>
          <p:cNvPr id="4" name="Slide Number Placeholder 3"/>
          <p:cNvSpPr>
            <a:spLocks noGrp="1"/>
          </p:cNvSpPr>
          <p:nvPr>
            <p:ph type="sldNum" sz="quarter" idx="10"/>
          </p:nvPr>
        </p:nvSpPr>
        <p:spPr/>
        <p:txBody>
          <a:bodyPr/>
          <a:lstStyle/>
          <a:p>
            <a:pPr>
              <a:defRPr/>
            </a:pPr>
            <a:fld id="{8D1A6A44-C746-421D-82BE-347F555C5FEA}" type="slidenum">
              <a:rPr lang="en-US" smtClean="0"/>
              <a:pPr>
                <a:defRPr/>
              </a:pPr>
              <a:t>9</a:t>
            </a:fld>
            <a:endParaRPr lang="en-US"/>
          </a:p>
        </p:txBody>
      </p:sp>
    </p:spTree>
    <p:extLst>
      <p:ext uri="{BB962C8B-B14F-4D97-AF65-F5344CB8AC3E}">
        <p14:creationId xmlns:p14="http://schemas.microsoft.com/office/powerpoint/2010/main" val="196690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Updated 5-12</a:t>
            </a:r>
          </a:p>
          <a:p>
            <a:endParaRPr lang="en-US" dirty="0"/>
          </a:p>
        </p:txBody>
      </p:sp>
      <p:sp>
        <p:nvSpPr>
          <p:cNvPr id="4" name="Slide Number Placeholder 3"/>
          <p:cNvSpPr>
            <a:spLocks noGrp="1"/>
          </p:cNvSpPr>
          <p:nvPr>
            <p:ph type="sldNum" sz="quarter" idx="10"/>
          </p:nvPr>
        </p:nvSpPr>
        <p:spPr/>
        <p:txBody>
          <a:bodyPr/>
          <a:lstStyle/>
          <a:p>
            <a:pPr>
              <a:defRPr/>
            </a:pPr>
            <a:fld id="{8D1A6A44-C746-421D-82BE-347F555C5FEA}" type="slidenum">
              <a:rPr lang="en-US" smtClean="0"/>
              <a:pPr>
                <a:defRPr/>
              </a:pPr>
              <a:t>10</a:t>
            </a:fld>
            <a:endParaRPr lang="en-US"/>
          </a:p>
        </p:txBody>
      </p:sp>
    </p:spTree>
    <p:extLst>
      <p:ext uri="{BB962C8B-B14F-4D97-AF65-F5344CB8AC3E}">
        <p14:creationId xmlns:p14="http://schemas.microsoft.com/office/powerpoint/2010/main" val="1044076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a:t>
            </a:r>
            <a:r>
              <a:rPr lang="en-US" baseline="0" dirty="0"/>
              <a:t> Juan County adults are less likely to engage in some risk behaviors like smoking and physical inactivity, and are less likely to be obese than other groups.  But San Juan County adults have high rates of ‘excessive drinking,’ defined as binge drinking or heavy drinking (1 drink per day for women, 2 for men).</a:t>
            </a:r>
          </a:p>
          <a:p>
            <a:endParaRPr lang="en-US" baseline="0" dirty="0"/>
          </a:p>
          <a:p>
            <a:r>
              <a:rPr lang="en-US" baseline="0" dirty="0"/>
              <a:t>The teen birth rate is lower than most other areas in Washington and the US, and tends to correlate with higher-income and higher-education areas like San Juan County.</a:t>
            </a:r>
            <a:endParaRPr lang="en-US" dirty="0"/>
          </a:p>
          <a:p>
            <a:endParaRPr lang="en-US" dirty="0"/>
          </a:p>
        </p:txBody>
      </p:sp>
      <p:sp>
        <p:nvSpPr>
          <p:cNvPr id="4" name="Slide Number Placeholder 3"/>
          <p:cNvSpPr>
            <a:spLocks noGrp="1"/>
          </p:cNvSpPr>
          <p:nvPr>
            <p:ph type="sldNum" sz="quarter" idx="10"/>
          </p:nvPr>
        </p:nvSpPr>
        <p:spPr/>
        <p:txBody>
          <a:bodyPr/>
          <a:lstStyle/>
          <a:p>
            <a:fld id="{7108C84A-36E5-4F2F-8B90-6B9B7068A85B}" type="slidenum">
              <a:rPr lang="en-US" smtClean="0"/>
              <a:t>15</a:t>
            </a:fld>
            <a:endParaRPr lang="en-US" dirty="0"/>
          </a:p>
        </p:txBody>
      </p:sp>
    </p:spTree>
    <p:extLst>
      <p:ext uri="{BB962C8B-B14F-4D97-AF65-F5344CB8AC3E}">
        <p14:creationId xmlns:p14="http://schemas.microsoft.com/office/powerpoint/2010/main" val="3431160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table is a comparison of some measures we collected at the 2014 CHNA with more recent data.</a:t>
            </a:r>
          </a:p>
          <a:p>
            <a:endParaRPr lang="en-US" baseline="0" dirty="0"/>
          </a:p>
          <a:p>
            <a:r>
              <a:rPr lang="en-US" baseline="0" dirty="0"/>
              <a:t>Most of the data has remained the same, except for the change in the rate of uninsured adults.  This dramatic improvement is due to the Affordable Care Act, and you can see that the rate of preventable hospital stays has fallen as well, possibly due to better primary care access among adults.</a:t>
            </a:r>
          </a:p>
          <a:p>
            <a:endParaRPr lang="en-US" baseline="0" dirty="0"/>
          </a:p>
          <a:p>
            <a:r>
              <a:rPr lang="en-US" baseline="0" dirty="0"/>
              <a:t>So in clinical care, we’ve really improved dramatically since 2012/2013, when most of these 2014 data were collected.</a:t>
            </a:r>
            <a:endParaRPr lang="en-US" dirty="0"/>
          </a:p>
        </p:txBody>
      </p:sp>
      <p:sp>
        <p:nvSpPr>
          <p:cNvPr id="4" name="Slide Number Placeholder 3"/>
          <p:cNvSpPr>
            <a:spLocks noGrp="1"/>
          </p:cNvSpPr>
          <p:nvPr>
            <p:ph type="sldNum" sz="quarter" idx="10"/>
          </p:nvPr>
        </p:nvSpPr>
        <p:spPr/>
        <p:txBody>
          <a:bodyPr/>
          <a:lstStyle/>
          <a:p>
            <a:fld id="{7108C84A-36E5-4F2F-8B90-6B9B7068A85B}" type="slidenum">
              <a:rPr lang="en-US" smtClean="0"/>
              <a:t>18</a:t>
            </a:fld>
            <a:endParaRPr lang="en-US" dirty="0"/>
          </a:p>
        </p:txBody>
      </p:sp>
    </p:spTree>
    <p:extLst>
      <p:ext uri="{BB962C8B-B14F-4D97-AF65-F5344CB8AC3E}">
        <p14:creationId xmlns:p14="http://schemas.microsoft.com/office/powerpoint/2010/main" val="3388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data come</a:t>
            </a:r>
            <a:r>
              <a:rPr lang="en-US" baseline="0" dirty="0"/>
              <a:t> from the yearly Washington Healthy Youth Survey.</a:t>
            </a:r>
          </a:p>
          <a:p>
            <a:endParaRPr lang="en-US" baseline="0" dirty="0"/>
          </a:p>
          <a:p>
            <a:r>
              <a:rPr lang="en-US" dirty="0"/>
              <a:t>None</a:t>
            </a:r>
            <a:r>
              <a:rPr lang="en-US" baseline="0" dirty="0"/>
              <a:t> of the youth health behavior measures have significantly changed from 2012 to 2014.  Because the sample size in San Juan County is very small, there’s a wide range of possible true measurements in the survey.  For example, even though cigarette use looks to have jumped from 11% to 19%, the confidence interval of 8.4 crosses back down to equal the 2012 rate of 11%, and up to 27.4%.  So from this, we can conclude that the cigarette use in 2014 is not significantly different from cigarette use in 2012.  And if we look at depression as measured in 2012, the confidence interval was 9.1, which crosses the range of possible true measures for 2014.  So even though the numbers look very different, statistically we cannot say they are different.</a:t>
            </a:r>
          </a:p>
          <a:p>
            <a:endParaRPr lang="en-US" baseline="0" dirty="0"/>
          </a:p>
          <a:p>
            <a:r>
              <a:rPr lang="en-US" baseline="0" dirty="0"/>
              <a:t>In summary, none of the the health factors among San Juan youth have changed since 2012.  </a:t>
            </a:r>
          </a:p>
          <a:p>
            <a:endParaRPr lang="en-US" baseline="0" dirty="0"/>
          </a:p>
          <a:p>
            <a:r>
              <a:rPr lang="en-US" baseline="0" dirty="0"/>
              <a:t>What is notable from these numbers is that San Juan County 10</a:t>
            </a:r>
            <a:r>
              <a:rPr lang="en-US" baseline="30000" dirty="0"/>
              <a:t>th</a:t>
            </a:r>
            <a:r>
              <a:rPr lang="en-US" baseline="0" dirty="0"/>
              <a:t> graders are more likely than 10</a:t>
            </a:r>
            <a:r>
              <a:rPr lang="en-US" baseline="30000" dirty="0"/>
              <a:t>th</a:t>
            </a:r>
            <a:r>
              <a:rPr lang="en-US" baseline="0" dirty="0"/>
              <a:t> graders in Washington state as a whole are more likely to report having smoked at least one cigarette or used alcohol in the past 30 days.  These are the only two measures in the whole table where San Juan County teens differ significantly from the state rate.  Alcohol and cigarette use in teens sets our young people up for substance use, abuse, and addictions later in life.  And the higher alcohol use in teens is mirrored in our higher alcohol use among adults in San Juan County, as we saw in earlier slides.</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108C84A-36E5-4F2F-8B90-6B9B7068A85B}" type="slidenum">
              <a:rPr lang="en-US" smtClean="0"/>
              <a:t>19</a:t>
            </a:fld>
            <a:endParaRPr lang="en-US" dirty="0"/>
          </a:p>
        </p:txBody>
      </p:sp>
    </p:spTree>
    <p:extLst>
      <p:ext uri="{BB962C8B-B14F-4D97-AF65-F5344CB8AC3E}">
        <p14:creationId xmlns:p14="http://schemas.microsoft.com/office/powerpoint/2010/main" val="2585962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48FD7E-E350-48B2-8188-7C8A103D1740}" type="slidenum">
              <a:rPr lang="en-US" smtClean="0"/>
              <a:t>23</a:t>
            </a:fld>
            <a:endParaRPr lang="en-US" dirty="0"/>
          </a:p>
        </p:txBody>
      </p:sp>
    </p:spTree>
    <p:extLst>
      <p:ext uri="{BB962C8B-B14F-4D97-AF65-F5344CB8AC3E}">
        <p14:creationId xmlns:p14="http://schemas.microsoft.com/office/powerpoint/2010/main" val="374765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9" indent="0" algn="ctr">
              <a:buNone/>
              <a:defRPr>
                <a:solidFill>
                  <a:schemeClr val="tx1">
                    <a:tint val="75000"/>
                  </a:schemeClr>
                </a:solidFill>
              </a:defRPr>
            </a:lvl2pPr>
            <a:lvl3pPr marL="914081" indent="0" algn="ctr">
              <a:buNone/>
              <a:defRPr>
                <a:solidFill>
                  <a:schemeClr val="tx1">
                    <a:tint val="75000"/>
                  </a:schemeClr>
                </a:solidFill>
              </a:defRPr>
            </a:lvl3pPr>
            <a:lvl4pPr marL="1371122" indent="0" algn="ctr">
              <a:buNone/>
              <a:defRPr>
                <a:solidFill>
                  <a:schemeClr val="tx1">
                    <a:tint val="75000"/>
                  </a:schemeClr>
                </a:solidFill>
              </a:defRPr>
            </a:lvl4pPr>
            <a:lvl5pPr marL="1828163" indent="0" algn="ctr">
              <a:buNone/>
              <a:defRPr>
                <a:solidFill>
                  <a:schemeClr val="tx1">
                    <a:tint val="75000"/>
                  </a:schemeClr>
                </a:solidFill>
              </a:defRPr>
            </a:lvl5pPr>
            <a:lvl6pPr marL="2285200" indent="0" algn="ctr">
              <a:buNone/>
              <a:defRPr>
                <a:solidFill>
                  <a:schemeClr val="tx1">
                    <a:tint val="75000"/>
                  </a:schemeClr>
                </a:solidFill>
              </a:defRPr>
            </a:lvl6pPr>
            <a:lvl7pPr marL="2742241" indent="0" algn="ctr">
              <a:buNone/>
              <a:defRPr>
                <a:solidFill>
                  <a:schemeClr val="tx1">
                    <a:tint val="75000"/>
                  </a:schemeClr>
                </a:solidFill>
              </a:defRPr>
            </a:lvl7pPr>
            <a:lvl8pPr marL="3199280" indent="0" algn="ctr">
              <a:buNone/>
              <a:defRPr>
                <a:solidFill>
                  <a:schemeClr val="tx1">
                    <a:tint val="75000"/>
                  </a:schemeClr>
                </a:solidFill>
              </a:defRPr>
            </a:lvl8pPr>
            <a:lvl9pPr marL="36563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52B5DE-9398-4504-817F-B4340D68CBEB}" type="datetime1">
              <a:rPr lang="en-US" smtClean="0"/>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4F1408-D370-CF49-931A-FB0ED46C5B10}" type="slidenum">
              <a:rPr lang="en-US" smtClean="0"/>
              <a:t>‹#›</a:t>
            </a:fld>
            <a:endParaRPr lang="en-US" dirty="0"/>
          </a:p>
        </p:txBody>
      </p:sp>
    </p:spTree>
    <p:extLst>
      <p:ext uri="{BB962C8B-B14F-4D97-AF65-F5344CB8AC3E}">
        <p14:creationId xmlns:p14="http://schemas.microsoft.com/office/powerpoint/2010/main" val="346639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43718A-2177-460E-A4D3-21D14C4DD25A}" type="datetime1">
              <a:rPr lang="en-US" smtClean="0"/>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4F1408-D370-CF49-931A-FB0ED46C5B10}" type="slidenum">
              <a:rPr lang="en-US" smtClean="0"/>
              <a:t>‹#›</a:t>
            </a:fld>
            <a:endParaRPr lang="en-US" dirty="0"/>
          </a:p>
        </p:txBody>
      </p:sp>
      <p:sp>
        <p:nvSpPr>
          <p:cNvPr id="7" name="Rectangle 6"/>
          <p:cNvSpPr/>
          <p:nvPr userDrawn="1"/>
        </p:nvSpPr>
        <p:spPr>
          <a:xfrm>
            <a:off x="0" y="353960"/>
            <a:ext cx="9144000" cy="650403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1096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C0B3CF-50B7-4A14-8284-0A5149D92B8E}" type="datetime1">
              <a:rPr lang="en-US" smtClean="0"/>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4F1408-D370-CF49-931A-FB0ED46C5B10}" type="slidenum">
              <a:rPr lang="en-US" smtClean="0"/>
              <a:t>‹#›</a:t>
            </a:fld>
            <a:endParaRPr lang="en-US" dirty="0"/>
          </a:p>
        </p:txBody>
      </p:sp>
      <p:sp>
        <p:nvSpPr>
          <p:cNvPr id="7" name="Rectangle 6"/>
          <p:cNvSpPr/>
          <p:nvPr userDrawn="1"/>
        </p:nvSpPr>
        <p:spPr>
          <a:xfrm>
            <a:off x="0" y="353960"/>
            <a:ext cx="9144000" cy="650403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825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353960"/>
            <a:ext cx="9144000" cy="650403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CB5E9-B3C2-4495-8BE9-35A0008E16E9}" type="datetime1">
              <a:rPr lang="en-US" smtClean="0"/>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4F1408-D370-CF49-931A-FB0ED46C5B10}" type="slidenum">
              <a:rPr lang="en-US" smtClean="0"/>
              <a:t>‹#›</a:t>
            </a:fld>
            <a:endParaRPr lang="en-US" dirty="0"/>
          </a:p>
        </p:txBody>
      </p:sp>
    </p:spTree>
    <p:extLst>
      <p:ext uri="{BB962C8B-B14F-4D97-AF65-F5344CB8AC3E}">
        <p14:creationId xmlns:p14="http://schemas.microsoft.com/office/powerpoint/2010/main" val="1215281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39" indent="0">
              <a:buNone/>
              <a:defRPr sz="1800">
                <a:solidFill>
                  <a:schemeClr val="tx1">
                    <a:tint val="75000"/>
                  </a:schemeClr>
                </a:solidFill>
              </a:defRPr>
            </a:lvl2pPr>
            <a:lvl3pPr marL="914081" indent="0">
              <a:buNone/>
              <a:defRPr sz="1600">
                <a:solidFill>
                  <a:schemeClr val="tx1">
                    <a:tint val="75000"/>
                  </a:schemeClr>
                </a:solidFill>
              </a:defRPr>
            </a:lvl3pPr>
            <a:lvl4pPr marL="1371122" indent="0">
              <a:buNone/>
              <a:defRPr sz="1400">
                <a:solidFill>
                  <a:schemeClr val="tx1">
                    <a:tint val="75000"/>
                  </a:schemeClr>
                </a:solidFill>
              </a:defRPr>
            </a:lvl4pPr>
            <a:lvl5pPr marL="1828163" indent="0">
              <a:buNone/>
              <a:defRPr sz="1400">
                <a:solidFill>
                  <a:schemeClr val="tx1">
                    <a:tint val="75000"/>
                  </a:schemeClr>
                </a:solidFill>
              </a:defRPr>
            </a:lvl5pPr>
            <a:lvl6pPr marL="2285200" indent="0">
              <a:buNone/>
              <a:defRPr sz="1400">
                <a:solidFill>
                  <a:schemeClr val="tx1">
                    <a:tint val="75000"/>
                  </a:schemeClr>
                </a:solidFill>
              </a:defRPr>
            </a:lvl6pPr>
            <a:lvl7pPr marL="2742241" indent="0">
              <a:buNone/>
              <a:defRPr sz="1400">
                <a:solidFill>
                  <a:schemeClr val="tx1">
                    <a:tint val="75000"/>
                  </a:schemeClr>
                </a:solidFill>
              </a:defRPr>
            </a:lvl7pPr>
            <a:lvl8pPr marL="3199280" indent="0">
              <a:buNone/>
              <a:defRPr sz="1400">
                <a:solidFill>
                  <a:schemeClr val="tx1">
                    <a:tint val="75000"/>
                  </a:schemeClr>
                </a:solidFill>
              </a:defRPr>
            </a:lvl8pPr>
            <a:lvl9pPr marL="36563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2C77CA-BB8E-48D4-8646-0463ACA4ED87}" type="datetime1">
              <a:rPr lang="en-US" smtClean="0"/>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4F1408-D370-CF49-931A-FB0ED46C5B10}" type="slidenum">
              <a:rPr lang="en-US" smtClean="0"/>
              <a:t>‹#›</a:t>
            </a:fld>
            <a:endParaRPr lang="en-US" dirty="0"/>
          </a:p>
        </p:txBody>
      </p:sp>
      <p:sp>
        <p:nvSpPr>
          <p:cNvPr id="7" name="Rectangle 6"/>
          <p:cNvSpPr/>
          <p:nvPr userDrawn="1"/>
        </p:nvSpPr>
        <p:spPr>
          <a:xfrm>
            <a:off x="0" y="353960"/>
            <a:ext cx="9144000" cy="650403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572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01A24A-6966-4CC9-9C73-6686D8ED2273}" type="datetime1">
              <a:rPr lang="en-US" smtClean="0"/>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4F1408-D370-CF49-931A-FB0ED46C5B10}" type="slidenum">
              <a:rPr lang="en-US" smtClean="0"/>
              <a:t>‹#›</a:t>
            </a:fld>
            <a:endParaRPr lang="en-US" dirty="0"/>
          </a:p>
        </p:txBody>
      </p:sp>
      <p:sp>
        <p:nvSpPr>
          <p:cNvPr id="8" name="Rectangle 7"/>
          <p:cNvSpPr/>
          <p:nvPr userDrawn="1"/>
        </p:nvSpPr>
        <p:spPr>
          <a:xfrm>
            <a:off x="0" y="353960"/>
            <a:ext cx="9144000" cy="650403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8045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39" indent="0">
              <a:buNone/>
              <a:defRPr sz="2000" b="1"/>
            </a:lvl2pPr>
            <a:lvl3pPr marL="914081" indent="0">
              <a:buNone/>
              <a:defRPr sz="1800" b="1"/>
            </a:lvl3pPr>
            <a:lvl4pPr marL="1371122" indent="0">
              <a:buNone/>
              <a:defRPr sz="1600" b="1"/>
            </a:lvl4pPr>
            <a:lvl5pPr marL="1828163" indent="0">
              <a:buNone/>
              <a:defRPr sz="1600" b="1"/>
            </a:lvl5pPr>
            <a:lvl6pPr marL="2285200" indent="0">
              <a:buNone/>
              <a:defRPr sz="1600" b="1"/>
            </a:lvl6pPr>
            <a:lvl7pPr marL="2742241" indent="0">
              <a:buNone/>
              <a:defRPr sz="1600" b="1"/>
            </a:lvl7pPr>
            <a:lvl8pPr marL="3199280" indent="0">
              <a:buNone/>
              <a:defRPr sz="1600" b="1"/>
            </a:lvl8pPr>
            <a:lvl9pPr marL="36563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39" indent="0">
              <a:buNone/>
              <a:defRPr sz="2000" b="1"/>
            </a:lvl2pPr>
            <a:lvl3pPr marL="914081" indent="0">
              <a:buNone/>
              <a:defRPr sz="1800" b="1"/>
            </a:lvl3pPr>
            <a:lvl4pPr marL="1371122" indent="0">
              <a:buNone/>
              <a:defRPr sz="1600" b="1"/>
            </a:lvl4pPr>
            <a:lvl5pPr marL="1828163" indent="0">
              <a:buNone/>
              <a:defRPr sz="1600" b="1"/>
            </a:lvl5pPr>
            <a:lvl6pPr marL="2285200" indent="0">
              <a:buNone/>
              <a:defRPr sz="1600" b="1"/>
            </a:lvl6pPr>
            <a:lvl7pPr marL="2742241" indent="0">
              <a:buNone/>
              <a:defRPr sz="1600" b="1"/>
            </a:lvl7pPr>
            <a:lvl8pPr marL="3199280" indent="0">
              <a:buNone/>
              <a:defRPr sz="1600" b="1"/>
            </a:lvl8pPr>
            <a:lvl9pPr marL="36563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E41C85-7BFC-4ED2-8E17-CBDF8F56A84C}" type="datetime1">
              <a:rPr lang="en-US" smtClean="0"/>
              <a:t>8/23/2016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4F1408-D370-CF49-931A-FB0ED46C5B10}" type="slidenum">
              <a:rPr lang="en-US" smtClean="0"/>
              <a:t>‹#›</a:t>
            </a:fld>
            <a:endParaRPr lang="en-US" dirty="0"/>
          </a:p>
        </p:txBody>
      </p:sp>
      <p:sp>
        <p:nvSpPr>
          <p:cNvPr id="10" name="Rectangle 9"/>
          <p:cNvSpPr/>
          <p:nvPr userDrawn="1"/>
        </p:nvSpPr>
        <p:spPr>
          <a:xfrm>
            <a:off x="0" y="353960"/>
            <a:ext cx="9144000" cy="650403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4230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6746B4-08EA-420B-8B33-6A49B0AFB518}" type="datetime1">
              <a:rPr lang="en-US" smtClean="0"/>
              <a:t>8/23/2016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4F1408-D370-CF49-931A-FB0ED46C5B10}" type="slidenum">
              <a:rPr lang="en-US" smtClean="0"/>
              <a:t>‹#›</a:t>
            </a:fld>
            <a:endParaRPr lang="en-US" dirty="0"/>
          </a:p>
        </p:txBody>
      </p:sp>
      <p:sp>
        <p:nvSpPr>
          <p:cNvPr id="6" name="Rectangle 5"/>
          <p:cNvSpPr/>
          <p:nvPr userDrawn="1"/>
        </p:nvSpPr>
        <p:spPr>
          <a:xfrm>
            <a:off x="0" y="353960"/>
            <a:ext cx="9144000" cy="650403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4396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984C8-98C2-464B-9631-761D0C9B428D}" type="datetime1">
              <a:rPr lang="en-US" smtClean="0"/>
              <a:t>8/23/2016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4F1408-D370-CF49-931A-FB0ED46C5B10}" type="slidenum">
              <a:rPr lang="en-US" smtClean="0"/>
              <a:t>‹#›</a:t>
            </a:fld>
            <a:endParaRPr lang="en-US" dirty="0"/>
          </a:p>
        </p:txBody>
      </p:sp>
      <p:sp>
        <p:nvSpPr>
          <p:cNvPr id="5" name="Rectangle 4"/>
          <p:cNvSpPr/>
          <p:nvPr userDrawn="1"/>
        </p:nvSpPr>
        <p:spPr>
          <a:xfrm>
            <a:off x="0" y="353960"/>
            <a:ext cx="9144000" cy="650403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8736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7" y="1435100"/>
            <a:ext cx="3008313" cy="4691063"/>
          </a:xfrm>
        </p:spPr>
        <p:txBody>
          <a:bodyPr/>
          <a:lstStyle>
            <a:lvl1pPr marL="0" indent="0">
              <a:buNone/>
              <a:defRPr sz="1400"/>
            </a:lvl1pPr>
            <a:lvl2pPr marL="457039" indent="0">
              <a:buNone/>
              <a:defRPr sz="1200"/>
            </a:lvl2pPr>
            <a:lvl3pPr marL="914081" indent="0">
              <a:buNone/>
              <a:defRPr sz="1000"/>
            </a:lvl3pPr>
            <a:lvl4pPr marL="1371122" indent="0">
              <a:buNone/>
              <a:defRPr sz="900"/>
            </a:lvl4pPr>
            <a:lvl5pPr marL="1828163" indent="0">
              <a:buNone/>
              <a:defRPr sz="900"/>
            </a:lvl5pPr>
            <a:lvl6pPr marL="2285200" indent="0">
              <a:buNone/>
              <a:defRPr sz="900"/>
            </a:lvl6pPr>
            <a:lvl7pPr marL="2742241" indent="0">
              <a:buNone/>
              <a:defRPr sz="900"/>
            </a:lvl7pPr>
            <a:lvl8pPr marL="3199280" indent="0">
              <a:buNone/>
              <a:defRPr sz="900"/>
            </a:lvl8pPr>
            <a:lvl9pPr marL="36563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6FB96E-B9A3-4F43-B50C-D086EBF8AC87}" type="datetime1">
              <a:rPr lang="en-US" smtClean="0"/>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4F1408-D370-CF49-931A-FB0ED46C5B10}" type="slidenum">
              <a:rPr lang="en-US" smtClean="0"/>
              <a:t>‹#›</a:t>
            </a:fld>
            <a:endParaRPr lang="en-US" dirty="0"/>
          </a:p>
        </p:txBody>
      </p:sp>
      <p:sp>
        <p:nvSpPr>
          <p:cNvPr id="8" name="Rectangle 7"/>
          <p:cNvSpPr/>
          <p:nvPr userDrawn="1"/>
        </p:nvSpPr>
        <p:spPr>
          <a:xfrm>
            <a:off x="0" y="353960"/>
            <a:ext cx="9144000" cy="650403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2530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81" indent="0">
              <a:buNone/>
              <a:defRPr sz="2400"/>
            </a:lvl3pPr>
            <a:lvl4pPr marL="1371122" indent="0">
              <a:buNone/>
              <a:defRPr sz="2000"/>
            </a:lvl4pPr>
            <a:lvl5pPr marL="1828163" indent="0">
              <a:buNone/>
              <a:defRPr sz="2000"/>
            </a:lvl5pPr>
            <a:lvl6pPr marL="2285200" indent="0">
              <a:buNone/>
              <a:defRPr sz="2000"/>
            </a:lvl6pPr>
            <a:lvl7pPr marL="2742241" indent="0">
              <a:buNone/>
              <a:defRPr sz="2000"/>
            </a:lvl7pPr>
            <a:lvl8pPr marL="3199280" indent="0">
              <a:buNone/>
              <a:defRPr sz="2000"/>
            </a:lvl8pPr>
            <a:lvl9pPr marL="3656321"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81" indent="0">
              <a:buNone/>
              <a:defRPr sz="1000"/>
            </a:lvl3pPr>
            <a:lvl4pPr marL="1371122" indent="0">
              <a:buNone/>
              <a:defRPr sz="900"/>
            </a:lvl4pPr>
            <a:lvl5pPr marL="1828163" indent="0">
              <a:buNone/>
              <a:defRPr sz="900"/>
            </a:lvl5pPr>
            <a:lvl6pPr marL="2285200" indent="0">
              <a:buNone/>
              <a:defRPr sz="900"/>
            </a:lvl6pPr>
            <a:lvl7pPr marL="2742241" indent="0">
              <a:buNone/>
              <a:defRPr sz="900"/>
            </a:lvl7pPr>
            <a:lvl8pPr marL="3199280" indent="0">
              <a:buNone/>
              <a:defRPr sz="900"/>
            </a:lvl8pPr>
            <a:lvl9pPr marL="36563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7C78F5-0C01-441A-848D-15BF125472F3}" type="datetime1">
              <a:rPr lang="en-US" smtClean="0"/>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4F1408-D370-CF49-931A-FB0ED46C5B10}" type="slidenum">
              <a:rPr lang="en-US" smtClean="0"/>
              <a:t>‹#›</a:t>
            </a:fld>
            <a:endParaRPr lang="en-US" dirty="0"/>
          </a:p>
        </p:txBody>
      </p:sp>
      <p:sp>
        <p:nvSpPr>
          <p:cNvPr id="8" name="Rectangle 7"/>
          <p:cNvSpPr/>
          <p:nvPr userDrawn="1"/>
        </p:nvSpPr>
        <p:spPr>
          <a:xfrm>
            <a:off x="0" y="353960"/>
            <a:ext cx="9144000" cy="650403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735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07" tIns="45704" rIns="91407" bIns="4570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936DCAF1-B498-4590-94A7-4C24B2AC4042}" type="datetime1">
              <a:rPr lang="en-US" smtClean="0"/>
              <a:t>8/23/2016</a:t>
            </a:fld>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C54F1408-D370-CF49-931A-FB0ED46C5B10}" type="slidenum">
              <a:rPr lang="en-US" smtClean="0"/>
              <a:t>‹#›</a:t>
            </a:fld>
            <a:endParaRPr lang="en-US" dirty="0"/>
          </a:p>
        </p:txBody>
      </p:sp>
    </p:spTree>
    <p:extLst>
      <p:ext uri="{BB962C8B-B14F-4D97-AF65-F5344CB8AC3E}">
        <p14:creationId xmlns:p14="http://schemas.microsoft.com/office/powerpoint/2010/main" val="3377300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039" rtl="0" eaLnBrk="1" latinLnBrk="0" hangingPunct="1">
        <a:spcBef>
          <a:spcPct val="0"/>
        </a:spcBef>
        <a:buNone/>
        <a:defRPr sz="4400" kern="1200">
          <a:solidFill>
            <a:schemeClr val="tx1"/>
          </a:solidFill>
          <a:latin typeface="+mj-lt"/>
          <a:ea typeface="+mj-ea"/>
          <a:cs typeface="+mj-cs"/>
        </a:defRPr>
      </a:lvl1pPr>
    </p:titleStyle>
    <p:bodyStyle>
      <a:lvl1pPr marL="342781" indent="-342781"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91" indent="-285652"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601" indent="-228519"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40" indent="-228519"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9" indent="-228519"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8" indent="-228519"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9" indent="-228519"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800" indent="-228519"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40" indent="-228519"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81" algn="l" defTabSz="457039" rtl="0" eaLnBrk="1" latinLnBrk="0" hangingPunct="1">
        <a:defRPr sz="1800" kern="1200">
          <a:solidFill>
            <a:schemeClr val="tx1"/>
          </a:solidFill>
          <a:latin typeface="+mn-lt"/>
          <a:ea typeface="+mn-ea"/>
          <a:cs typeface="+mn-cs"/>
        </a:defRPr>
      </a:lvl3pPr>
      <a:lvl4pPr marL="1371122" algn="l" defTabSz="457039" rtl="0" eaLnBrk="1" latinLnBrk="0" hangingPunct="1">
        <a:defRPr sz="1800" kern="1200">
          <a:solidFill>
            <a:schemeClr val="tx1"/>
          </a:solidFill>
          <a:latin typeface="+mn-lt"/>
          <a:ea typeface="+mn-ea"/>
          <a:cs typeface="+mn-cs"/>
        </a:defRPr>
      </a:lvl4pPr>
      <a:lvl5pPr marL="1828163" algn="l" defTabSz="457039" rtl="0" eaLnBrk="1" latinLnBrk="0" hangingPunct="1">
        <a:defRPr sz="1800" kern="1200">
          <a:solidFill>
            <a:schemeClr val="tx1"/>
          </a:solidFill>
          <a:latin typeface="+mn-lt"/>
          <a:ea typeface="+mn-ea"/>
          <a:cs typeface="+mn-cs"/>
        </a:defRPr>
      </a:lvl5pPr>
      <a:lvl6pPr marL="2285200" algn="l" defTabSz="457039" rtl="0" eaLnBrk="1" latinLnBrk="0" hangingPunct="1">
        <a:defRPr sz="1800" kern="1200">
          <a:solidFill>
            <a:schemeClr val="tx1"/>
          </a:solidFill>
          <a:latin typeface="+mn-lt"/>
          <a:ea typeface="+mn-ea"/>
          <a:cs typeface="+mn-cs"/>
        </a:defRPr>
      </a:lvl6pPr>
      <a:lvl7pPr marL="2742241" algn="l" defTabSz="457039" rtl="0" eaLnBrk="1" latinLnBrk="0" hangingPunct="1">
        <a:defRPr sz="1800" kern="1200">
          <a:solidFill>
            <a:schemeClr val="tx1"/>
          </a:solidFill>
          <a:latin typeface="+mn-lt"/>
          <a:ea typeface="+mn-ea"/>
          <a:cs typeface="+mn-cs"/>
        </a:defRPr>
      </a:lvl7pPr>
      <a:lvl8pPr marL="3199280" algn="l" defTabSz="457039" rtl="0" eaLnBrk="1" latinLnBrk="0" hangingPunct="1">
        <a:defRPr sz="1800" kern="1200">
          <a:solidFill>
            <a:schemeClr val="tx1"/>
          </a:solidFill>
          <a:latin typeface="+mn-lt"/>
          <a:ea typeface="+mn-ea"/>
          <a:cs typeface="+mn-cs"/>
        </a:defRPr>
      </a:lvl8pPr>
      <a:lvl9pPr marL="3656321" algn="l" defTabSz="4570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32_qK-onNAhWHKWMKHVl1C6cQjRwIBw&amp;url=http://epfilms.tv/guides-to-effective-shots-and-framing/&amp;bvm=bv.123664746,d.cGc&amp;psig=AFQjCNHTOMtWUphyeyOnQrSxAXRJ7mfQsA&amp;ust=1464977893554078"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31595" y="2115052"/>
            <a:ext cx="7680811" cy="1938992"/>
          </a:xfrm>
          <a:prstGeom prst="rect">
            <a:avLst/>
          </a:prstGeom>
        </p:spPr>
        <p:txBody>
          <a:bodyPr wrap="square">
            <a:spAutoFit/>
          </a:bodyPr>
          <a:lstStyle/>
          <a:p>
            <a:pPr algn="ctr"/>
            <a:r>
              <a:rPr lang="en-US" sz="3200" b="1" dirty="0">
                <a:latin typeface="Calibri" panose="020F0502020204030204" pitchFamily="34" charset="0"/>
                <a:ea typeface="Calibri" panose="020F0502020204030204" pitchFamily="34" charset="0"/>
                <a:cs typeface="Times New Roman" panose="02020603050405020304" pitchFamily="18" charset="0"/>
              </a:rPr>
              <a:t>CHNA 2016</a:t>
            </a:r>
          </a:p>
          <a:p>
            <a:pPr algn="ctr"/>
            <a:r>
              <a:rPr lang="en-US" sz="3200" b="1" dirty="0">
                <a:latin typeface="Calibri" panose="020F0502020204030204" pitchFamily="34" charset="0"/>
                <a:ea typeface="Calibri" panose="020F0502020204030204" pitchFamily="34" charset="0"/>
                <a:cs typeface="Times New Roman" panose="02020603050405020304" pitchFamily="18" charset="0"/>
              </a:rPr>
              <a:t> Peace Island Medical Center</a:t>
            </a:r>
          </a:p>
          <a:p>
            <a:pPr algn="ctr"/>
            <a:r>
              <a:rPr lang="en-US" sz="3200" b="1" i="1" dirty="0">
                <a:latin typeface="Calibri" panose="020F0502020204030204" pitchFamily="34" charset="0"/>
                <a:ea typeface="Calibri" panose="020F0502020204030204" pitchFamily="34" charset="0"/>
                <a:cs typeface="Times New Roman" panose="02020603050405020304" pitchFamily="18" charset="0"/>
              </a:rPr>
              <a:t>Refresh &amp; Align</a:t>
            </a:r>
          </a:p>
          <a:p>
            <a:pPr algn="ctr"/>
            <a:endParaRPr lang="en-US" sz="2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6553111" y="3946226"/>
            <a:ext cx="2567354" cy="307777"/>
          </a:xfrm>
          <a:prstGeom prst="rect">
            <a:avLst/>
          </a:prstGeom>
        </p:spPr>
        <p:txBody>
          <a:bodyPr wrap="square">
            <a:spAutoFit/>
          </a:bodyPr>
          <a:lstStyle/>
          <a:p>
            <a:pPr marL="4114800" marR="0" indent="-4114800" algn="ctr">
              <a:spcBef>
                <a:spcPts val="0"/>
              </a:spcBef>
              <a:spcAft>
                <a:spcPts val="0"/>
              </a:spcAft>
            </a:pP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p:cNvCxnSpPr/>
          <p:nvPr/>
        </p:nvCxnSpPr>
        <p:spPr>
          <a:xfrm>
            <a:off x="470269" y="1001237"/>
            <a:ext cx="861218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C54F1408-D370-CF49-931A-FB0ED46C5B10}" type="slidenum">
              <a:rPr lang="en-US" smtClean="0"/>
              <a:t>1</a:t>
            </a:fld>
            <a:endParaRPr lang="en-US" dirty="0"/>
          </a:p>
        </p:txBody>
      </p:sp>
      <p:pic>
        <p:nvPicPr>
          <p:cNvPr id="6" name="Picture 2" descr="PeaceHealth"/>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6653" y="5701188"/>
            <a:ext cx="2119313" cy="6699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07858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245754" y="-214745"/>
            <a:ext cx="6705600" cy="838200"/>
          </a:xfrm>
        </p:spPr>
        <p:txBody>
          <a:bodyPr/>
          <a:lstStyle/>
          <a:p>
            <a:pPr algn="r" eaLnBrk="1" hangingPunct="1"/>
            <a:r>
              <a:rPr lang="en-US" sz="2400" b="1" dirty="0">
                <a:solidFill>
                  <a:schemeClr val="bg1"/>
                </a:solidFill>
              </a:rPr>
              <a:t>Provider Payer Mix</a:t>
            </a:r>
          </a:p>
        </p:txBody>
      </p:sp>
      <p:pic>
        <p:nvPicPr>
          <p:cNvPr id="3" name="Picture 2"/>
          <p:cNvPicPr>
            <a:picLocks noChangeAspect="1"/>
          </p:cNvPicPr>
          <p:nvPr/>
        </p:nvPicPr>
        <p:blipFill>
          <a:blip r:embed="rId3"/>
          <a:stretch>
            <a:fillRect/>
          </a:stretch>
        </p:blipFill>
        <p:spPr>
          <a:xfrm>
            <a:off x="1775857" y="512172"/>
            <a:ext cx="5044044" cy="3133085"/>
          </a:xfrm>
          <a:prstGeom prst="rect">
            <a:avLst/>
          </a:prstGeom>
        </p:spPr>
      </p:pic>
      <p:pic>
        <p:nvPicPr>
          <p:cNvPr id="4" name="Picture 3"/>
          <p:cNvPicPr>
            <a:picLocks noChangeAspect="1"/>
          </p:cNvPicPr>
          <p:nvPr/>
        </p:nvPicPr>
        <p:blipFill>
          <a:blip r:embed="rId4"/>
          <a:stretch>
            <a:fillRect/>
          </a:stretch>
        </p:blipFill>
        <p:spPr>
          <a:xfrm>
            <a:off x="1775857" y="3652877"/>
            <a:ext cx="5044044" cy="3121452"/>
          </a:xfrm>
          <a:prstGeom prst="rect">
            <a:avLst/>
          </a:prstGeom>
        </p:spPr>
      </p:pic>
    </p:spTree>
    <p:extLst>
      <p:ext uri="{BB962C8B-B14F-4D97-AF65-F5344CB8AC3E}">
        <p14:creationId xmlns:p14="http://schemas.microsoft.com/office/powerpoint/2010/main" val="1816727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b="1" dirty="0"/>
              <a:t>High-level Review of Data Identified in 2014 Assessment, and Updates Where Available</a:t>
            </a:r>
          </a:p>
        </p:txBody>
      </p:sp>
      <p:sp>
        <p:nvSpPr>
          <p:cNvPr id="4" name="Slide Number Placeholder 3"/>
          <p:cNvSpPr>
            <a:spLocks noGrp="1"/>
          </p:cNvSpPr>
          <p:nvPr>
            <p:ph type="sldNum" sz="quarter" idx="12"/>
          </p:nvPr>
        </p:nvSpPr>
        <p:spPr/>
        <p:txBody>
          <a:bodyPr/>
          <a:lstStyle/>
          <a:p>
            <a:fld id="{C54F1408-D370-CF49-931A-FB0ED46C5B10}" type="slidenum">
              <a:rPr lang="en-US" smtClean="0"/>
              <a:t>11</a:t>
            </a:fld>
            <a:endParaRPr lang="en-US" dirty="0"/>
          </a:p>
        </p:txBody>
      </p:sp>
    </p:spTree>
    <p:extLst>
      <p:ext uri="{BB962C8B-B14F-4D97-AF65-F5344CB8AC3E}">
        <p14:creationId xmlns:p14="http://schemas.microsoft.com/office/powerpoint/2010/main" val="2187226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4133"/>
            <a:ext cx="8229600" cy="1143000"/>
          </a:xfrm>
        </p:spPr>
        <p:txBody>
          <a:bodyPr>
            <a:normAutofit fontScale="90000"/>
          </a:bodyPr>
          <a:lstStyle/>
          <a:p>
            <a:pPr algn="l"/>
            <a:r>
              <a:rPr lang="en-US" sz="3600" b="1" dirty="0"/>
              <a:t>Data Sources:</a:t>
            </a:r>
            <a:br>
              <a:rPr lang="en-US" dirty="0"/>
            </a:br>
            <a:endParaRPr lang="en-US" dirty="0"/>
          </a:p>
        </p:txBody>
      </p:sp>
      <p:sp>
        <p:nvSpPr>
          <p:cNvPr id="3" name="Content Placeholder 2"/>
          <p:cNvSpPr>
            <a:spLocks noGrp="1"/>
          </p:cNvSpPr>
          <p:nvPr>
            <p:ph idx="1"/>
          </p:nvPr>
        </p:nvSpPr>
        <p:spPr>
          <a:xfrm>
            <a:off x="616998" y="1817133"/>
            <a:ext cx="7656990" cy="2954045"/>
          </a:xfrm>
        </p:spPr>
        <p:txBody>
          <a:bodyPr>
            <a:noAutofit/>
          </a:bodyPr>
          <a:lstStyle/>
          <a:p>
            <a:pPr>
              <a:spcBef>
                <a:spcPts val="600"/>
              </a:spcBef>
              <a:spcAft>
                <a:spcPts val="600"/>
              </a:spcAft>
              <a:buFont typeface="Wingdings" panose="05000000000000000000" pitchFamily="2" charset="2"/>
              <a:buChar char="§"/>
            </a:pPr>
            <a:r>
              <a:rPr lang="en-US" sz="1600" dirty="0"/>
              <a:t>Robert Wood Johnson Foundation County Health Rankings</a:t>
            </a:r>
          </a:p>
          <a:p>
            <a:pPr>
              <a:spcBef>
                <a:spcPts val="600"/>
              </a:spcBef>
              <a:spcAft>
                <a:spcPts val="600"/>
              </a:spcAft>
              <a:buFont typeface="Wingdings" panose="05000000000000000000" pitchFamily="2" charset="2"/>
              <a:buChar char="§"/>
            </a:pPr>
            <a:r>
              <a:rPr lang="en-US" sz="1600" dirty="0"/>
              <a:t>Washington State Department of Health: Chronic Disease Profiles; Vital Statistics; Immunization Program; Healthy Youth Survey</a:t>
            </a:r>
          </a:p>
          <a:p>
            <a:pPr>
              <a:spcBef>
                <a:spcPts val="600"/>
              </a:spcBef>
              <a:spcAft>
                <a:spcPts val="600"/>
              </a:spcAft>
              <a:buFont typeface="Wingdings" panose="05000000000000000000" pitchFamily="2" charset="2"/>
              <a:buChar char="§"/>
            </a:pPr>
            <a:r>
              <a:rPr lang="en-US" sz="1600" dirty="0"/>
              <a:t>Washington State Office of the Superintendent of Instruction</a:t>
            </a:r>
          </a:p>
          <a:p>
            <a:pPr>
              <a:spcBef>
                <a:spcPts val="600"/>
              </a:spcBef>
              <a:spcAft>
                <a:spcPts val="600"/>
              </a:spcAft>
              <a:buFont typeface="Wingdings" panose="05000000000000000000" pitchFamily="2" charset="2"/>
              <a:buChar char="§"/>
            </a:pPr>
            <a:r>
              <a:rPr lang="en-US" sz="1600" dirty="0"/>
              <a:t>Enroll America</a:t>
            </a:r>
          </a:p>
          <a:p>
            <a:pPr>
              <a:spcBef>
                <a:spcPts val="600"/>
              </a:spcBef>
              <a:spcAft>
                <a:spcPts val="600"/>
              </a:spcAft>
              <a:buFont typeface="Wingdings" panose="05000000000000000000" pitchFamily="2" charset="2"/>
              <a:buChar char="§"/>
            </a:pPr>
            <a:r>
              <a:rPr lang="en-US" sz="1600" dirty="0"/>
              <a:t>Community Commons</a:t>
            </a:r>
          </a:p>
          <a:p>
            <a:pPr>
              <a:spcBef>
                <a:spcPts val="600"/>
              </a:spcBef>
              <a:spcAft>
                <a:spcPts val="600"/>
              </a:spcAft>
              <a:buFont typeface="Wingdings" panose="05000000000000000000" pitchFamily="2" charset="2"/>
              <a:buChar char="§"/>
            </a:pPr>
            <a:r>
              <a:rPr lang="en-US" sz="1600" dirty="0"/>
              <a:t>Feeding America</a:t>
            </a:r>
          </a:p>
          <a:p>
            <a:pPr>
              <a:spcBef>
                <a:spcPts val="600"/>
              </a:spcBef>
              <a:spcAft>
                <a:spcPts val="600"/>
              </a:spcAft>
              <a:buFont typeface="Wingdings" panose="05000000000000000000" pitchFamily="2" charset="2"/>
              <a:buChar char="§"/>
            </a:pPr>
            <a:r>
              <a:rPr lang="en-US" sz="1600" dirty="0"/>
              <a:t>University of Washington Alcohol and Drug Abuse Institute</a:t>
            </a:r>
          </a:p>
          <a:p>
            <a:pPr>
              <a:spcBef>
                <a:spcPts val="600"/>
              </a:spcBef>
              <a:spcAft>
                <a:spcPts val="600"/>
              </a:spcAft>
              <a:buFont typeface="Wingdings" panose="05000000000000000000" pitchFamily="2" charset="2"/>
              <a:buChar char="§"/>
            </a:pPr>
            <a:r>
              <a:rPr lang="en-US" sz="1600" dirty="0"/>
              <a:t>US Census</a:t>
            </a:r>
          </a:p>
        </p:txBody>
      </p:sp>
      <p:sp>
        <p:nvSpPr>
          <p:cNvPr id="4" name="Slide Number Placeholder 3"/>
          <p:cNvSpPr>
            <a:spLocks noGrp="1"/>
          </p:cNvSpPr>
          <p:nvPr>
            <p:ph type="sldNum" sz="quarter" idx="12"/>
          </p:nvPr>
        </p:nvSpPr>
        <p:spPr/>
        <p:txBody>
          <a:bodyPr/>
          <a:lstStyle/>
          <a:p>
            <a:fld id="{C54F1408-D370-CF49-931A-FB0ED46C5B10}" type="slidenum">
              <a:rPr lang="en-US" smtClean="0"/>
              <a:t>12</a:t>
            </a:fld>
            <a:endParaRPr lang="en-US" dirty="0"/>
          </a:p>
        </p:txBody>
      </p:sp>
    </p:spTree>
    <p:extLst>
      <p:ext uri="{BB962C8B-B14F-4D97-AF65-F5344CB8AC3E}">
        <p14:creationId xmlns:p14="http://schemas.microsoft.com/office/powerpoint/2010/main" val="3043592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84085" y="852256"/>
            <a:ext cx="8402715" cy="1097872"/>
          </a:xfrm>
        </p:spPr>
        <p:txBody>
          <a:bodyPr>
            <a:noAutofit/>
          </a:bodyPr>
          <a:lstStyle/>
          <a:p>
            <a:pPr algn="l"/>
            <a:r>
              <a:rPr lang="en-US" altLang="en-US" sz="2400" b="1" dirty="0"/>
              <a:t>Consistent with the Hospital District definition, the service area is defined as San Juan Island (98250), PHD#1 (includes all of San Juan Island, as well as Stuart, Henry, John’s, Spieden and Pearl Islands). The remainder of the County is considered a secondary service area.</a:t>
            </a:r>
          </a:p>
        </p:txBody>
      </p:sp>
      <p:sp>
        <p:nvSpPr>
          <p:cNvPr id="10243" name="Content Placeholder 2"/>
          <p:cNvSpPr>
            <a:spLocks noGrp="1"/>
          </p:cNvSpPr>
          <p:nvPr>
            <p:ph sz="half" idx="1"/>
          </p:nvPr>
        </p:nvSpPr>
        <p:spPr>
          <a:xfrm>
            <a:off x="533400" y="2843213"/>
            <a:ext cx="2743200" cy="3657600"/>
          </a:xfrm>
        </p:spPr>
        <p:txBody>
          <a:bodyPr/>
          <a:lstStyle/>
          <a:p>
            <a:pPr>
              <a:buFont typeface="Wingdings" panose="05000000000000000000" pitchFamily="2" charset="2"/>
              <a:buChar char="§"/>
            </a:pPr>
            <a:r>
              <a:rPr lang="en-US" altLang="en-US" sz="1600" dirty="0"/>
              <a:t>The data used for CHNAs is typically collected at the County level, but some data is available at the individual zip code level.      </a:t>
            </a:r>
          </a:p>
          <a:p>
            <a:pPr marL="0" indent="0">
              <a:buNone/>
            </a:pPr>
            <a:endParaRPr lang="en-US" altLang="en-US" sz="1600" dirty="0"/>
          </a:p>
          <a:p>
            <a:pPr>
              <a:buFont typeface="Wingdings" panose="05000000000000000000" pitchFamily="2" charset="2"/>
              <a:buChar char="§"/>
            </a:pPr>
            <a:r>
              <a:rPr lang="en-US" altLang="en-US" sz="1600" dirty="0"/>
              <a:t>Where available, we have used SJI data, where not, we report the County data.  </a:t>
            </a:r>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l="6526" t="16345" r="16827" b="21445"/>
          <a:stretch>
            <a:fillRect/>
          </a:stretch>
        </p:blipFill>
        <p:spPr bwMode="auto">
          <a:xfrm>
            <a:off x="3505199" y="2974019"/>
            <a:ext cx="5411541" cy="2893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C54F1408-D370-CF49-931A-FB0ED46C5B10}"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p:cNvSpPr>
            <a:spLocks noGrp="1"/>
          </p:cNvSpPr>
          <p:nvPr>
            <p:ph type="title"/>
          </p:nvPr>
        </p:nvSpPr>
        <p:spPr>
          <a:xfrm>
            <a:off x="266700" y="781233"/>
            <a:ext cx="8534400" cy="1020844"/>
          </a:xfrm>
        </p:spPr>
        <p:txBody>
          <a:bodyPr>
            <a:normAutofit/>
          </a:bodyPr>
          <a:lstStyle/>
          <a:p>
            <a:pPr algn="l"/>
            <a:r>
              <a:rPr lang="en-US" altLang="en-US" sz="2400" b="1" dirty="0"/>
              <a:t>SJI’s median income, its high school graduation rate and its poverty rate significantly better than the State at large. </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746355645"/>
              </p:ext>
            </p:extLst>
          </p:nvPr>
        </p:nvGraphicFramePr>
        <p:xfrm>
          <a:off x="457200" y="3004720"/>
          <a:ext cx="8191499" cy="3139590"/>
        </p:xfrm>
        <a:graphic>
          <a:graphicData uri="http://schemas.openxmlformats.org/drawingml/2006/table">
            <a:tbl>
              <a:tblPr>
                <a:tableStyleId>{5C22544A-7EE6-4342-B048-85BDC9FD1C3A}</a:tableStyleId>
              </a:tblPr>
              <a:tblGrid>
                <a:gridCol w="1545566">
                  <a:extLst>
                    <a:ext uri="{9D8B030D-6E8A-4147-A177-3AD203B41FA5}">
                      <a16:colId xmlns:a16="http://schemas.microsoft.com/office/drawing/2014/main" val="20000"/>
                    </a:ext>
                  </a:extLst>
                </a:gridCol>
                <a:gridCol w="927340">
                  <a:extLst>
                    <a:ext uri="{9D8B030D-6E8A-4147-A177-3AD203B41FA5}">
                      <a16:colId xmlns:a16="http://schemas.microsoft.com/office/drawing/2014/main" val="20001"/>
                    </a:ext>
                  </a:extLst>
                </a:gridCol>
                <a:gridCol w="751878">
                  <a:extLst>
                    <a:ext uri="{9D8B030D-6E8A-4147-A177-3AD203B41FA5}">
                      <a16:colId xmlns:a16="http://schemas.microsoft.com/office/drawing/2014/main" val="20002"/>
                    </a:ext>
                  </a:extLst>
                </a:gridCol>
                <a:gridCol w="1334637">
                  <a:extLst>
                    <a:ext uri="{9D8B030D-6E8A-4147-A177-3AD203B41FA5}">
                      <a16:colId xmlns:a16="http://schemas.microsoft.com/office/drawing/2014/main" val="20003"/>
                    </a:ext>
                  </a:extLst>
                </a:gridCol>
                <a:gridCol w="1081896">
                  <a:extLst>
                    <a:ext uri="{9D8B030D-6E8A-4147-A177-3AD203B41FA5}">
                      <a16:colId xmlns:a16="http://schemas.microsoft.com/office/drawing/2014/main" val="20004"/>
                    </a:ext>
                  </a:extLst>
                </a:gridCol>
                <a:gridCol w="1071598">
                  <a:extLst>
                    <a:ext uri="{9D8B030D-6E8A-4147-A177-3AD203B41FA5}">
                      <a16:colId xmlns:a16="http://schemas.microsoft.com/office/drawing/2014/main" val="20005"/>
                    </a:ext>
                  </a:extLst>
                </a:gridCol>
                <a:gridCol w="809038">
                  <a:extLst>
                    <a:ext uri="{9D8B030D-6E8A-4147-A177-3AD203B41FA5}">
                      <a16:colId xmlns:a16="http://schemas.microsoft.com/office/drawing/2014/main" val="20006"/>
                    </a:ext>
                  </a:extLst>
                </a:gridCol>
                <a:gridCol w="669546">
                  <a:extLst>
                    <a:ext uri="{9D8B030D-6E8A-4147-A177-3AD203B41FA5}">
                      <a16:colId xmlns:a16="http://schemas.microsoft.com/office/drawing/2014/main" val="20007"/>
                    </a:ext>
                  </a:extLst>
                </a:gridCol>
              </a:tblGrid>
              <a:tr h="1132222">
                <a:tc>
                  <a:txBody>
                    <a:bodyPr/>
                    <a:lstStyle/>
                    <a:p>
                      <a:pPr algn="ctr" fontAlgn="ctr"/>
                      <a:r>
                        <a:rPr lang="en-US" sz="1200" b="1" u="none" strike="noStrike" dirty="0">
                          <a:effectLst/>
                        </a:rPr>
                        <a:t>Area</a:t>
                      </a:r>
                      <a:endParaRPr lang="en-US" sz="1200" b="1" i="0" u="none" strike="noStrike" dirty="0">
                        <a:solidFill>
                          <a:srgbClr val="000000"/>
                        </a:solidFill>
                        <a:effectLst/>
                        <a:latin typeface="Calibri"/>
                      </a:endParaRPr>
                    </a:p>
                  </a:txBody>
                  <a:tcPr marL="5111" marR="5111"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1" u="none" strike="noStrike" dirty="0">
                          <a:effectLst/>
                        </a:rPr>
                        <a:t>Population</a:t>
                      </a:r>
                      <a:endParaRPr lang="en-US" sz="1200" b="1" i="0" u="none" strike="noStrike" dirty="0">
                        <a:solidFill>
                          <a:srgbClr val="000000"/>
                        </a:solidFill>
                        <a:effectLst/>
                        <a:latin typeface="Calibri"/>
                      </a:endParaRPr>
                    </a:p>
                  </a:txBody>
                  <a:tcPr marL="5111" marR="5111"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1" u="none" strike="noStrike" dirty="0">
                          <a:effectLst/>
                        </a:rPr>
                        <a:t>Foreign Born</a:t>
                      </a:r>
                      <a:endParaRPr lang="en-US" sz="1200" b="1" i="0" u="none" strike="noStrike" dirty="0">
                        <a:solidFill>
                          <a:srgbClr val="000000"/>
                        </a:solidFill>
                        <a:effectLst/>
                        <a:latin typeface="Calibri"/>
                      </a:endParaRPr>
                    </a:p>
                  </a:txBody>
                  <a:tcPr marL="5111" marR="5111"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1" u="none" strike="noStrike" dirty="0">
                          <a:effectLst/>
                        </a:rPr>
                        <a:t>Language other than English spoken at home</a:t>
                      </a:r>
                      <a:endParaRPr lang="en-US" sz="1200" b="1" i="0" u="none" strike="noStrike" dirty="0">
                        <a:solidFill>
                          <a:srgbClr val="000000"/>
                        </a:solidFill>
                        <a:effectLst/>
                        <a:latin typeface="Calibri"/>
                      </a:endParaRPr>
                    </a:p>
                  </a:txBody>
                  <a:tcPr marL="5111" marR="5111"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1" u="none" strike="noStrike" dirty="0">
                          <a:effectLst/>
                        </a:rPr>
                        <a:t>Per Capita Income</a:t>
                      </a:r>
                      <a:endParaRPr lang="en-US" sz="1200" b="1" i="0" u="none" strike="noStrike" dirty="0">
                        <a:solidFill>
                          <a:srgbClr val="000000"/>
                        </a:solidFill>
                        <a:effectLst/>
                        <a:latin typeface="Calibri"/>
                      </a:endParaRPr>
                    </a:p>
                  </a:txBody>
                  <a:tcPr marL="5111" marR="5111"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1" u="none" strike="noStrike" dirty="0">
                          <a:effectLst/>
                        </a:rPr>
                        <a:t>Median Household Income</a:t>
                      </a:r>
                      <a:endParaRPr lang="en-US" sz="1200" b="1" i="0" u="none" strike="noStrike" dirty="0">
                        <a:solidFill>
                          <a:srgbClr val="000000"/>
                        </a:solidFill>
                        <a:effectLst/>
                        <a:latin typeface="Calibri"/>
                      </a:endParaRPr>
                    </a:p>
                  </a:txBody>
                  <a:tcPr marL="5111" marR="5111"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1" u="none" strike="noStrike" dirty="0">
                          <a:effectLst/>
                        </a:rPr>
                        <a:t>Percent High School Graduate or Higher</a:t>
                      </a:r>
                      <a:endParaRPr lang="en-US" sz="1200" b="1" i="0" u="none" strike="noStrike" dirty="0">
                        <a:solidFill>
                          <a:srgbClr val="000000"/>
                        </a:solidFill>
                        <a:effectLst/>
                        <a:latin typeface="Calibri"/>
                      </a:endParaRPr>
                    </a:p>
                  </a:txBody>
                  <a:tcPr marL="5111" marR="5111"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1" u="none" strike="noStrike" dirty="0">
                          <a:effectLst/>
                        </a:rPr>
                        <a:t>Poverty Rate* </a:t>
                      </a:r>
                      <a:endParaRPr lang="en-US" sz="1200" b="1" i="0" u="none" strike="noStrike" dirty="0">
                        <a:solidFill>
                          <a:srgbClr val="000000"/>
                        </a:solidFill>
                        <a:effectLst/>
                        <a:latin typeface="Calibri"/>
                      </a:endParaRPr>
                    </a:p>
                  </a:txBody>
                  <a:tcPr marL="5111" marR="5111"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420517">
                <a:tc>
                  <a:txBody>
                    <a:bodyPr/>
                    <a:lstStyle/>
                    <a:p>
                      <a:pPr algn="l" fontAlgn="b"/>
                      <a:r>
                        <a:rPr lang="en-US" sz="1200" b="1" u="none" strike="noStrike" dirty="0">
                          <a:effectLst/>
                        </a:rPr>
                        <a:t>Friday Harbor (98250)</a:t>
                      </a:r>
                      <a:endParaRPr lang="en-US" sz="1200" b="1" i="0" u="none" strike="noStrike" dirty="0">
                        <a:solidFill>
                          <a:srgbClr val="000000"/>
                        </a:solidFill>
                        <a:effectLst/>
                        <a:latin typeface="Calibri"/>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7,664</a:t>
                      </a:r>
                      <a:endParaRPr lang="en-US" sz="1200" b="0" i="0" u="none" strike="noStrike" dirty="0">
                        <a:solidFill>
                          <a:srgbClr val="000000"/>
                        </a:solidFill>
                        <a:effectLst/>
                        <a:latin typeface="Calibri"/>
                      </a:endParaRPr>
                    </a:p>
                  </a:txBody>
                  <a:tcPr marL="5111" marR="5111"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7.4%</a:t>
                      </a:r>
                      <a:endParaRPr lang="en-US" sz="1200" b="0" i="0" u="none" strike="noStrike" dirty="0">
                        <a:solidFill>
                          <a:srgbClr val="000000"/>
                        </a:solidFill>
                        <a:effectLst/>
                        <a:latin typeface="Calibri"/>
                      </a:endParaRPr>
                    </a:p>
                  </a:txBody>
                  <a:tcPr marL="5111" marR="5111"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8.5%</a:t>
                      </a:r>
                      <a:endParaRPr lang="en-US" sz="1200" b="0" i="0" u="none" strike="noStrike" dirty="0">
                        <a:solidFill>
                          <a:srgbClr val="000000"/>
                        </a:solidFill>
                        <a:effectLst/>
                        <a:latin typeface="Calibri"/>
                      </a:endParaRPr>
                    </a:p>
                  </a:txBody>
                  <a:tcPr marL="5111" marR="5111"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 $         40,775 </a:t>
                      </a:r>
                      <a:endParaRPr lang="en-US" sz="1200" b="0" i="0" u="none" strike="noStrike" dirty="0">
                        <a:solidFill>
                          <a:srgbClr val="000000"/>
                        </a:solidFill>
                        <a:effectLst/>
                        <a:latin typeface="Calibri"/>
                      </a:endParaRPr>
                    </a:p>
                  </a:txBody>
                  <a:tcPr marL="5111" marR="5111"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 $        58,227 </a:t>
                      </a:r>
                      <a:endParaRPr lang="en-US" sz="1200" b="0" i="0" u="none" strike="noStrike" dirty="0">
                        <a:solidFill>
                          <a:srgbClr val="000000"/>
                        </a:solidFill>
                        <a:effectLst/>
                        <a:latin typeface="Calibri"/>
                      </a:endParaRPr>
                    </a:p>
                  </a:txBody>
                  <a:tcPr marL="5111" marR="5111"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93.9%</a:t>
                      </a:r>
                      <a:endParaRPr lang="en-US" sz="1200" b="0" i="0" u="none" strike="noStrike" dirty="0">
                        <a:solidFill>
                          <a:srgbClr val="000000"/>
                        </a:solidFill>
                        <a:effectLst/>
                        <a:latin typeface="Calibri"/>
                      </a:endParaRPr>
                    </a:p>
                  </a:txBody>
                  <a:tcPr marL="5111" marR="5111"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6.1%</a:t>
                      </a:r>
                      <a:endParaRPr lang="en-US" sz="1200" b="0" i="0" u="none" strike="noStrike" dirty="0">
                        <a:solidFill>
                          <a:srgbClr val="000000"/>
                        </a:solidFill>
                        <a:effectLst/>
                        <a:latin typeface="Calibri"/>
                      </a:endParaRPr>
                    </a:p>
                  </a:txBody>
                  <a:tcPr marL="5111" marR="5111"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0855">
                <a:tc>
                  <a:txBody>
                    <a:bodyPr/>
                    <a:lstStyle/>
                    <a:p>
                      <a:pPr algn="l" fontAlgn="b"/>
                      <a:r>
                        <a:rPr lang="en-US" sz="1200" b="1" u="none" strike="noStrike" dirty="0">
                          <a:effectLst/>
                        </a:rPr>
                        <a:t>San Juan County</a:t>
                      </a:r>
                      <a:endParaRPr lang="en-US" sz="1200" b="1" i="0" u="none" strike="noStrike" dirty="0">
                        <a:solidFill>
                          <a:srgbClr val="000000"/>
                        </a:solidFill>
                        <a:effectLst/>
                        <a:latin typeface="Calibri"/>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15,769</a:t>
                      </a:r>
                      <a:endParaRPr lang="en-US" sz="1200" b="0" i="0" u="none" strike="noStrike" dirty="0">
                        <a:solidFill>
                          <a:srgbClr val="000000"/>
                        </a:solidFill>
                        <a:effectLst/>
                        <a:latin typeface="Calibri"/>
                      </a:endParaRPr>
                    </a:p>
                  </a:txBody>
                  <a:tcPr marL="5111" marR="5111"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6.9%</a:t>
                      </a:r>
                      <a:endParaRPr lang="en-US" sz="1200" b="0" i="0" u="none" strike="noStrike" dirty="0">
                        <a:solidFill>
                          <a:srgbClr val="000000"/>
                        </a:solidFill>
                        <a:effectLst/>
                        <a:latin typeface="Calibri"/>
                      </a:endParaRPr>
                    </a:p>
                  </a:txBody>
                  <a:tcPr marL="5111" marR="5111"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7.1%</a:t>
                      </a:r>
                      <a:endParaRPr lang="en-US" sz="1200" b="0" i="0" u="none" strike="noStrike" dirty="0">
                        <a:solidFill>
                          <a:srgbClr val="000000"/>
                        </a:solidFill>
                        <a:effectLst/>
                        <a:latin typeface="Calibri"/>
                      </a:endParaRPr>
                    </a:p>
                  </a:txBody>
                  <a:tcPr marL="5111" marR="5111"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 $         38,636 </a:t>
                      </a:r>
                      <a:endParaRPr lang="en-US" sz="1200" b="0" i="0" u="none" strike="noStrike" dirty="0">
                        <a:solidFill>
                          <a:srgbClr val="000000"/>
                        </a:solidFill>
                        <a:effectLst/>
                        <a:latin typeface="Calibri"/>
                      </a:endParaRPr>
                    </a:p>
                  </a:txBody>
                  <a:tcPr marL="5111" marR="5111"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 $        52,712 </a:t>
                      </a:r>
                      <a:endParaRPr lang="en-US" sz="1200" b="0" i="0" u="none" strike="noStrike" dirty="0">
                        <a:solidFill>
                          <a:srgbClr val="000000"/>
                        </a:solidFill>
                        <a:effectLst/>
                        <a:latin typeface="Calibri"/>
                      </a:endParaRPr>
                    </a:p>
                  </a:txBody>
                  <a:tcPr marL="5111" marR="5111"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94.5%</a:t>
                      </a:r>
                      <a:endParaRPr lang="en-US" sz="1200" b="0" i="0" u="none" strike="noStrike" dirty="0">
                        <a:solidFill>
                          <a:srgbClr val="000000"/>
                        </a:solidFill>
                        <a:effectLst/>
                        <a:latin typeface="Calibri"/>
                      </a:endParaRPr>
                    </a:p>
                  </a:txBody>
                  <a:tcPr marL="5111" marR="5111"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7.6%</a:t>
                      </a:r>
                      <a:endParaRPr lang="en-US" sz="1200" b="0" i="0" u="none" strike="noStrike" dirty="0">
                        <a:solidFill>
                          <a:srgbClr val="000000"/>
                        </a:solidFill>
                        <a:effectLst/>
                        <a:latin typeface="Calibri"/>
                      </a:endParaRPr>
                    </a:p>
                  </a:txBody>
                  <a:tcPr marL="5111" marR="5111"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0855">
                <a:tc>
                  <a:txBody>
                    <a:bodyPr/>
                    <a:lstStyle/>
                    <a:p>
                      <a:pPr algn="l" fontAlgn="b"/>
                      <a:r>
                        <a:rPr lang="en-US" sz="1200" b="1" u="none" strike="noStrike" dirty="0">
                          <a:effectLst/>
                        </a:rPr>
                        <a:t>Washington</a:t>
                      </a:r>
                      <a:endParaRPr lang="en-US" sz="1200" b="1" i="0" u="none" strike="noStrike" dirty="0">
                        <a:solidFill>
                          <a:srgbClr val="000000"/>
                        </a:solidFill>
                        <a:effectLst/>
                        <a:latin typeface="Calibri"/>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6,724,540</a:t>
                      </a:r>
                      <a:endParaRPr lang="en-US" sz="1200" b="0" i="0" u="none" strike="noStrike" dirty="0">
                        <a:solidFill>
                          <a:srgbClr val="000000"/>
                        </a:solidFill>
                        <a:effectLst/>
                        <a:latin typeface="Calibri"/>
                      </a:endParaRPr>
                    </a:p>
                  </a:txBody>
                  <a:tcPr marL="5111" marR="5111"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13.0%</a:t>
                      </a:r>
                      <a:endParaRPr lang="en-US" sz="1200" b="0" i="0" u="none" strike="noStrike" dirty="0">
                        <a:solidFill>
                          <a:srgbClr val="000000"/>
                        </a:solidFill>
                        <a:effectLst/>
                        <a:latin typeface="Calibri"/>
                      </a:endParaRPr>
                    </a:p>
                  </a:txBody>
                  <a:tcPr marL="5111" marR="5111"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18.2%</a:t>
                      </a:r>
                      <a:endParaRPr lang="en-US" sz="1200" b="0" i="0" u="none" strike="noStrike" dirty="0">
                        <a:solidFill>
                          <a:srgbClr val="000000"/>
                        </a:solidFill>
                        <a:effectLst/>
                        <a:latin typeface="Calibri"/>
                      </a:endParaRPr>
                    </a:p>
                  </a:txBody>
                  <a:tcPr marL="5111" marR="5111"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 $         30,661 </a:t>
                      </a:r>
                      <a:endParaRPr lang="en-US" sz="1200" b="0" i="0" u="none" strike="noStrike" dirty="0">
                        <a:solidFill>
                          <a:srgbClr val="000000"/>
                        </a:solidFill>
                        <a:effectLst/>
                        <a:latin typeface="Calibri"/>
                      </a:endParaRPr>
                    </a:p>
                  </a:txBody>
                  <a:tcPr marL="5111" marR="5111"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 $        59,374 </a:t>
                      </a:r>
                      <a:endParaRPr lang="en-US" sz="1200" b="0" i="0" u="none" strike="noStrike" dirty="0">
                        <a:solidFill>
                          <a:srgbClr val="000000"/>
                        </a:solidFill>
                        <a:effectLst/>
                        <a:latin typeface="Calibri"/>
                      </a:endParaRPr>
                    </a:p>
                  </a:txBody>
                  <a:tcPr marL="5111" marR="5111"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89.8%</a:t>
                      </a:r>
                      <a:endParaRPr lang="en-US" sz="1200" b="0" i="0" u="none" strike="noStrike" dirty="0">
                        <a:solidFill>
                          <a:srgbClr val="000000"/>
                        </a:solidFill>
                        <a:effectLst/>
                        <a:latin typeface="Calibri"/>
                      </a:endParaRPr>
                    </a:p>
                  </a:txBody>
                  <a:tcPr marL="5111" marR="5111"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8.4%</a:t>
                      </a:r>
                      <a:endParaRPr lang="en-US" sz="1200" b="0" i="0" u="none" strike="noStrike" dirty="0">
                        <a:solidFill>
                          <a:srgbClr val="000000"/>
                        </a:solidFill>
                        <a:effectLst/>
                        <a:latin typeface="Calibri"/>
                      </a:endParaRPr>
                    </a:p>
                  </a:txBody>
                  <a:tcPr marL="5111" marR="5111"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6444">
                <a:tc gridSpan="8">
                  <a:txBody>
                    <a:bodyPr/>
                    <a:lstStyle/>
                    <a:p>
                      <a:pPr algn="l" fontAlgn="b"/>
                      <a:r>
                        <a:rPr lang="en-US" sz="1100" i="1" u="none" strike="noStrike" dirty="0">
                          <a:effectLst/>
                        </a:rPr>
                        <a:t>Source: 2010 U.S. Census Bureau, 2008-2012 American Community Survey</a:t>
                      </a:r>
                      <a:endParaRPr lang="en-US" sz="1100" b="0" i="1" u="none" strike="noStrike" dirty="0">
                        <a:solidFill>
                          <a:srgbClr val="000000"/>
                        </a:solidFill>
                        <a:effectLst/>
                        <a:latin typeface="Calibri"/>
                      </a:endParaRPr>
                    </a:p>
                  </a:txBody>
                  <a:tcPr marL="5111" marR="5111"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26444">
                <a:tc gridSpan="8">
                  <a:txBody>
                    <a:bodyPr/>
                    <a:lstStyle/>
                    <a:p>
                      <a:pPr algn="l" fontAlgn="b"/>
                      <a:r>
                        <a:rPr lang="en-US" sz="1100" u="none" strike="noStrike" dirty="0">
                          <a:effectLst/>
                        </a:rPr>
                        <a:t>*Poverty Rate: % of families whose income in the past 12 month is below the poverty level </a:t>
                      </a:r>
                      <a:endParaRPr lang="en-US" sz="1100" b="0" i="0" u="none" strike="noStrike" dirty="0">
                        <a:solidFill>
                          <a:srgbClr val="000000"/>
                        </a:solidFill>
                        <a:effectLst/>
                        <a:latin typeface="Calibri"/>
                      </a:endParaRPr>
                    </a:p>
                  </a:txBody>
                  <a:tcPr marL="5111" marR="5111"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14390" name="Content Placeholder 8"/>
          <p:cNvSpPr>
            <a:spLocks noGrp="1"/>
          </p:cNvSpPr>
          <p:nvPr>
            <p:ph sz="half" idx="2"/>
          </p:nvPr>
        </p:nvSpPr>
        <p:spPr>
          <a:xfrm>
            <a:off x="457200" y="2014120"/>
            <a:ext cx="8153400" cy="990600"/>
          </a:xfrm>
        </p:spPr>
        <p:txBody>
          <a:bodyPr/>
          <a:lstStyle/>
          <a:p>
            <a:pPr>
              <a:buFont typeface="Wingdings" panose="05000000000000000000" pitchFamily="2" charset="2"/>
              <a:buChar char="§"/>
            </a:pPr>
            <a:r>
              <a:rPr lang="en-US" altLang="en-US" sz="1600" dirty="0"/>
              <a:t>SJI rate of foreign born residents and rate of a language other than English spoken at home is about one-half the State rate.</a:t>
            </a:r>
          </a:p>
        </p:txBody>
      </p:sp>
      <p:sp>
        <p:nvSpPr>
          <p:cNvPr id="2" name="Slide Number Placeholder 1"/>
          <p:cNvSpPr>
            <a:spLocks noGrp="1"/>
          </p:cNvSpPr>
          <p:nvPr>
            <p:ph type="sldNum" sz="quarter" idx="12"/>
          </p:nvPr>
        </p:nvSpPr>
        <p:spPr/>
        <p:txBody>
          <a:bodyPr/>
          <a:lstStyle/>
          <a:p>
            <a:fld id="{C54F1408-D370-CF49-931A-FB0ED46C5B10}" type="slidenum">
              <a:rPr lang="en-US" smtClean="0"/>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68676" y="677096"/>
            <a:ext cx="8859914" cy="838200"/>
          </a:xfrm>
        </p:spPr>
        <p:txBody>
          <a:bodyPr>
            <a:normAutofit fontScale="90000"/>
          </a:bodyPr>
          <a:lstStyle/>
          <a:p>
            <a:pPr algn="l"/>
            <a:r>
              <a:rPr lang="en-US" altLang="en-US" sz="2700" b="1" dirty="0"/>
              <a:t>San Juan Island has a lower rate of adults that smoke and that are obese. However, the County sees a higher rate of excessive drinking. </a:t>
            </a:r>
            <a:br>
              <a:rPr lang="en-US" altLang="en-US" sz="2200" dirty="0"/>
            </a:br>
            <a:endParaRPr lang="en-US" altLang="en-US" sz="2200"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500002962"/>
              </p:ext>
            </p:extLst>
          </p:nvPr>
        </p:nvGraphicFramePr>
        <p:xfrm>
          <a:off x="914399" y="2354062"/>
          <a:ext cx="7226300" cy="3278967"/>
        </p:xfrm>
        <a:graphic>
          <a:graphicData uri="http://schemas.openxmlformats.org/drawingml/2006/table">
            <a:tbl>
              <a:tblPr>
                <a:tableStyleId>{5C22544A-7EE6-4342-B048-85BDC9FD1C3A}</a:tableStyleId>
              </a:tblPr>
              <a:tblGrid>
                <a:gridCol w="25146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87500">
                  <a:extLst>
                    <a:ext uri="{9D8B030D-6E8A-4147-A177-3AD203B41FA5}">
                      <a16:colId xmlns:a16="http://schemas.microsoft.com/office/drawing/2014/main" val="20003"/>
                    </a:ext>
                  </a:extLst>
                </a:gridCol>
              </a:tblGrid>
              <a:tr h="425714">
                <a:tc gridSpan="4">
                  <a:txBody>
                    <a:bodyPr/>
                    <a:lstStyle/>
                    <a:p>
                      <a:pPr algn="ctr" fontAlgn="ctr"/>
                      <a:r>
                        <a:rPr lang="en-US" sz="2000" b="1" u="none" strike="noStrike" dirty="0">
                          <a:effectLst/>
                        </a:rPr>
                        <a:t>Health Behaviors</a:t>
                      </a:r>
                      <a:endParaRPr lang="en-US" sz="2000" b="1" i="0" u="none" strike="noStrike" dirty="0">
                        <a:solidFill>
                          <a:srgbClr val="000000"/>
                        </a:solidFill>
                        <a:effectLst/>
                        <a:latin typeface="Calibri"/>
                      </a:endParaRPr>
                    </a:p>
                  </a:txBody>
                  <a:tcPr marL="9525" marR="9525" marT="9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7196">
                <a:tc>
                  <a:txBody>
                    <a:bodyPr/>
                    <a:lstStyle/>
                    <a:p>
                      <a:pPr algn="l" fontAlgn="b"/>
                      <a:r>
                        <a:rPr lang="en-US" sz="1600" b="1" u="none" strike="noStrike" dirty="0">
                          <a:effectLst/>
                        </a:rPr>
                        <a:t> </a:t>
                      </a:r>
                      <a:endParaRPr lang="en-US" sz="1600" b="1" i="0" u="none" strike="noStrike" dirty="0">
                        <a:solidFill>
                          <a:srgbClr val="000000"/>
                        </a:solidFill>
                        <a:effectLst/>
                        <a:latin typeface="Calibri"/>
                      </a:endParaRPr>
                    </a:p>
                  </a:txBody>
                  <a:tcPr marL="9525" marR="9525" marT="9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1" u="none" strike="noStrike" dirty="0">
                          <a:effectLst/>
                        </a:rPr>
                        <a:t>San Juan County</a:t>
                      </a:r>
                      <a:endParaRPr lang="en-US" sz="1600" b="1" i="0" u="none" strike="noStrike" dirty="0">
                        <a:solidFill>
                          <a:srgbClr val="000000"/>
                        </a:solidFill>
                        <a:effectLst/>
                        <a:latin typeface="Calibri"/>
                      </a:endParaRPr>
                    </a:p>
                  </a:txBody>
                  <a:tcPr marL="9525" marR="9525" marT="9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1" u="none" strike="noStrike" dirty="0">
                          <a:effectLst/>
                        </a:rPr>
                        <a:t>Washington</a:t>
                      </a:r>
                      <a:endParaRPr lang="en-US" sz="1600" b="1" i="0" u="none" strike="noStrike" dirty="0">
                        <a:solidFill>
                          <a:srgbClr val="000000"/>
                        </a:solidFill>
                        <a:effectLst/>
                        <a:latin typeface="Calibri"/>
                      </a:endParaRPr>
                    </a:p>
                  </a:txBody>
                  <a:tcPr marL="9525" marR="9525" marT="9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1" u="none" strike="noStrike" dirty="0">
                          <a:effectLst/>
                        </a:rPr>
                        <a:t>Top</a:t>
                      </a:r>
                      <a:r>
                        <a:rPr lang="en-US" sz="1600" b="1" u="none" strike="noStrike" baseline="0" dirty="0">
                          <a:effectLst/>
                        </a:rPr>
                        <a:t> US Performers</a:t>
                      </a:r>
                      <a:r>
                        <a:rPr lang="en-US" sz="1600" b="1" u="none" strike="noStrike" dirty="0">
                          <a:effectLst/>
                        </a:rPr>
                        <a:t>*</a:t>
                      </a:r>
                      <a:endParaRPr lang="en-US" sz="1600" b="1" i="0" u="none" strike="noStrike" dirty="0">
                        <a:solidFill>
                          <a:srgbClr val="000000"/>
                        </a:solidFill>
                        <a:effectLst/>
                        <a:latin typeface="Calibri"/>
                      </a:endParaRPr>
                    </a:p>
                  </a:txBody>
                  <a:tcPr marL="9525" marR="9525" marT="9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376014">
                <a:tc>
                  <a:txBody>
                    <a:bodyPr/>
                    <a:lstStyle/>
                    <a:p>
                      <a:pPr algn="l" fontAlgn="b"/>
                      <a:r>
                        <a:rPr lang="en-US" sz="1600" u="none" strike="noStrike" dirty="0">
                          <a:effectLst/>
                        </a:rPr>
                        <a:t>Adult smoking</a:t>
                      </a:r>
                      <a:endParaRPr lang="en-US" sz="1600" b="0" i="0" u="none" strike="noStrike" dirty="0">
                        <a:solidFill>
                          <a:srgbClr val="000000"/>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600" u="none" strike="noStrike" dirty="0">
                          <a:effectLst/>
                        </a:rPr>
                        <a:t>13%</a:t>
                      </a:r>
                      <a:endParaRPr lang="en-US" sz="16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600" u="none" strike="noStrike" dirty="0">
                          <a:effectLst/>
                        </a:rPr>
                        <a:t>16%</a:t>
                      </a:r>
                      <a:endParaRPr lang="en-US" sz="16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600" u="none" strike="noStrike" dirty="0">
                          <a:effectLst/>
                        </a:rPr>
                        <a:t>14%</a:t>
                      </a:r>
                      <a:endParaRPr lang="en-US" sz="16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3819">
                <a:tc>
                  <a:txBody>
                    <a:bodyPr/>
                    <a:lstStyle/>
                    <a:p>
                      <a:pPr algn="l" fontAlgn="b"/>
                      <a:r>
                        <a:rPr lang="en-US" sz="1600" u="none" strike="noStrike" dirty="0">
                          <a:effectLst/>
                        </a:rPr>
                        <a:t>Adult obesity</a:t>
                      </a:r>
                      <a:endParaRPr lang="en-US" sz="1600" b="0" i="0" u="none" strike="noStrike" dirty="0">
                        <a:solidFill>
                          <a:srgbClr val="000000"/>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600" u="none" strike="noStrike" dirty="0">
                          <a:effectLst/>
                        </a:rPr>
                        <a:t>19%</a:t>
                      </a:r>
                      <a:endParaRPr lang="en-US" sz="16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600" u="none" strike="noStrike" dirty="0">
                          <a:effectLst/>
                        </a:rPr>
                        <a:t>28%</a:t>
                      </a:r>
                      <a:endParaRPr lang="en-US" sz="16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600" u="none" strike="noStrike" dirty="0">
                          <a:effectLst/>
                        </a:rPr>
                        <a:t>25%</a:t>
                      </a:r>
                      <a:endParaRPr lang="en-US" sz="16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83819">
                <a:tc>
                  <a:txBody>
                    <a:bodyPr/>
                    <a:lstStyle/>
                    <a:p>
                      <a:pPr algn="l" fontAlgn="b"/>
                      <a:r>
                        <a:rPr lang="en-US" sz="1600" u="none" strike="noStrike" dirty="0">
                          <a:effectLst/>
                        </a:rPr>
                        <a:t>Physical inactivity</a:t>
                      </a:r>
                      <a:endParaRPr lang="en-US" sz="1600" b="0" i="0" u="none" strike="noStrike" dirty="0">
                        <a:solidFill>
                          <a:srgbClr val="000000"/>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600" u="none" strike="noStrike" dirty="0">
                          <a:effectLst/>
                        </a:rPr>
                        <a:t>13%</a:t>
                      </a:r>
                      <a:endParaRPr lang="en-US" sz="16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600" u="none" strike="noStrike" dirty="0">
                          <a:effectLst/>
                        </a:rPr>
                        <a:t>19%</a:t>
                      </a:r>
                      <a:endParaRPr lang="en-US" sz="16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600" u="none" strike="noStrike" dirty="0">
                          <a:effectLst/>
                        </a:rPr>
                        <a:t>21%</a:t>
                      </a:r>
                      <a:endParaRPr lang="en-US" sz="16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83819">
                <a:tc>
                  <a:txBody>
                    <a:bodyPr/>
                    <a:lstStyle/>
                    <a:p>
                      <a:pPr algn="l" fontAlgn="b"/>
                      <a:r>
                        <a:rPr lang="en-US" sz="1600" u="none" strike="noStrike" dirty="0">
                          <a:effectLst/>
                        </a:rPr>
                        <a:t>Excessive drinking</a:t>
                      </a:r>
                      <a:endParaRPr lang="en-US" sz="1600" b="0" i="0" u="none" strike="noStrike" dirty="0">
                        <a:solidFill>
                          <a:srgbClr val="000000"/>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600" u="none" strike="noStrike" dirty="0">
                          <a:effectLst/>
                        </a:rPr>
                        <a:t>21%</a:t>
                      </a:r>
                      <a:endParaRPr lang="en-US" sz="16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600" u="none" strike="noStrike" dirty="0">
                          <a:effectLst/>
                        </a:rPr>
                        <a:t>17%</a:t>
                      </a:r>
                      <a:endParaRPr lang="en-US" sz="16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600" u="none" strike="noStrike" dirty="0">
                          <a:effectLst/>
                        </a:rPr>
                        <a:t>10%</a:t>
                      </a:r>
                      <a:endParaRPr lang="en-US" sz="16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71469">
                <a:tc>
                  <a:txBody>
                    <a:bodyPr/>
                    <a:lstStyle/>
                    <a:p>
                      <a:pPr algn="l" fontAlgn="b"/>
                      <a:r>
                        <a:rPr lang="en-US" sz="1600" u="none" strike="noStrike" dirty="0">
                          <a:effectLst/>
                        </a:rPr>
                        <a:t>Teen birth rate </a:t>
                      </a:r>
                      <a:r>
                        <a:rPr lang="en-US" sz="1400" u="none" strike="noStrike" dirty="0">
                          <a:effectLst/>
                        </a:rPr>
                        <a:t>(per 1,000 female population age 15-19)</a:t>
                      </a:r>
                      <a:endParaRPr lang="en-US" sz="1400" b="0" i="0" u="none" strike="noStrike" dirty="0">
                        <a:solidFill>
                          <a:srgbClr val="000000"/>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600" u="none" strike="noStrike" dirty="0">
                          <a:effectLst/>
                        </a:rPr>
                        <a:t> 14 </a:t>
                      </a:r>
                      <a:endParaRPr lang="en-US" sz="16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600" u="none" strike="noStrike" dirty="0">
                          <a:effectLst/>
                        </a:rPr>
                        <a:t>30</a:t>
                      </a:r>
                      <a:endParaRPr lang="en-US" sz="16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600" u="none" strike="noStrike" dirty="0">
                          <a:effectLst/>
                        </a:rPr>
                        <a:t>20</a:t>
                      </a:r>
                      <a:endParaRPr lang="en-US" sz="16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02734">
                <a:tc gridSpan="4">
                  <a:txBody>
                    <a:bodyPr/>
                    <a:lstStyle/>
                    <a:p>
                      <a:pPr algn="l" fontAlgn="b"/>
                      <a:r>
                        <a:rPr lang="en-US" sz="1000" i="1" u="none" strike="noStrike" dirty="0">
                          <a:effectLst/>
                        </a:rPr>
                        <a:t>Source: County Health Rankings, San Juan County 2014, *90</a:t>
                      </a:r>
                      <a:r>
                        <a:rPr lang="en-US" sz="1000" i="1" u="none" strike="noStrike" baseline="30000" dirty="0">
                          <a:effectLst/>
                        </a:rPr>
                        <a:t>th</a:t>
                      </a:r>
                      <a:r>
                        <a:rPr lang="en-US" sz="1000" i="1" u="none" strike="noStrike" dirty="0">
                          <a:effectLst/>
                        </a:rPr>
                        <a:t> percentile, i,.e., only 10% are better</a:t>
                      </a:r>
                      <a:endParaRPr lang="en-US" sz="1000" b="0" i="1" u="none" strike="noStrike" dirty="0">
                        <a:solidFill>
                          <a:srgbClr val="000000"/>
                        </a:solidFill>
                        <a:effectLst/>
                        <a:latin typeface="Calibri"/>
                      </a:endParaRPr>
                    </a:p>
                  </a:txBody>
                  <a:tcPr marL="9525" marR="9525"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b"/>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8476" name="TextBox 1"/>
          <p:cNvSpPr txBox="1">
            <a:spLocks noChangeArrowheads="1"/>
          </p:cNvSpPr>
          <p:nvPr/>
        </p:nvSpPr>
        <p:spPr bwMode="auto">
          <a:xfrm>
            <a:off x="8342790" y="6400802"/>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20000"/>
              </a:lnSpc>
              <a:spcBef>
                <a:spcPct val="20000"/>
              </a:spcBef>
              <a:buChar char="•"/>
              <a:defRPr sz="2400">
                <a:solidFill>
                  <a:schemeClr val="tx1"/>
                </a:solidFill>
                <a:latin typeface="Arial" pitchFamily="34" charset="0"/>
              </a:defRPr>
            </a:lvl1pPr>
            <a:lvl2pPr marL="742950" indent="-285750" eaLnBrk="0" hangingPunct="0">
              <a:lnSpc>
                <a:spcPct val="120000"/>
              </a:lnSpc>
              <a:spcBef>
                <a:spcPct val="20000"/>
              </a:spcBef>
              <a:buChar char="–"/>
              <a:defRPr sz="2000" i="1">
                <a:solidFill>
                  <a:schemeClr val="tx1"/>
                </a:solidFill>
                <a:latin typeface="Arial" pitchFamily="34" charset="0"/>
              </a:defRPr>
            </a:lvl2pPr>
            <a:lvl3pPr marL="1143000" indent="-228600" eaLnBrk="0" hangingPunct="0">
              <a:lnSpc>
                <a:spcPct val="120000"/>
              </a:lnSpc>
              <a:spcBef>
                <a:spcPct val="20000"/>
              </a:spcBef>
              <a:buChar char="•"/>
              <a:defRPr sz="2000">
                <a:solidFill>
                  <a:schemeClr val="tx1"/>
                </a:solidFill>
                <a:latin typeface="Arial" pitchFamily="34" charset="0"/>
              </a:defRPr>
            </a:lvl3pPr>
            <a:lvl4pPr marL="1600200" indent="-228600" eaLnBrk="0" hangingPunct="0">
              <a:lnSpc>
                <a:spcPct val="120000"/>
              </a:lnSpc>
              <a:spcBef>
                <a:spcPct val="20000"/>
              </a:spcBef>
              <a:buChar char="–"/>
              <a:defRPr sz="2000">
                <a:solidFill>
                  <a:schemeClr val="tx1"/>
                </a:solidFill>
                <a:latin typeface="Arial" pitchFamily="34" charset="0"/>
              </a:defRPr>
            </a:lvl4pPr>
            <a:lvl5pPr marL="2057400" indent="-228600" eaLnBrk="0" hangingPunct="0">
              <a:lnSpc>
                <a:spcPct val="120000"/>
              </a:lnSpc>
              <a:spcBef>
                <a:spcPct val="20000"/>
              </a:spcBef>
              <a:buChar char="»"/>
              <a:defRPr sz="2000">
                <a:solidFill>
                  <a:schemeClr val="tx1"/>
                </a:solidFill>
                <a:latin typeface="Arial" pitchFamily="34" charset="0"/>
              </a:defRPr>
            </a:lvl5pPr>
            <a:lvl6pPr marL="2514600" indent="-228600" eaLnBrk="0" fontAlgn="base" hangingPunct="0">
              <a:lnSpc>
                <a:spcPct val="120000"/>
              </a:lnSpc>
              <a:spcBef>
                <a:spcPct val="20000"/>
              </a:spcBef>
              <a:spcAft>
                <a:spcPct val="0"/>
              </a:spcAft>
              <a:buChar char="»"/>
              <a:defRPr sz="2000">
                <a:solidFill>
                  <a:schemeClr val="tx1"/>
                </a:solidFill>
                <a:latin typeface="Arial" pitchFamily="34" charset="0"/>
              </a:defRPr>
            </a:lvl6pPr>
            <a:lvl7pPr marL="2971800" indent="-228600" eaLnBrk="0" fontAlgn="base" hangingPunct="0">
              <a:lnSpc>
                <a:spcPct val="120000"/>
              </a:lnSpc>
              <a:spcBef>
                <a:spcPct val="20000"/>
              </a:spcBef>
              <a:spcAft>
                <a:spcPct val="0"/>
              </a:spcAft>
              <a:buChar char="»"/>
              <a:defRPr sz="2000">
                <a:solidFill>
                  <a:schemeClr val="tx1"/>
                </a:solidFill>
                <a:latin typeface="Arial" pitchFamily="34" charset="0"/>
              </a:defRPr>
            </a:lvl7pPr>
            <a:lvl8pPr marL="3429000" indent="-228600" eaLnBrk="0" fontAlgn="base" hangingPunct="0">
              <a:lnSpc>
                <a:spcPct val="120000"/>
              </a:lnSpc>
              <a:spcBef>
                <a:spcPct val="20000"/>
              </a:spcBef>
              <a:spcAft>
                <a:spcPct val="0"/>
              </a:spcAft>
              <a:buChar char="»"/>
              <a:defRPr sz="2000">
                <a:solidFill>
                  <a:schemeClr val="tx1"/>
                </a:solidFill>
                <a:latin typeface="Arial" pitchFamily="34" charset="0"/>
              </a:defRPr>
            </a:lvl8pPr>
            <a:lvl9pPr marL="3886200" indent="-228600" eaLnBrk="0" fontAlgn="base" hangingPunct="0">
              <a:lnSpc>
                <a:spcPct val="120000"/>
              </a:lnSpc>
              <a:spcBef>
                <a:spcPct val="20000"/>
              </a:spcBef>
              <a:spcAft>
                <a:spcPct val="0"/>
              </a:spcAft>
              <a:buChar char="»"/>
              <a:defRPr sz="2000">
                <a:solidFill>
                  <a:schemeClr val="tx1"/>
                </a:solidFill>
                <a:latin typeface="Arial" pitchFamily="34" charset="0"/>
              </a:defRPr>
            </a:lvl9pPr>
          </a:lstStyle>
          <a:p>
            <a:pPr eaLnBrk="1" hangingPunct="1">
              <a:lnSpc>
                <a:spcPct val="100000"/>
              </a:lnSpc>
              <a:spcBef>
                <a:spcPct val="0"/>
              </a:spcBef>
              <a:buFontTx/>
              <a:buNone/>
            </a:pPr>
            <a:r>
              <a:rPr lang="en-US" altLang="en-US" sz="1200" dirty="0">
                <a:solidFill>
                  <a:schemeClr val="tx2"/>
                </a:solidFill>
                <a:latin typeface="AArial"/>
              </a:rPr>
              <a:t>11</a:t>
            </a:r>
          </a:p>
        </p:txBody>
      </p:sp>
      <p:sp>
        <p:nvSpPr>
          <p:cNvPr id="2" name="Slide Number Placeholder 1"/>
          <p:cNvSpPr>
            <a:spLocks noGrp="1"/>
          </p:cNvSpPr>
          <p:nvPr>
            <p:ph type="sldNum" sz="quarter" idx="12"/>
          </p:nvPr>
        </p:nvSpPr>
        <p:spPr>
          <a:solidFill>
            <a:schemeClr val="bg1"/>
          </a:solidFill>
        </p:spPr>
        <p:txBody>
          <a:bodyPr/>
          <a:lstStyle/>
          <a:p>
            <a:fld id="{C54F1408-D370-CF49-931A-FB0ED46C5B10}" type="slidenum">
              <a:rPr lang="en-US" smtClean="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193" y="2911477"/>
            <a:ext cx="4697413" cy="36274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77963"/>
            <a:ext cx="73914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l"/>
            <a:r>
              <a:rPr lang="en-US" sz="3200" b="1" dirty="0"/>
              <a:t>From 2014 CHNA: Low Immunization Rates</a:t>
            </a:r>
          </a:p>
        </p:txBody>
      </p:sp>
      <p:sp>
        <p:nvSpPr>
          <p:cNvPr id="4" name="Slide Number Placeholder 3"/>
          <p:cNvSpPr>
            <a:spLocks noGrp="1"/>
          </p:cNvSpPr>
          <p:nvPr>
            <p:ph type="sldNum" sz="quarter" idx="12"/>
          </p:nvPr>
        </p:nvSpPr>
        <p:spPr/>
        <p:txBody>
          <a:bodyPr/>
          <a:lstStyle/>
          <a:p>
            <a:fld id="{C54F1408-D370-CF49-931A-FB0ED46C5B10}" type="slidenum">
              <a:rPr lang="en-US" smtClean="0"/>
              <a:t>16</a:t>
            </a:fld>
            <a:endParaRPr lang="en-US" dirty="0"/>
          </a:p>
        </p:txBody>
      </p:sp>
      <p:sp>
        <p:nvSpPr>
          <p:cNvPr id="5" name="Rectangle 4"/>
          <p:cNvSpPr/>
          <p:nvPr/>
        </p:nvSpPr>
        <p:spPr>
          <a:xfrm>
            <a:off x="5396175" y="0"/>
            <a:ext cx="2210862" cy="369332"/>
          </a:xfrm>
          <a:prstGeom prst="rect">
            <a:avLst/>
          </a:prstGeom>
        </p:spPr>
        <p:txBody>
          <a:bodyPr wrap="none">
            <a:spAutoFit/>
          </a:bodyPr>
          <a:lstStyle/>
          <a:p>
            <a:pPr>
              <a:spcBef>
                <a:spcPct val="0"/>
              </a:spcBef>
            </a:pPr>
            <a:r>
              <a:rPr lang="en-US" altLang="en-US" dirty="0">
                <a:solidFill>
                  <a:schemeClr val="bg1"/>
                </a:solidFill>
                <a:latin typeface="AArial"/>
              </a:rPr>
              <a:t>Needs/ Quantitative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t>Other Findings from 2014:</a:t>
            </a:r>
          </a:p>
        </p:txBody>
      </p:sp>
      <p:sp>
        <p:nvSpPr>
          <p:cNvPr id="3" name="Content Placeholder 2"/>
          <p:cNvSpPr>
            <a:spLocks noGrp="1"/>
          </p:cNvSpPr>
          <p:nvPr>
            <p:ph idx="1"/>
          </p:nvPr>
        </p:nvSpPr>
        <p:spPr>
          <a:xfrm>
            <a:off x="457200" y="1600201"/>
            <a:ext cx="8229600" cy="4445492"/>
          </a:xfrm>
        </p:spPr>
        <p:txBody>
          <a:bodyPr>
            <a:normAutofit lnSpcReduction="10000"/>
          </a:bodyPr>
          <a:lstStyle/>
          <a:p>
            <a:pPr>
              <a:buFont typeface="Wingdings" panose="05000000000000000000" pitchFamily="2" charset="2"/>
              <a:buChar char="§"/>
            </a:pPr>
            <a:r>
              <a:rPr lang="en-US" altLang="en-US" sz="2400" dirty="0"/>
              <a:t>San Juan County has the 2</a:t>
            </a:r>
            <a:r>
              <a:rPr lang="en-US" altLang="en-US" sz="2400" baseline="30000" dirty="0"/>
              <a:t>nd</a:t>
            </a:r>
            <a:r>
              <a:rPr lang="en-US" altLang="en-US" sz="2400" dirty="0"/>
              <a:t> oldest median age of any Washington County.</a:t>
            </a:r>
          </a:p>
          <a:p>
            <a:pPr>
              <a:buFont typeface="Wingdings" panose="05000000000000000000" pitchFamily="2" charset="2"/>
              <a:buChar char="§"/>
            </a:pPr>
            <a:endParaRPr lang="en-US" altLang="en-US" sz="2400" dirty="0"/>
          </a:p>
          <a:p>
            <a:pPr>
              <a:buFont typeface="Wingdings" panose="05000000000000000000" pitchFamily="2" charset="2"/>
              <a:buChar char="§"/>
            </a:pPr>
            <a:r>
              <a:rPr lang="en-US" altLang="en-US" sz="2400" dirty="0"/>
              <a:t>Census data shows a growing Hispanic population on San Juan Island, and the numbers could be understated</a:t>
            </a:r>
          </a:p>
          <a:p>
            <a:pPr lvl="1"/>
            <a:r>
              <a:rPr lang="en-US" altLang="en-US" sz="1800" dirty="0"/>
              <a:t>8% of  San Juan Island’s population is Hispanic. The Hispanic population grew rapidly between 2000 and 2010 (162%) and is expected to grow another 25% in the next 5 years.</a:t>
            </a:r>
          </a:p>
          <a:p>
            <a:pPr lvl="1"/>
            <a:endParaRPr lang="en-US" altLang="en-US" sz="2400" dirty="0">
              <a:solidFill>
                <a:schemeClr val="tx2"/>
              </a:solidFill>
            </a:endParaRPr>
          </a:p>
          <a:p>
            <a:pPr>
              <a:buFont typeface="Wingdings" panose="05000000000000000000" pitchFamily="2" charset="2"/>
              <a:buChar char="§"/>
            </a:pPr>
            <a:r>
              <a:rPr lang="en-US" altLang="en-US" sz="2400" dirty="0"/>
              <a:t>While performing better on many of the social determinants of health,  at the time of the CHNA, 19% of the under 65 is uninsured (this has since improved ).</a:t>
            </a:r>
            <a:endParaRPr lang="en-US" altLang="en-US" sz="2400" dirty="0">
              <a:solidFill>
                <a:schemeClr val="tx2"/>
              </a:solidFill>
            </a:endParaRPr>
          </a:p>
          <a:p>
            <a:endParaRPr lang="en-US" altLang="en-US" dirty="0">
              <a:solidFill>
                <a:schemeClr val="tx2"/>
              </a:solidFill>
              <a:latin typeface="AArial"/>
            </a:endParaRPr>
          </a:p>
          <a:p>
            <a:pPr lvl="1"/>
            <a:endParaRPr lang="en-US" dirty="0"/>
          </a:p>
        </p:txBody>
      </p:sp>
      <p:sp>
        <p:nvSpPr>
          <p:cNvPr id="4" name="Slide Number Placeholder 3"/>
          <p:cNvSpPr>
            <a:spLocks noGrp="1"/>
          </p:cNvSpPr>
          <p:nvPr>
            <p:ph type="sldNum" sz="quarter" idx="12"/>
          </p:nvPr>
        </p:nvSpPr>
        <p:spPr/>
        <p:txBody>
          <a:bodyPr/>
          <a:lstStyle/>
          <a:p>
            <a:fld id="{C54F1408-D370-CF49-931A-FB0ED46C5B10}" type="slidenum">
              <a:rPr lang="en-US" smtClean="0"/>
              <a:t>17</a:t>
            </a:fld>
            <a:endParaRPr lang="en-US" dirty="0"/>
          </a:p>
        </p:txBody>
      </p:sp>
    </p:spTree>
    <p:extLst>
      <p:ext uri="{BB962C8B-B14F-4D97-AF65-F5344CB8AC3E}">
        <p14:creationId xmlns:p14="http://schemas.microsoft.com/office/powerpoint/2010/main" val="2724850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65" y="372293"/>
            <a:ext cx="8229600" cy="1143000"/>
          </a:xfrm>
        </p:spPr>
        <p:txBody>
          <a:bodyPr>
            <a:noAutofit/>
          </a:bodyPr>
          <a:lstStyle/>
          <a:p>
            <a:pPr algn="l"/>
            <a:r>
              <a:rPr lang="en-US" sz="2400" b="1" dirty="0"/>
              <a:t>Updates to 2014 CHNA Health Status data show dramatic improvement in uninsured. </a:t>
            </a:r>
          </a:p>
        </p:txBody>
      </p:sp>
      <p:graphicFrame>
        <p:nvGraphicFramePr>
          <p:cNvPr id="5" name="Content Placeholder 4"/>
          <p:cNvGraphicFramePr>
            <a:graphicFrameLocks noGrp="1"/>
          </p:cNvGraphicFramePr>
          <p:nvPr>
            <p:ph idx="1"/>
            <p:extLst/>
          </p:nvPr>
        </p:nvGraphicFramePr>
        <p:xfrm>
          <a:off x="1589120" y="1327537"/>
          <a:ext cx="5774690" cy="4465541"/>
        </p:xfrm>
        <a:graphic>
          <a:graphicData uri="http://schemas.openxmlformats.org/drawingml/2006/table">
            <a:tbl>
              <a:tblPr firstRow="1" firstCol="1" bandRow="1">
                <a:tableStyleId>{5C22544A-7EE6-4342-B048-85BDC9FD1C3A}</a:tableStyleId>
              </a:tblPr>
              <a:tblGrid>
                <a:gridCol w="3023823">
                  <a:extLst>
                    <a:ext uri="{9D8B030D-6E8A-4147-A177-3AD203B41FA5}">
                      <a16:colId xmlns:a16="http://schemas.microsoft.com/office/drawing/2014/main" val="20000"/>
                    </a:ext>
                  </a:extLst>
                </a:gridCol>
                <a:gridCol w="1379267">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201864">
                <a:tc>
                  <a:txBody>
                    <a:bodyPr/>
                    <a:lstStyle/>
                    <a:p>
                      <a:pPr marL="0" marR="0" algn="l">
                        <a:spcBef>
                          <a:spcPts val="0"/>
                        </a:spcBef>
                        <a:spcAft>
                          <a:spcPts val="0"/>
                        </a:spcAft>
                      </a:pPr>
                      <a:r>
                        <a:rPr lang="en-US" sz="1200" dirty="0">
                          <a:effectLst/>
                        </a:rPr>
                        <a:t> </a:t>
                      </a:r>
                      <a:endParaRPr lang="en-US" sz="12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b="0">
                          <a:effectLst/>
                        </a:rPr>
                        <a:t>2013/2014</a:t>
                      </a:r>
                      <a:endParaRPr lang="en-US" sz="1200" b="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b="0" dirty="0">
                          <a:effectLst/>
                        </a:rPr>
                        <a:t>2015/2016</a:t>
                      </a:r>
                      <a:endParaRPr lang="en-US" sz="1200" b="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26397">
                <a:tc>
                  <a:txBody>
                    <a:bodyPr/>
                    <a:lstStyle/>
                    <a:p>
                      <a:pPr marL="0" marR="0" algn="l">
                        <a:spcBef>
                          <a:spcPts val="0"/>
                        </a:spcBef>
                        <a:spcAft>
                          <a:spcPts val="0"/>
                        </a:spcAft>
                      </a:pPr>
                      <a:r>
                        <a:rPr lang="en-US" sz="1200">
                          <a:effectLst/>
                        </a:rPr>
                        <a:t>Uninsured adults</a:t>
                      </a:r>
                      <a:endParaRPr lang="en-US" sz="12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rPr>
                        <a:t>21%</a:t>
                      </a:r>
                      <a:endParaRPr lang="en-US" sz="12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7.8%</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03728">
                <a:tc>
                  <a:txBody>
                    <a:bodyPr/>
                    <a:lstStyle/>
                    <a:p>
                      <a:pPr marL="0" marR="0" algn="l">
                        <a:spcBef>
                          <a:spcPts val="0"/>
                        </a:spcBef>
                        <a:spcAft>
                          <a:spcPts val="0"/>
                        </a:spcAft>
                      </a:pPr>
                      <a:r>
                        <a:rPr lang="en-US" sz="1200" dirty="0">
                          <a:effectLst/>
                        </a:rPr>
                        <a:t>PCPs</a:t>
                      </a:r>
                    </a:p>
                    <a:p>
                      <a:pPr marL="0" marR="0" algn="l">
                        <a:spcBef>
                          <a:spcPts val="0"/>
                        </a:spcBef>
                        <a:spcAft>
                          <a:spcPts val="0"/>
                        </a:spcAft>
                      </a:pPr>
                      <a:endParaRPr lang="en-US" sz="12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rPr>
                        <a:t>1,132:1</a:t>
                      </a:r>
                      <a:endParaRPr lang="en-US" sz="12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rPr>
                        <a:t>1,130:1</a:t>
                      </a:r>
                      <a:endParaRPr lang="en-US" sz="12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03728">
                <a:tc>
                  <a:txBody>
                    <a:bodyPr/>
                    <a:lstStyle/>
                    <a:p>
                      <a:pPr marL="0" marR="0" algn="l">
                        <a:spcBef>
                          <a:spcPts val="0"/>
                        </a:spcBef>
                        <a:spcAft>
                          <a:spcPts val="0"/>
                        </a:spcAft>
                      </a:pPr>
                      <a:endParaRPr lang="en-US" sz="1200" dirty="0">
                        <a:effectLst/>
                      </a:endParaRPr>
                    </a:p>
                    <a:p>
                      <a:pPr marL="0" marR="0" algn="l">
                        <a:spcBef>
                          <a:spcPts val="0"/>
                        </a:spcBef>
                        <a:spcAft>
                          <a:spcPts val="0"/>
                        </a:spcAft>
                      </a:pPr>
                      <a:r>
                        <a:rPr lang="en-US" sz="1200" dirty="0">
                          <a:effectLst/>
                        </a:rPr>
                        <a:t>Preventable hospital stays</a:t>
                      </a:r>
                      <a:endParaRPr lang="en-US" sz="12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rPr>
                        <a:t>22</a:t>
                      </a:r>
                      <a:endParaRPr lang="en-US" sz="12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rPr>
                        <a:t>15</a:t>
                      </a:r>
                      <a:endParaRPr lang="en-US" sz="12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403728">
                <a:tc>
                  <a:txBody>
                    <a:bodyPr/>
                    <a:lstStyle/>
                    <a:p>
                      <a:pPr marL="0" marR="0" algn="l">
                        <a:spcBef>
                          <a:spcPts val="0"/>
                        </a:spcBef>
                        <a:spcAft>
                          <a:spcPts val="0"/>
                        </a:spcAft>
                      </a:pPr>
                      <a:endParaRPr lang="en-US" sz="1200" dirty="0">
                        <a:effectLst/>
                      </a:endParaRPr>
                    </a:p>
                    <a:p>
                      <a:pPr marL="0" marR="0" algn="l">
                        <a:spcBef>
                          <a:spcPts val="0"/>
                        </a:spcBef>
                        <a:spcAft>
                          <a:spcPts val="0"/>
                        </a:spcAft>
                      </a:pPr>
                      <a:r>
                        <a:rPr lang="en-US" sz="1200" dirty="0">
                          <a:effectLst/>
                        </a:rPr>
                        <a:t>Diabetic screening</a:t>
                      </a:r>
                      <a:endParaRPr lang="en-US" sz="12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rPr>
                        <a:t>84%</a:t>
                      </a:r>
                      <a:endParaRPr lang="en-US" sz="12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rPr>
                        <a:t>88%</a:t>
                      </a:r>
                      <a:endParaRPr lang="en-US" sz="12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403728">
                <a:tc>
                  <a:txBody>
                    <a:bodyPr/>
                    <a:lstStyle/>
                    <a:p>
                      <a:pPr marL="0" marR="0" algn="l">
                        <a:spcBef>
                          <a:spcPts val="0"/>
                        </a:spcBef>
                        <a:spcAft>
                          <a:spcPts val="0"/>
                        </a:spcAft>
                      </a:pPr>
                      <a:endParaRPr lang="en-US" sz="1200" dirty="0">
                        <a:effectLst/>
                      </a:endParaRPr>
                    </a:p>
                    <a:p>
                      <a:pPr marL="0" marR="0" algn="l">
                        <a:spcBef>
                          <a:spcPts val="0"/>
                        </a:spcBef>
                        <a:spcAft>
                          <a:spcPts val="0"/>
                        </a:spcAft>
                      </a:pPr>
                      <a:r>
                        <a:rPr lang="en-US" sz="1200" dirty="0">
                          <a:effectLst/>
                        </a:rPr>
                        <a:t>Mammography screening</a:t>
                      </a:r>
                      <a:endParaRPr lang="en-US" sz="12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72%</a:t>
                      </a:r>
                      <a:endParaRPr lang="en-US" sz="12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62%</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403728">
                <a:tc>
                  <a:txBody>
                    <a:bodyPr/>
                    <a:lstStyle/>
                    <a:p>
                      <a:pPr marL="0" marR="0" algn="l">
                        <a:spcBef>
                          <a:spcPts val="0"/>
                        </a:spcBef>
                        <a:spcAft>
                          <a:spcPts val="0"/>
                        </a:spcAft>
                      </a:pPr>
                      <a:endParaRPr lang="en-US" sz="1200" b="1" dirty="0">
                        <a:solidFill>
                          <a:schemeClr val="bg1"/>
                        </a:solidFill>
                        <a:effectLst/>
                      </a:endParaRPr>
                    </a:p>
                    <a:p>
                      <a:pPr marL="0" marR="0" algn="l">
                        <a:spcBef>
                          <a:spcPts val="0"/>
                        </a:spcBef>
                        <a:spcAft>
                          <a:spcPts val="0"/>
                        </a:spcAft>
                      </a:pPr>
                      <a:r>
                        <a:rPr lang="en-US" sz="1200" b="1" dirty="0">
                          <a:solidFill>
                            <a:schemeClr val="bg1"/>
                          </a:solidFill>
                          <a:effectLst/>
                        </a:rPr>
                        <a:t>Leading Causes of Death</a:t>
                      </a:r>
                      <a:endParaRPr lang="en-US" sz="1200" b="1" dirty="0">
                        <a:solidFill>
                          <a:schemeClr val="bg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200" b="1" dirty="0">
                          <a:solidFill>
                            <a:schemeClr val="bg1"/>
                          </a:solidFill>
                          <a:effectLst/>
                        </a:rPr>
                        <a:t>2012</a:t>
                      </a:r>
                      <a:endParaRPr lang="en-US" sz="1200" b="1" dirty="0">
                        <a:solidFill>
                          <a:schemeClr val="bg1"/>
                        </a:solidFill>
                        <a:effectLst/>
                        <a:latin typeface="Calibri"/>
                        <a:ea typeface="Calibri"/>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b="1" dirty="0">
                          <a:solidFill>
                            <a:schemeClr val="bg1"/>
                          </a:solidFill>
                          <a:effectLst/>
                        </a:rPr>
                        <a:t>2012-2014</a:t>
                      </a:r>
                      <a:endParaRPr lang="en-US" sz="1200" b="1" dirty="0">
                        <a:solidFill>
                          <a:schemeClr val="bg1"/>
                        </a:solidFill>
                        <a:effectLst/>
                        <a:latin typeface="Calibri"/>
                        <a:ea typeface="Calibri"/>
                        <a:cs typeface="Times New Roman"/>
                      </a:endParaRPr>
                    </a:p>
                  </a:txBody>
                  <a:tcPr marL="68580" marR="68580" marT="0" marB="0" anchor="ctr">
                    <a:solidFill>
                      <a:schemeClr val="accent1"/>
                    </a:solidFill>
                  </a:tcPr>
                </a:tc>
                <a:extLst>
                  <a:ext uri="{0D108BD9-81ED-4DB2-BD59-A6C34878D82A}">
                    <a16:rowId xmlns:a16="http://schemas.microsoft.com/office/drawing/2014/main" val="10006"/>
                  </a:ext>
                </a:extLst>
              </a:tr>
              <a:tr h="201864">
                <a:tc>
                  <a:txBody>
                    <a:bodyPr/>
                    <a:lstStyle/>
                    <a:p>
                      <a:pPr marL="0" marR="0" algn="l">
                        <a:spcBef>
                          <a:spcPts val="0"/>
                        </a:spcBef>
                        <a:spcAft>
                          <a:spcPts val="0"/>
                        </a:spcAft>
                      </a:pPr>
                      <a:r>
                        <a:rPr lang="en-US" sz="1200" dirty="0">
                          <a:effectLst/>
                        </a:rPr>
                        <a:t>Cancer</a:t>
                      </a:r>
                      <a:endParaRPr lang="en-US" sz="12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rPr>
                        <a:t>125.3</a:t>
                      </a:r>
                      <a:endParaRPr lang="en-US" sz="12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rPr>
                        <a:t>115.4</a:t>
                      </a:r>
                      <a:endParaRPr lang="en-US" sz="120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201864">
                <a:tc>
                  <a:txBody>
                    <a:bodyPr/>
                    <a:lstStyle/>
                    <a:p>
                      <a:pPr marL="0" marR="0" algn="l">
                        <a:spcBef>
                          <a:spcPts val="0"/>
                        </a:spcBef>
                        <a:spcAft>
                          <a:spcPts val="0"/>
                        </a:spcAft>
                      </a:pPr>
                      <a:r>
                        <a:rPr lang="en-US" sz="1200">
                          <a:effectLst/>
                        </a:rPr>
                        <a:t>Heart disease </a:t>
                      </a:r>
                      <a:endParaRPr lang="en-US" sz="12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rPr>
                        <a:t>123.3</a:t>
                      </a:r>
                      <a:endParaRPr lang="en-US" sz="12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rPr>
                        <a:t>130.9</a:t>
                      </a:r>
                      <a:endParaRPr lang="en-US" sz="120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201864">
                <a:tc>
                  <a:txBody>
                    <a:bodyPr/>
                    <a:lstStyle/>
                    <a:p>
                      <a:pPr marL="0" marR="0" algn="l">
                        <a:spcBef>
                          <a:spcPts val="0"/>
                        </a:spcBef>
                        <a:spcAft>
                          <a:spcPts val="0"/>
                        </a:spcAft>
                      </a:pPr>
                      <a:r>
                        <a:rPr lang="en-US" sz="1200">
                          <a:effectLst/>
                        </a:rPr>
                        <a:t>Alzheimer’s</a:t>
                      </a:r>
                      <a:endParaRPr lang="en-US" sz="12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rPr>
                        <a:t>41.0</a:t>
                      </a:r>
                      <a:endParaRPr lang="en-US" sz="12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41.0</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201864">
                <a:tc>
                  <a:txBody>
                    <a:bodyPr/>
                    <a:lstStyle/>
                    <a:p>
                      <a:pPr marL="0" marR="0" algn="l">
                        <a:spcBef>
                          <a:spcPts val="0"/>
                        </a:spcBef>
                        <a:spcAft>
                          <a:spcPts val="0"/>
                        </a:spcAft>
                      </a:pPr>
                      <a:r>
                        <a:rPr lang="en-US" sz="1200">
                          <a:effectLst/>
                        </a:rPr>
                        <a:t>Chronic lung disease</a:t>
                      </a:r>
                      <a:endParaRPr lang="en-US" sz="12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rPr>
                        <a:t>35.7</a:t>
                      </a:r>
                      <a:endParaRPr lang="en-US" sz="12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rPr>
                        <a:t>24.9</a:t>
                      </a:r>
                      <a:endParaRPr lang="en-US" sz="120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r h="201864">
                <a:tc>
                  <a:txBody>
                    <a:bodyPr/>
                    <a:lstStyle/>
                    <a:p>
                      <a:pPr marL="0" marR="0" algn="l">
                        <a:spcBef>
                          <a:spcPts val="0"/>
                        </a:spcBef>
                        <a:spcAft>
                          <a:spcPts val="0"/>
                        </a:spcAft>
                      </a:pPr>
                      <a:r>
                        <a:rPr lang="en-US" sz="1200">
                          <a:effectLst/>
                        </a:rPr>
                        <a:t>Unintentional injury</a:t>
                      </a:r>
                      <a:endParaRPr lang="en-US" sz="12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6*</a:t>
                      </a:r>
                      <a:endParaRPr lang="en-US" sz="12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rPr>
                        <a:t>42.9</a:t>
                      </a:r>
                      <a:endParaRPr lang="en-US" sz="1200">
                        <a:effectLst/>
                        <a:latin typeface="Calibri"/>
                        <a:ea typeface="Calibri"/>
                        <a:cs typeface="Times New Roman"/>
                      </a:endParaRPr>
                    </a:p>
                  </a:txBody>
                  <a:tcPr marL="68580" marR="68580" marT="0" marB="0"/>
                </a:tc>
                <a:extLst>
                  <a:ext uri="{0D108BD9-81ED-4DB2-BD59-A6C34878D82A}">
                    <a16:rowId xmlns:a16="http://schemas.microsoft.com/office/drawing/2014/main" val="10011"/>
                  </a:ext>
                </a:extLst>
              </a:tr>
              <a:tr h="201864">
                <a:tc>
                  <a:txBody>
                    <a:bodyPr/>
                    <a:lstStyle/>
                    <a:p>
                      <a:pPr marL="0" marR="0" algn="l">
                        <a:spcBef>
                          <a:spcPts val="0"/>
                        </a:spcBef>
                        <a:spcAft>
                          <a:spcPts val="0"/>
                        </a:spcAft>
                      </a:pPr>
                      <a:r>
                        <a:rPr lang="en-US" sz="1200" b="1" dirty="0">
                          <a:solidFill>
                            <a:schemeClr val="bg1"/>
                          </a:solidFill>
                          <a:effectLst/>
                        </a:rPr>
                        <a:t>Adult Health Behaviors</a:t>
                      </a:r>
                      <a:endParaRPr lang="en-US" sz="1200" b="1" dirty="0">
                        <a:solidFill>
                          <a:schemeClr val="bg1"/>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b="1" dirty="0">
                          <a:solidFill>
                            <a:schemeClr val="bg1"/>
                          </a:solidFill>
                          <a:effectLst/>
                        </a:rPr>
                        <a:t>2014</a:t>
                      </a:r>
                      <a:endParaRPr lang="en-US" sz="1200" b="1" dirty="0">
                        <a:solidFill>
                          <a:schemeClr val="bg1"/>
                        </a:solidFill>
                        <a:effectLst/>
                        <a:latin typeface="Calibri"/>
                        <a:ea typeface="Calibri"/>
                        <a:cs typeface="Times New Roman"/>
                      </a:endParaRPr>
                    </a:p>
                  </a:txBody>
                  <a:tcPr marL="68580" marR="68580" marT="0" marB="0">
                    <a:solidFill>
                      <a:schemeClr val="accent1"/>
                    </a:solidFill>
                  </a:tcPr>
                </a:tc>
                <a:tc>
                  <a:txBody>
                    <a:bodyPr/>
                    <a:lstStyle/>
                    <a:p>
                      <a:pPr marL="0" marR="0" algn="ctr">
                        <a:spcBef>
                          <a:spcPts val="0"/>
                        </a:spcBef>
                        <a:spcAft>
                          <a:spcPts val="0"/>
                        </a:spcAft>
                      </a:pPr>
                      <a:r>
                        <a:rPr lang="en-US" sz="1200" b="1" dirty="0">
                          <a:solidFill>
                            <a:schemeClr val="bg1"/>
                          </a:solidFill>
                          <a:effectLst/>
                        </a:rPr>
                        <a:t>2016</a:t>
                      </a:r>
                      <a:endParaRPr lang="en-US" sz="1200" b="1" dirty="0">
                        <a:solidFill>
                          <a:schemeClr val="bg1"/>
                        </a:solidFill>
                        <a:effectLst/>
                        <a:latin typeface="Calibri"/>
                        <a:ea typeface="Calibri"/>
                        <a:cs typeface="Times New Roman"/>
                      </a:endParaRPr>
                    </a:p>
                  </a:txBody>
                  <a:tcPr marL="68580" marR="68580" marT="0" marB="0">
                    <a:solidFill>
                      <a:schemeClr val="accent1"/>
                    </a:solidFill>
                  </a:tcPr>
                </a:tc>
                <a:extLst>
                  <a:ext uri="{0D108BD9-81ED-4DB2-BD59-A6C34878D82A}">
                    <a16:rowId xmlns:a16="http://schemas.microsoft.com/office/drawing/2014/main" val="10012"/>
                  </a:ext>
                </a:extLst>
              </a:tr>
              <a:tr h="201864">
                <a:tc>
                  <a:txBody>
                    <a:bodyPr/>
                    <a:lstStyle/>
                    <a:p>
                      <a:pPr marL="0" marR="0" algn="l">
                        <a:spcBef>
                          <a:spcPts val="0"/>
                        </a:spcBef>
                        <a:spcAft>
                          <a:spcPts val="0"/>
                        </a:spcAft>
                      </a:pPr>
                      <a:r>
                        <a:rPr lang="en-US" sz="1200">
                          <a:effectLst/>
                        </a:rPr>
                        <a:t>Adult smoking</a:t>
                      </a:r>
                      <a:endParaRPr lang="en-US" sz="12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13%</a:t>
                      </a:r>
                      <a:endParaRPr lang="en-US" sz="12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12%**</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13"/>
                  </a:ext>
                </a:extLst>
              </a:tr>
              <a:tr h="201864">
                <a:tc>
                  <a:txBody>
                    <a:bodyPr/>
                    <a:lstStyle/>
                    <a:p>
                      <a:pPr marL="0" marR="0" algn="l">
                        <a:spcBef>
                          <a:spcPts val="0"/>
                        </a:spcBef>
                        <a:spcAft>
                          <a:spcPts val="0"/>
                        </a:spcAft>
                      </a:pPr>
                      <a:r>
                        <a:rPr lang="en-US" sz="1200">
                          <a:effectLst/>
                        </a:rPr>
                        <a:t>Adult obesity</a:t>
                      </a:r>
                      <a:endParaRPr lang="en-US" sz="12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rPr>
                        <a:t>19%</a:t>
                      </a:r>
                      <a:endParaRPr lang="en-US" sz="12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18%</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14"/>
                  </a:ext>
                </a:extLst>
              </a:tr>
              <a:tr h="201864">
                <a:tc>
                  <a:txBody>
                    <a:bodyPr/>
                    <a:lstStyle/>
                    <a:p>
                      <a:pPr marL="0" marR="0" algn="l">
                        <a:spcBef>
                          <a:spcPts val="0"/>
                        </a:spcBef>
                        <a:spcAft>
                          <a:spcPts val="0"/>
                        </a:spcAft>
                      </a:pPr>
                      <a:r>
                        <a:rPr lang="en-US" sz="1200">
                          <a:effectLst/>
                        </a:rPr>
                        <a:t>Physical inactivity </a:t>
                      </a:r>
                      <a:endParaRPr lang="en-US" sz="12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rPr>
                        <a:t>13%</a:t>
                      </a:r>
                      <a:endParaRPr lang="en-US" sz="12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14%</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15"/>
                  </a:ext>
                </a:extLst>
              </a:tr>
              <a:tr h="201864">
                <a:tc>
                  <a:txBody>
                    <a:bodyPr/>
                    <a:lstStyle/>
                    <a:p>
                      <a:pPr marL="0" marR="0" algn="l">
                        <a:spcBef>
                          <a:spcPts val="0"/>
                        </a:spcBef>
                        <a:spcAft>
                          <a:spcPts val="0"/>
                        </a:spcAft>
                      </a:pPr>
                      <a:r>
                        <a:rPr lang="en-US" sz="1200">
                          <a:effectLst/>
                        </a:rPr>
                        <a:t>Excessive drinking</a:t>
                      </a:r>
                      <a:endParaRPr lang="en-US" sz="12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rPr>
                        <a:t>21%</a:t>
                      </a:r>
                      <a:endParaRPr lang="en-US" sz="12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18%**</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C54F1408-D370-CF49-931A-FB0ED46C5B10}" type="slidenum">
              <a:rPr lang="en-US" smtClean="0"/>
              <a:t>18</a:t>
            </a:fld>
            <a:endParaRPr lang="en-US" dirty="0"/>
          </a:p>
        </p:txBody>
      </p:sp>
      <p:sp>
        <p:nvSpPr>
          <p:cNvPr id="6" name="Rectangle 5"/>
          <p:cNvSpPr/>
          <p:nvPr/>
        </p:nvSpPr>
        <p:spPr>
          <a:xfrm>
            <a:off x="1589120" y="5848521"/>
            <a:ext cx="4964080" cy="938719"/>
          </a:xfrm>
          <a:prstGeom prst="rect">
            <a:avLst/>
          </a:prstGeom>
        </p:spPr>
        <p:txBody>
          <a:bodyPr wrap="square">
            <a:spAutoFit/>
          </a:bodyPr>
          <a:lstStyle/>
          <a:p>
            <a:r>
              <a:rPr lang="en-US" sz="1100" i="1" dirty="0"/>
              <a:t>* Rate of unintentional injury not available for San Juan because low numbers- 6 represents total unintentional injury deaths in 2012</a:t>
            </a:r>
            <a:endParaRPr lang="en-US" sz="1100" dirty="0"/>
          </a:p>
          <a:p>
            <a:r>
              <a:rPr lang="en-US" sz="1100" dirty="0"/>
              <a:t>**methods changed/cannot compare to earlier years.</a:t>
            </a:r>
          </a:p>
          <a:p>
            <a:r>
              <a:rPr lang="en-US" sz="1100" dirty="0"/>
              <a:t>Sources: 2016 County Health Rankings, 2014 WA Healthy Youth Survey, Personal Communication with WA DOH (2012-2014 death rates)</a:t>
            </a:r>
          </a:p>
        </p:txBody>
      </p:sp>
    </p:spTree>
    <p:extLst>
      <p:ext uri="{BB962C8B-B14F-4D97-AF65-F5344CB8AC3E}">
        <p14:creationId xmlns:p14="http://schemas.microsoft.com/office/powerpoint/2010/main" val="1878052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112"/>
            <a:ext cx="8229600" cy="1143000"/>
          </a:xfrm>
        </p:spPr>
        <p:txBody>
          <a:bodyPr>
            <a:normAutofit/>
          </a:bodyPr>
          <a:lstStyle/>
          <a:p>
            <a:pPr algn="l"/>
            <a:r>
              <a:rPr lang="en-US" sz="2400" b="1" dirty="0"/>
              <a:t>Healthy Youth Survey shows increase in use of cigarettes, alcohol and drugs. Also shows large increase in depression.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77784978"/>
              </p:ext>
            </p:extLst>
          </p:nvPr>
        </p:nvGraphicFramePr>
        <p:xfrm>
          <a:off x="363983" y="1855551"/>
          <a:ext cx="8025415" cy="3578374"/>
        </p:xfrm>
        <a:graphic>
          <a:graphicData uri="http://schemas.openxmlformats.org/drawingml/2006/table">
            <a:tbl>
              <a:tblPr firstRow="1" firstCol="1" bandRow="1">
                <a:tableStyleId>{5C22544A-7EE6-4342-B048-85BDC9FD1C3A}</a:tableStyleId>
              </a:tblPr>
              <a:tblGrid>
                <a:gridCol w="4108626">
                  <a:extLst>
                    <a:ext uri="{9D8B030D-6E8A-4147-A177-3AD203B41FA5}">
                      <a16:colId xmlns:a16="http://schemas.microsoft.com/office/drawing/2014/main" val="20000"/>
                    </a:ext>
                  </a:extLst>
                </a:gridCol>
                <a:gridCol w="1617473">
                  <a:extLst>
                    <a:ext uri="{9D8B030D-6E8A-4147-A177-3AD203B41FA5}">
                      <a16:colId xmlns:a16="http://schemas.microsoft.com/office/drawing/2014/main" val="20001"/>
                    </a:ext>
                  </a:extLst>
                </a:gridCol>
                <a:gridCol w="2299316">
                  <a:extLst>
                    <a:ext uri="{9D8B030D-6E8A-4147-A177-3AD203B41FA5}">
                      <a16:colId xmlns:a16="http://schemas.microsoft.com/office/drawing/2014/main" val="20002"/>
                    </a:ext>
                  </a:extLst>
                </a:gridCol>
              </a:tblGrid>
              <a:tr h="648685">
                <a:tc>
                  <a:txBody>
                    <a:bodyPr/>
                    <a:lstStyle/>
                    <a:p>
                      <a:pPr marL="0" marR="0" algn="l">
                        <a:spcBef>
                          <a:spcPts val="0"/>
                        </a:spcBef>
                        <a:spcAft>
                          <a:spcPts val="0"/>
                        </a:spcAft>
                      </a:pPr>
                      <a:r>
                        <a:rPr lang="en-US" sz="1600" dirty="0">
                          <a:effectLst/>
                        </a:rPr>
                        <a:t>Teen birth rate </a:t>
                      </a:r>
                    </a:p>
                    <a:p>
                      <a:pPr marL="0" marR="0" algn="l">
                        <a:spcBef>
                          <a:spcPts val="0"/>
                        </a:spcBef>
                        <a:spcAft>
                          <a:spcPts val="0"/>
                        </a:spcAft>
                      </a:pPr>
                      <a:r>
                        <a:rPr lang="en-US" sz="1600" dirty="0">
                          <a:effectLst/>
                        </a:rPr>
                        <a:t>(per 1,000 female pop. ages 15-19)</a:t>
                      </a:r>
                      <a:endParaRPr lang="en-US" sz="1600" dirty="0">
                        <a:effectLst/>
                        <a:latin typeface="Calibri"/>
                        <a:ea typeface="Calibri"/>
                        <a:cs typeface="Times New Roman"/>
                      </a:endParaRPr>
                    </a:p>
                  </a:txBody>
                  <a:tcPr marL="68580" marR="68580" marT="0" marB="0" anchor="ctr"/>
                </a:tc>
                <a:tc>
                  <a:txBody>
                    <a:bodyPr/>
                    <a:lstStyle/>
                    <a:p>
                      <a:pPr marL="0" marR="0" algn="r">
                        <a:spcBef>
                          <a:spcPts val="0"/>
                        </a:spcBef>
                        <a:spcAft>
                          <a:spcPts val="0"/>
                        </a:spcAft>
                      </a:pPr>
                      <a:r>
                        <a:rPr lang="en-US" sz="1600" b="0" kern="1200" dirty="0">
                          <a:solidFill>
                            <a:schemeClr val="dk1"/>
                          </a:solidFill>
                          <a:effectLst/>
                          <a:latin typeface="+mn-lt"/>
                          <a:ea typeface="+mn-ea"/>
                          <a:cs typeface="+mn-cs"/>
                        </a:rPr>
                        <a:t>14</a:t>
                      </a:r>
                    </a:p>
                  </a:txBody>
                  <a:tcPr marL="68580" marR="68580" marT="0" marB="0" anchor="ctr">
                    <a:solidFill>
                      <a:schemeClr val="accent1">
                        <a:lumMod val="20000"/>
                        <a:lumOff val="80000"/>
                      </a:schemeClr>
                    </a:solidFill>
                  </a:tcPr>
                </a:tc>
                <a:tc>
                  <a:txBody>
                    <a:bodyPr/>
                    <a:lstStyle/>
                    <a:p>
                      <a:pPr marL="0" marR="0" algn="r">
                        <a:spcBef>
                          <a:spcPts val="0"/>
                        </a:spcBef>
                        <a:spcAft>
                          <a:spcPts val="0"/>
                        </a:spcAft>
                      </a:pPr>
                      <a:r>
                        <a:rPr lang="en-US" sz="1600" b="0" kern="1200" dirty="0">
                          <a:solidFill>
                            <a:schemeClr val="dk1"/>
                          </a:solidFill>
                          <a:effectLst/>
                          <a:latin typeface="+mn-lt"/>
                          <a:ea typeface="+mn-ea"/>
                          <a:cs typeface="+mn-cs"/>
                        </a:rPr>
                        <a:t>15</a:t>
                      </a:r>
                    </a:p>
                  </a:txBody>
                  <a:tcPr marL="68580" marR="68580" marT="0" marB="0" anchor="ctr">
                    <a:solidFill>
                      <a:schemeClr val="accent1">
                        <a:lumMod val="20000"/>
                        <a:lumOff val="80000"/>
                      </a:schemeClr>
                    </a:solidFill>
                  </a:tcPr>
                </a:tc>
                <a:extLst>
                  <a:ext uri="{0D108BD9-81ED-4DB2-BD59-A6C34878D82A}">
                    <a16:rowId xmlns:a16="http://schemas.microsoft.com/office/drawing/2014/main" val="10000"/>
                  </a:ext>
                </a:extLst>
              </a:tr>
              <a:tr h="317341">
                <a:tc>
                  <a:txBody>
                    <a:bodyPr/>
                    <a:lstStyle/>
                    <a:p>
                      <a:pPr marL="0" marR="0" algn="ctr">
                        <a:spcBef>
                          <a:spcPts val="0"/>
                        </a:spcBef>
                        <a:spcAft>
                          <a:spcPts val="0"/>
                        </a:spcAft>
                      </a:pPr>
                      <a:r>
                        <a:rPr lang="en-US" sz="1600" dirty="0">
                          <a:effectLst/>
                        </a:rPr>
                        <a:t>Youth Health Behavior</a:t>
                      </a:r>
                      <a:endParaRPr lang="en-US" sz="1600" dirty="0">
                        <a:effectLst/>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kern="1200" dirty="0">
                          <a:solidFill>
                            <a:schemeClr val="lt1"/>
                          </a:solidFill>
                          <a:effectLst/>
                          <a:latin typeface="+mn-lt"/>
                          <a:ea typeface="+mn-ea"/>
                          <a:cs typeface="+mn-cs"/>
                        </a:rPr>
                        <a:t>2012</a:t>
                      </a: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600" b="1" kern="1200" dirty="0">
                          <a:solidFill>
                            <a:schemeClr val="lt1"/>
                          </a:solidFill>
                          <a:effectLst/>
                          <a:latin typeface="+mn-lt"/>
                          <a:ea typeface="+mn-ea"/>
                          <a:cs typeface="+mn-cs"/>
                        </a:rPr>
                        <a:t>2014</a:t>
                      </a:r>
                    </a:p>
                  </a:txBody>
                  <a:tcPr marL="68580" marR="68580" marT="0" marB="0" anchor="b">
                    <a:solidFill>
                      <a:schemeClr val="tx2">
                        <a:lumMod val="60000"/>
                        <a:lumOff val="40000"/>
                      </a:schemeClr>
                    </a:solidFill>
                  </a:tcPr>
                </a:tc>
                <a:extLst>
                  <a:ext uri="{0D108BD9-81ED-4DB2-BD59-A6C34878D82A}">
                    <a16:rowId xmlns:a16="http://schemas.microsoft.com/office/drawing/2014/main" val="10001"/>
                  </a:ext>
                </a:extLst>
              </a:tr>
              <a:tr h="204624">
                <a:tc>
                  <a:txBody>
                    <a:bodyPr/>
                    <a:lstStyle/>
                    <a:p>
                      <a:pPr marL="0" marR="0" algn="l">
                        <a:spcBef>
                          <a:spcPts val="0"/>
                        </a:spcBef>
                        <a:spcAft>
                          <a:spcPts val="0"/>
                        </a:spcAft>
                      </a:pPr>
                      <a:r>
                        <a:rPr lang="en-US" sz="1400" dirty="0">
                          <a:effectLst/>
                        </a:rPr>
                        <a:t>10</a:t>
                      </a:r>
                      <a:r>
                        <a:rPr lang="en-US" sz="1400" baseline="30000" dirty="0">
                          <a:effectLst/>
                        </a:rPr>
                        <a:t>th</a:t>
                      </a:r>
                      <a:r>
                        <a:rPr lang="en-US" sz="1400" dirty="0">
                          <a:effectLst/>
                        </a:rPr>
                        <a:t> grade cigarette use in last 30 days**</a:t>
                      </a:r>
                      <a:endParaRPr lang="en-US" sz="14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600" dirty="0">
                          <a:effectLst/>
                        </a:rPr>
                        <a:t>11%</a:t>
                      </a:r>
                      <a:endParaRPr lang="en-US" sz="16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600" dirty="0">
                          <a:effectLst/>
                        </a:rPr>
                        <a:t>19.3% (CI: +</a:t>
                      </a:r>
                      <a:r>
                        <a:rPr lang="en-US" sz="1600" baseline="0" dirty="0">
                          <a:effectLst/>
                        </a:rPr>
                        <a:t>/- 8.4)</a:t>
                      </a:r>
                      <a:endParaRPr lang="en-US" sz="16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2"/>
                  </a:ext>
                </a:extLst>
              </a:tr>
              <a:tr h="204624">
                <a:tc>
                  <a:txBody>
                    <a:bodyPr/>
                    <a:lstStyle/>
                    <a:p>
                      <a:pPr marL="0" marR="0" algn="l">
                        <a:spcBef>
                          <a:spcPts val="0"/>
                        </a:spcBef>
                        <a:spcAft>
                          <a:spcPts val="0"/>
                        </a:spcAft>
                      </a:pPr>
                      <a:r>
                        <a:rPr lang="en-US" sz="1400" dirty="0">
                          <a:effectLst/>
                        </a:rPr>
                        <a:t>10</a:t>
                      </a:r>
                      <a:r>
                        <a:rPr lang="en-US" sz="1400" baseline="30000" dirty="0">
                          <a:effectLst/>
                        </a:rPr>
                        <a:t>th</a:t>
                      </a:r>
                      <a:r>
                        <a:rPr lang="en-US" sz="1400" dirty="0">
                          <a:effectLst/>
                        </a:rPr>
                        <a:t> grade alcohol use in last 30 days**</a:t>
                      </a:r>
                      <a:endParaRPr lang="en-US" sz="14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600" dirty="0">
                          <a:effectLst/>
                        </a:rPr>
                        <a:t>22%</a:t>
                      </a:r>
                      <a:endParaRPr lang="en-US" sz="16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600" dirty="0">
                          <a:effectLst/>
                        </a:rPr>
                        <a:t>35.6% (+/-</a:t>
                      </a:r>
                      <a:r>
                        <a:rPr lang="en-US" sz="1600" baseline="0" dirty="0">
                          <a:effectLst/>
                        </a:rPr>
                        <a:t> 10.3)</a:t>
                      </a:r>
                      <a:endParaRPr lang="en-US" sz="16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3"/>
                  </a:ext>
                </a:extLst>
              </a:tr>
              <a:tr h="409247">
                <a:tc>
                  <a:txBody>
                    <a:bodyPr/>
                    <a:lstStyle/>
                    <a:p>
                      <a:pPr marL="0" marR="0" algn="l">
                        <a:spcBef>
                          <a:spcPts val="0"/>
                        </a:spcBef>
                        <a:spcAft>
                          <a:spcPts val="0"/>
                        </a:spcAft>
                      </a:pPr>
                      <a:r>
                        <a:rPr lang="en-US" sz="1400" dirty="0">
                          <a:effectLst/>
                        </a:rPr>
                        <a:t>8</a:t>
                      </a:r>
                      <a:r>
                        <a:rPr lang="en-US" sz="1400" baseline="30000" dirty="0">
                          <a:effectLst/>
                        </a:rPr>
                        <a:t>th</a:t>
                      </a:r>
                      <a:r>
                        <a:rPr lang="en-US" sz="1400" dirty="0">
                          <a:effectLst/>
                        </a:rPr>
                        <a:t> grade marijuana use in last 30 days</a:t>
                      </a:r>
                      <a:endParaRPr lang="en-US" sz="14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600" dirty="0">
                          <a:effectLst/>
                        </a:rPr>
                        <a:t>23%</a:t>
                      </a:r>
                      <a:endParaRPr lang="en-US" sz="16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600" dirty="0">
                          <a:effectLst/>
                        </a:rPr>
                        <a:t>8</a:t>
                      </a:r>
                      <a:r>
                        <a:rPr lang="en-US" sz="1600" baseline="30000" dirty="0">
                          <a:effectLst/>
                        </a:rPr>
                        <a:t>th</a:t>
                      </a:r>
                      <a:r>
                        <a:rPr lang="en-US" sz="1600" dirty="0">
                          <a:effectLst/>
                        </a:rPr>
                        <a:t> grade no data</a:t>
                      </a:r>
                      <a:r>
                        <a:rPr lang="en-US" sz="1600" baseline="0" dirty="0">
                          <a:effectLst/>
                        </a:rPr>
                        <a:t> </a:t>
                      </a:r>
                      <a:r>
                        <a:rPr lang="en-US" sz="1600" dirty="0">
                          <a:effectLst/>
                        </a:rPr>
                        <a:t>2014</a:t>
                      </a:r>
                      <a:endParaRPr lang="en-US" sz="16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4"/>
                  </a:ext>
                </a:extLst>
              </a:tr>
              <a:tr h="204624">
                <a:tc>
                  <a:txBody>
                    <a:bodyPr/>
                    <a:lstStyle/>
                    <a:p>
                      <a:pPr marL="0" marR="0" algn="l">
                        <a:spcBef>
                          <a:spcPts val="0"/>
                        </a:spcBef>
                        <a:spcAft>
                          <a:spcPts val="0"/>
                        </a:spcAft>
                      </a:pPr>
                      <a:r>
                        <a:rPr lang="en-US" sz="1400" dirty="0">
                          <a:effectLst/>
                        </a:rPr>
                        <a:t>12</a:t>
                      </a:r>
                      <a:r>
                        <a:rPr lang="en-US" sz="1400" baseline="30000" dirty="0">
                          <a:effectLst/>
                        </a:rPr>
                        <a:t>th</a:t>
                      </a:r>
                      <a:r>
                        <a:rPr lang="en-US" sz="1400" dirty="0">
                          <a:effectLst/>
                        </a:rPr>
                        <a:t> grade illegal drug use in last 30 days</a:t>
                      </a:r>
                      <a:endParaRPr lang="en-US" sz="14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600">
                          <a:effectLst/>
                        </a:rPr>
                        <a:t>8%</a:t>
                      </a:r>
                      <a:endParaRPr lang="en-US" sz="16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600" dirty="0">
                          <a:effectLst/>
                        </a:rPr>
                        <a:t>9.8% (CI: +/- 6.6)</a:t>
                      </a:r>
                      <a:endParaRPr lang="en-US" sz="16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5"/>
                  </a:ext>
                </a:extLst>
              </a:tr>
              <a:tr h="409247">
                <a:tc>
                  <a:txBody>
                    <a:bodyPr/>
                    <a:lstStyle/>
                    <a:p>
                      <a:pPr marL="0" marR="0" algn="l">
                        <a:spcBef>
                          <a:spcPts val="0"/>
                        </a:spcBef>
                        <a:spcAft>
                          <a:spcPts val="0"/>
                        </a:spcAft>
                      </a:pPr>
                      <a:r>
                        <a:rPr lang="en-US" sz="1400" dirty="0">
                          <a:effectLst/>
                        </a:rPr>
                        <a:t>10</a:t>
                      </a:r>
                      <a:r>
                        <a:rPr lang="en-US" sz="1400" baseline="30000" dirty="0">
                          <a:effectLst/>
                        </a:rPr>
                        <a:t>th</a:t>
                      </a:r>
                      <a:r>
                        <a:rPr lang="en-US" sz="1400" dirty="0">
                          <a:effectLst/>
                        </a:rPr>
                        <a:t> grade depressed period of 2 weeks or more</a:t>
                      </a:r>
                      <a:endParaRPr lang="en-US" sz="14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600" dirty="0">
                          <a:effectLst/>
                        </a:rPr>
                        <a:t>27% (CI: +/- 9.1)</a:t>
                      </a:r>
                      <a:endParaRPr lang="en-US" sz="16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600" dirty="0">
                          <a:effectLst/>
                        </a:rPr>
                        <a:t>45.5% (CI: +/- 10.6)</a:t>
                      </a:r>
                      <a:endParaRPr lang="en-US" sz="16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6"/>
                  </a:ext>
                </a:extLst>
              </a:tr>
              <a:tr h="409247">
                <a:tc>
                  <a:txBody>
                    <a:bodyPr/>
                    <a:lstStyle/>
                    <a:p>
                      <a:pPr marL="0" marR="0" algn="l">
                        <a:spcBef>
                          <a:spcPts val="0"/>
                        </a:spcBef>
                        <a:spcAft>
                          <a:spcPts val="0"/>
                        </a:spcAft>
                      </a:pPr>
                      <a:r>
                        <a:rPr lang="en-US" sz="1400" dirty="0">
                          <a:effectLst/>
                        </a:rPr>
                        <a:t>8</a:t>
                      </a:r>
                      <a:r>
                        <a:rPr lang="en-US" sz="1400" baseline="30000" dirty="0">
                          <a:effectLst/>
                        </a:rPr>
                        <a:t>th</a:t>
                      </a:r>
                      <a:r>
                        <a:rPr lang="en-US" sz="1400" dirty="0">
                          <a:effectLst/>
                        </a:rPr>
                        <a:t> grade obese or overweight</a:t>
                      </a:r>
                      <a:endParaRPr lang="en-US" sz="14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600" dirty="0">
                          <a:effectLst/>
                        </a:rPr>
                        <a:t>19%</a:t>
                      </a:r>
                      <a:endParaRPr lang="en-US" sz="16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600" dirty="0">
                          <a:effectLst/>
                        </a:rPr>
                        <a:t>8</a:t>
                      </a:r>
                      <a:r>
                        <a:rPr lang="en-US" sz="1600" baseline="30000" dirty="0">
                          <a:effectLst/>
                        </a:rPr>
                        <a:t>th</a:t>
                      </a:r>
                      <a:r>
                        <a:rPr lang="en-US" sz="1600" dirty="0">
                          <a:effectLst/>
                        </a:rPr>
                        <a:t> grade no data 2014</a:t>
                      </a:r>
                      <a:endParaRPr lang="en-US" sz="16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7"/>
                  </a:ext>
                </a:extLst>
              </a:tr>
              <a:tr h="409247">
                <a:tc>
                  <a:txBody>
                    <a:bodyPr/>
                    <a:lstStyle/>
                    <a:p>
                      <a:pPr marL="0" marR="0" algn="l">
                        <a:spcBef>
                          <a:spcPts val="0"/>
                        </a:spcBef>
                        <a:spcAft>
                          <a:spcPts val="0"/>
                        </a:spcAft>
                      </a:pPr>
                      <a:r>
                        <a:rPr lang="en-US" sz="1400" dirty="0">
                          <a:effectLst/>
                        </a:rPr>
                        <a:t>8</a:t>
                      </a:r>
                      <a:r>
                        <a:rPr lang="en-US" sz="1400" baseline="30000" dirty="0">
                          <a:effectLst/>
                        </a:rPr>
                        <a:t>th</a:t>
                      </a:r>
                      <a:r>
                        <a:rPr lang="en-US" sz="1400" dirty="0">
                          <a:effectLst/>
                        </a:rPr>
                        <a:t> grade considering attempting suicide in past year</a:t>
                      </a:r>
                      <a:endParaRPr lang="en-US" sz="14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600">
                          <a:effectLst/>
                        </a:rPr>
                        <a:t>14%</a:t>
                      </a:r>
                      <a:endParaRPr lang="en-US" sz="16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600" dirty="0">
                          <a:effectLst/>
                        </a:rPr>
                        <a:t>8</a:t>
                      </a:r>
                      <a:r>
                        <a:rPr lang="en-US" sz="1600" baseline="30000" dirty="0">
                          <a:effectLst/>
                        </a:rPr>
                        <a:t>th</a:t>
                      </a:r>
                      <a:r>
                        <a:rPr lang="en-US" sz="1600" dirty="0">
                          <a:effectLst/>
                        </a:rPr>
                        <a:t> grade no data 2014</a:t>
                      </a:r>
                      <a:endParaRPr lang="en-US" sz="16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8"/>
                  </a:ext>
                </a:extLst>
              </a:tr>
              <a:tr h="204624">
                <a:tc>
                  <a:txBody>
                    <a:bodyPr/>
                    <a:lstStyle/>
                    <a:p>
                      <a:pPr marL="0" marR="0" algn="l">
                        <a:spcBef>
                          <a:spcPts val="0"/>
                        </a:spcBef>
                        <a:spcAft>
                          <a:spcPts val="0"/>
                        </a:spcAft>
                      </a:pPr>
                      <a:r>
                        <a:rPr lang="en-US" sz="1400" dirty="0">
                          <a:effectLst/>
                        </a:rPr>
                        <a:t>10</a:t>
                      </a:r>
                      <a:r>
                        <a:rPr lang="en-US" sz="1400" baseline="30000" dirty="0">
                          <a:effectLst/>
                        </a:rPr>
                        <a:t>th</a:t>
                      </a:r>
                      <a:r>
                        <a:rPr lang="en-US" sz="1400" dirty="0">
                          <a:effectLst/>
                        </a:rPr>
                        <a:t> grade had sexual intercourse</a:t>
                      </a:r>
                      <a:endParaRPr lang="en-US" sz="14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600">
                          <a:effectLst/>
                        </a:rPr>
                        <a:t>33%</a:t>
                      </a:r>
                      <a:endParaRPr lang="en-US" sz="16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600" dirty="0">
                          <a:effectLst/>
                        </a:rPr>
                        <a:t>26.5% (CI: +/- 15.6)</a:t>
                      </a:r>
                      <a:endParaRPr lang="en-US" sz="16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C54F1408-D370-CF49-931A-FB0ED46C5B10}" type="slidenum">
              <a:rPr lang="en-US" smtClean="0"/>
              <a:t>19</a:t>
            </a:fld>
            <a:endParaRPr lang="en-US" dirty="0"/>
          </a:p>
        </p:txBody>
      </p:sp>
      <p:sp>
        <p:nvSpPr>
          <p:cNvPr id="6" name="Rectangle 5"/>
          <p:cNvSpPr/>
          <p:nvPr/>
        </p:nvSpPr>
        <p:spPr>
          <a:xfrm>
            <a:off x="457200" y="5548296"/>
            <a:ext cx="4572000" cy="646331"/>
          </a:xfrm>
          <a:prstGeom prst="rect">
            <a:avLst/>
          </a:prstGeom>
        </p:spPr>
        <p:txBody>
          <a:bodyPr>
            <a:spAutoFit/>
          </a:bodyPr>
          <a:lstStyle/>
          <a:p>
            <a:r>
              <a:rPr lang="en-US" sz="1200" dirty="0"/>
              <a:t>**2014 rate in San Juan County significantly higher than WA state</a:t>
            </a:r>
          </a:p>
          <a:p>
            <a:endParaRPr lang="en-US" sz="1200" dirty="0"/>
          </a:p>
          <a:p>
            <a:r>
              <a:rPr lang="en-US" sz="1200" dirty="0"/>
              <a:t>Sources: WA Healthy Youth Survey,</a:t>
            </a:r>
          </a:p>
        </p:txBody>
      </p:sp>
    </p:spTree>
    <p:extLst>
      <p:ext uri="{BB962C8B-B14F-4D97-AF65-F5344CB8AC3E}">
        <p14:creationId xmlns:p14="http://schemas.microsoft.com/office/powerpoint/2010/main" val="203406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4F1408-D370-CF49-931A-FB0ED46C5B10}" type="slidenum">
              <a:rPr lang="en-US" smtClean="0"/>
              <a:t>2</a:t>
            </a:fld>
            <a:endParaRPr lang="en-US" dirty="0"/>
          </a:p>
        </p:txBody>
      </p:sp>
      <p:pic>
        <p:nvPicPr>
          <p:cNvPr id="6" name="Picture 5"/>
          <p:cNvPicPr>
            <a:picLocks noChangeAspect="1"/>
          </p:cNvPicPr>
          <p:nvPr/>
        </p:nvPicPr>
        <p:blipFill>
          <a:blip r:embed="rId2"/>
          <a:stretch>
            <a:fillRect/>
          </a:stretch>
        </p:blipFill>
        <p:spPr>
          <a:xfrm>
            <a:off x="453798" y="581025"/>
            <a:ext cx="6099402" cy="5817292"/>
          </a:xfrm>
          <a:prstGeom prst="rect">
            <a:avLst/>
          </a:prstGeom>
        </p:spPr>
      </p:pic>
      <p:sp>
        <p:nvSpPr>
          <p:cNvPr id="7" name="TextBox 6"/>
          <p:cNvSpPr txBox="1"/>
          <p:nvPr/>
        </p:nvSpPr>
        <p:spPr>
          <a:xfrm>
            <a:off x="7066002" y="2100943"/>
            <a:ext cx="1107996" cy="3004457"/>
          </a:xfrm>
          <a:prstGeom prst="rect">
            <a:avLst/>
          </a:prstGeom>
          <a:noFill/>
        </p:spPr>
        <p:txBody>
          <a:bodyPr vert="vert" wrap="square" rtlCol="0">
            <a:spAutoFit/>
          </a:bodyPr>
          <a:lstStyle/>
          <a:p>
            <a:r>
              <a:rPr lang="en-US" sz="6000" dirty="0"/>
              <a:t>AGENDA</a:t>
            </a:r>
          </a:p>
        </p:txBody>
      </p:sp>
    </p:spTree>
    <p:extLst>
      <p:ext uri="{BB962C8B-B14F-4D97-AF65-F5344CB8AC3E}">
        <p14:creationId xmlns:p14="http://schemas.microsoft.com/office/powerpoint/2010/main" val="720472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4F1408-D370-CF49-931A-FB0ED46C5B10}" type="slidenum">
              <a:rPr lang="en-US" smtClean="0"/>
              <a:t>20</a:t>
            </a:fld>
            <a:endParaRPr lang="en-US" dirty="0"/>
          </a:p>
        </p:txBody>
      </p:sp>
      <p:sp>
        <p:nvSpPr>
          <p:cNvPr id="7" name="TextBox 6"/>
          <p:cNvSpPr txBox="1"/>
          <p:nvPr/>
        </p:nvSpPr>
        <p:spPr>
          <a:xfrm>
            <a:off x="5112964" y="1662934"/>
            <a:ext cx="2588217" cy="461665"/>
          </a:xfrm>
          <a:prstGeom prst="rect">
            <a:avLst/>
          </a:prstGeom>
          <a:noFill/>
        </p:spPr>
        <p:txBody>
          <a:bodyPr wrap="square" rtlCol="0">
            <a:spAutoFit/>
          </a:bodyPr>
          <a:lstStyle/>
          <a:p>
            <a:r>
              <a:rPr lang="en-US" sz="2400" b="1" u="sng" dirty="0"/>
              <a:t>Ranking out of 39</a:t>
            </a:r>
          </a:p>
        </p:txBody>
      </p:sp>
      <p:sp>
        <p:nvSpPr>
          <p:cNvPr id="8" name="TextBox 7"/>
          <p:cNvSpPr txBox="1"/>
          <p:nvPr/>
        </p:nvSpPr>
        <p:spPr>
          <a:xfrm>
            <a:off x="494439" y="655626"/>
            <a:ext cx="8377418" cy="553998"/>
          </a:xfrm>
          <a:prstGeom prst="rect">
            <a:avLst/>
          </a:prstGeom>
          <a:noFill/>
        </p:spPr>
        <p:txBody>
          <a:bodyPr wrap="square" rtlCol="0">
            <a:spAutoFit/>
          </a:bodyPr>
          <a:lstStyle/>
          <a:p>
            <a:pPr>
              <a:spcAft>
                <a:spcPts val="600"/>
              </a:spcAft>
            </a:pPr>
            <a:r>
              <a:rPr lang="en-US" sz="3000" b="1" dirty="0"/>
              <a:t>RWJ County Health Rankings for San Juan County  </a:t>
            </a:r>
          </a:p>
        </p:txBody>
      </p:sp>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44" y="1797092"/>
            <a:ext cx="3516927" cy="3229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94437" y="5399754"/>
            <a:ext cx="7874647" cy="830997"/>
          </a:xfrm>
          <a:prstGeom prst="rect">
            <a:avLst/>
          </a:prstGeom>
        </p:spPr>
        <p:txBody>
          <a:bodyPr wrap="square">
            <a:spAutoFit/>
          </a:bodyPr>
          <a:lstStyle/>
          <a:p>
            <a:r>
              <a:rPr lang="en-US" sz="2400" dirty="0"/>
              <a:t>Health Factors, include </a:t>
            </a:r>
            <a:r>
              <a:rPr lang="en-US" sz="2400" b="1" dirty="0"/>
              <a:t>health behaviors, clinical care, social and economic factors and physical environment</a:t>
            </a:r>
          </a:p>
        </p:txBody>
      </p:sp>
      <p:graphicFrame>
        <p:nvGraphicFramePr>
          <p:cNvPr id="16" name="Table 15"/>
          <p:cNvGraphicFramePr>
            <a:graphicFrameLocks noGrp="1"/>
          </p:cNvGraphicFramePr>
          <p:nvPr>
            <p:extLst>
              <p:ext uri="{D42A27DB-BD31-4B8C-83A1-F6EECF244321}">
                <p14:modId xmlns:p14="http://schemas.microsoft.com/office/powerpoint/2010/main" val="3103022603"/>
              </p:ext>
            </p:extLst>
          </p:nvPr>
        </p:nvGraphicFramePr>
        <p:xfrm>
          <a:off x="5192486" y="2517602"/>
          <a:ext cx="3494314" cy="976712"/>
        </p:xfrm>
        <a:graphic>
          <a:graphicData uri="http://schemas.openxmlformats.org/drawingml/2006/table">
            <a:tbl>
              <a:tblPr firstRow="1" bandRow="1">
                <a:tableStyleId>{5C22544A-7EE6-4342-B048-85BDC9FD1C3A}</a:tableStyleId>
              </a:tblPr>
              <a:tblGrid>
                <a:gridCol w="1747157">
                  <a:extLst>
                    <a:ext uri="{9D8B030D-6E8A-4147-A177-3AD203B41FA5}">
                      <a16:colId xmlns:a16="http://schemas.microsoft.com/office/drawing/2014/main" val="20000"/>
                    </a:ext>
                  </a:extLst>
                </a:gridCol>
                <a:gridCol w="1747157">
                  <a:extLst>
                    <a:ext uri="{9D8B030D-6E8A-4147-A177-3AD203B41FA5}">
                      <a16:colId xmlns:a16="http://schemas.microsoft.com/office/drawing/2014/main" val="20001"/>
                    </a:ext>
                  </a:extLst>
                </a:gridCol>
              </a:tblGrid>
              <a:tr h="488356">
                <a:tc>
                  <a:txBody>
                    <a:bodyPr/>
                    <a:lstStyle/>
                    <a:p>
                      <a:pPr algn="ctr"/>
                      <a:r>
                        <a:rPr lang="en-US" dirty="0"/>
                        <a:t>2014</a:t>
                      </a:r>
                    </a:p>
                  </a:txBody>
                  <a:tcPr/>
                </a:tc>
                <a:tc>
                  <a:txBody>
                    <a:bodyPr/>
                    <a:lstStyle/>
                    <a:p>
                      <a:pPr algn="ctr"/>
                      <a:r>
                        <a:rPr lang="en-US" dirty="0"/>
                        <a:t>2016</a:t>
                      </a:r>
                    </a:p>
                  </a:txBody>
                  <a:tcPr/>
                </a:tc>
                <a:extLst>
                  <a:ext uri="{0D108BD9-81ED-4DB2-BD59-A6C34878D82A}">
                    <a16:rowId xmlns:a16="http://schemas.microsoft.com/office/drawing/2014/main" val="10000"/>
                  </a:ext>
                </a:extLst>
              </a:tr>
              <a:tr h="488356">
                <a:tc>
                  <a:txBody>
                    <a:bodyPr/>
                    <a:lstStyle/>
                    <a:p>
                      <a:pPr algn="ctr"/>
                      <a:r>
                        <a:rPr lang="en-US" sz="2400" dirty="0"/>
                        <a:t>#3</a:t>
                      </a:r>
                    </a:p>
                  </a:txBody>
                  <a:tcPr/>
                </a:tc>
                <a:tc>
                  <a:txBody>
                    <a:bodyPr/>
                    <a:lstStyle/>
                    <a:p>
                      <a:pPr algn="ctr"/>
                      <a:r>
                        <a:rPr lang="en-US" sz="2400" dirty="0"/>
                        <a:t>#3</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05523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4F1408-D370-CF49-931A-FB0ED46C5B10}" type="slidenum">
              <a:rPr lang="en-US" smtClean="0"/>
              <a:t>21</a:t>
            </a:fld>
            <a:endParaRPr lang="en-US" dirty="0"/>
          </a:p>
        </p:txBody>
      </p:sp>
      <p:sp>
        <p:nvSpPr>
          <p:cNvPr id="7" name="TextBox 6"/>
          <p:cNvSpPr txBox="1"/>
          <p:nvPr/>
        </p:nvSpPr>
        <p:spPr>
          <a:xfrm>
            <a:off x="5297512" y="1645673"/>
            <a:ext cx="2588217" cy="461665"/>
          </a:xfrm>
          <a:prstGeom prst="rect">
            <a:avLst/>
          </a:prstGeom>
          <a:noFill/>
        </p:spPr>
        <p:txBody>
          <a:bodyPr wrap="square" rtlCol="0">
            <a:spAutoFit/>
          </a:bodyPr>
          <a:lstStyle/>
          <a:p>
            <a:r>
              <a:rPr lang="en-US" sz="2400" b="1" u="sng" dirty="0"/>
              <a:t>Ranking out of 39</a:t>
            </a:r>
          </a:p>
        </p:txBody>
      </p:sp>
      <p:sp>
        <p:nvSpPr>
          <p:cNvPr id="10" name="Rectangle 9"/>
          <p:cNvSpPr/>
          <p:nvPr/>
        </p:nvSpPr>
        <p:spPr>
          <a:xfrm>
            <a:off x="494436" y="5599827"/>
            <a:ext cx="8322993" cy="830997"/>
          </a:xfrm>
          <a:prstGeom prst="rect">
            <a:avLst/>
          </a:prstGeom>
        </p:spPr>
        <p:txBody>
          <a:bodyPr wrap="square">
            <a:spAutoFit/>
          </a:bodyPr>
          <a:lstStyle/>
          <a:p>
            <a:r>
              <a:rPr lang="en-US" sz="2400" dirty="0"/>
              <a:t>The ranks are based on two types of measures: </a:t>
            </a:r>
            <a:r>
              <a:rPr lang="en-US" sz="2400" b="1" dirty="0"/>
              <a:t>how long people live and how healthy people feel while alive.</a:t>
            </a:r>
          </a:p>
        </p:txBody>
      </p:sp>
      <p:graphicFrame>
        <p:nvGraphicFramePr>
          <p:cNvPr id="16" name="Table 15"/>
          <p:cNvGraphicFramePr>
            <a:graphicFrameLocks noGrp="1"/>
          </p:cNvGraphicFramePr>
          <p:nvPr>
            <p:extLst>
              <p:ext uri="{D42A27DB-BD31-4B8C-83A1-F6EECF244321}">
                <p14:modId xmlns:p14="http://schemas.microsoft.com/office/powerpoint/2010/main" val="3410123057"/>
              </p:ext>
            </p:extLst>
          </p:nvPr>
        </p:nvGraphicFramePr>
        <p:xfrm>
          <a:off x="5297512" y="2517602"/>
          <a:ext cx="3389288" cy="965827"/>
        </p:xfrm>
        <a:graphic>
          <a:graphicData uri="http://schemas.openxmlformats.org/drawingml/2006/table">
            <a:tbl>
              <a:tblPr firstRow="1" bandRow="1">
                <a:tableStyleId>{F5AB1C69-6EDB-4FF4-983F-18BD219EF322}</a:tableStyleId>
              </a:tblPr>
              <a:tblGrid>
                <a:gridCol w="1694644">
                  <a:extLst>
                    <a:ext uri="{9D8B030D-6E8A-4147-A177-3AD203B41FA5}">
                      <a16:colId xmlns:a16="http://schemas.microsoft.com/office/drawing/2014/main" val="20000"/>
                    </a:ext>
                  </a:extLst>
                </a:gridCol>
                <a:gridCol w="1694644">
                  <a:extLst>
                    <a:ext uri="{9D8B030D-6E8A-4147-A177-3AD203B41FA5}">
                      <a16:colId xmlns:a16="http://schemas.microsoft.com/office/drawing/2014/main" val="20001"/>
                    </a:ext>
                  </a:extLst>
                </a:gridCol>
              </a:tblGrid>
              <a:tr h="508627">
                <a:tc>
                  <a:txBody>
                    <a:bodyPr/>
                    <a:lstStyle/>
                    <a:p>
                      <a:pPr algn="ctr"/>
                      <a:r>
                        <a:rPr lang="en-US" dirty="0"/>
                        <a:t>2014</a:t>
                      </a:r>
                    </a:p>
                  </a:txBody>
                  <a:tcPr/>
                </a:tc>
                <a:tc>
                  <a:txBody>
                    <a:bodyPr/>
                    <a:lstStyle/>
                    <a:p>
                      <a:pPr algn="ctr"/>
                      <a:r>
                        <a:rPr lang="en-US" dirty="0"/>
                        <a:t>2016</a:t>
                      </a:r>
                    </a:p>
                  </a:txBody>
                  <a:tcPr/>
                </a:tc>
                <a:extLst>
                  <a:ext uri="{0D108BD9-81ED-4DB2-BD59-A6C34878D82A}">
                    <a16:rowId xmlns:a16="http://schemas.microsoft.com/office/drawing/2014/main" val="10000"/>
                  </a:ext>
                </a:extLst>
              </a:tr>
              <a:tr h="370840">
                <a:tc>
                  <a:txBody>
                    <a:bodyPr/>
                    <a:lstStyle/>
                    <a:p>
                      <a:pPr algn="ctr"/>
                      <a:r>
                        <a:rPr lang="en-US" sz="2400" dirty="0"/>
                        <a:t>#1</a:t>
                      </a:r>
                    </a:p>
                  </a:txBody>
                  <a:tcPr/>
                </a:tc>
                <a:tc>
                  <a:txBody>
                    <a:bodyPr/>
                    <a:lstStyle/>
                    <a:p>
                      <a:pPr algn="ctr"/>
                      <a:r>
                        <a:rPr lang="en-US" sz="2400" dirty="0"/>
                        <a:t>#1</a:t>
                      </a:r>
                    </a:p>
                  </a:txBody>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2"/>
          <a:stretch>
            <a:fillRect/>
          </a:stretch>
        </p:blipFill>
        <p:spPr>
          <a:xfrm>
            <a:off x="494437" y="1442008"/>
            <a:ext cx="3620602" cy="3773693"/>
          </a:xfrm>
          <a:prstGeom prst="rect">
            <a:avLst/>
          </a:prstGeom>
        </p:spPr>
      </p:pic>
      <p:pic>
        <p:nvPicPr>
          <p:cNvPr id="3" name="Picture 2"/>
          <p:cNvPicPr>
            <a:picLocks noChangeAspect="1"/>
          </p:cNvPicPr>
          <p:nvPr/>
        </p:nvPicPr>
        <p:blipFill>
          <a:blip r:embed="rId3"/>
          <a:stretch>
            <a:fillRect/>
          </a:stretch>
        </p:blipFill>
        <p:spPr>
          <a:xfrm>
            <a:off x="173335" y="391006"/>
            <a:ext cx="8516850" cy="816935"/>
          </a:xfrm>
          <a:prstGeom prst="rect">
            <a:avLst/>
          </a:prstGeom>
        </p:spPr>
      </p:pic>
    </p:spTree>
    <p:extLst>
      <p:ext uri="{BB962C8B-B14F-4D97-AF65-F5344CB8AC3E}">
        <p14:creationId xmlns:p14="http://schemas.microsoft.com/office/powerpoint/2010/main" val="4275180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08373" y="782637"/>
            <a:ext cx="8673483" cy="838200"/>
          </a:xfrm>
        </p:spPr>
        <p:txBody>
          <a:bodyPr>
            <a:normAutofit fontScale="90000"/>
          </a:bodyPr>
          <a:lstStyle/>
          <a:p>
            <a:pPr algn="l"/>
            <a:r>
              <a:rPr lang="en-US" altLang="en-US" sz="2700" b="1" dirty="0"/>
              <a:t>2014 CHNA: </a:t>
            </a:r>
            <a:r>
              <a:rPr lang="en-US" altLang="en-US" sz="2700" dirty="0"/>
              <a:t>Needs, Potential Disparities and Opportunities Identified through Community Leader Key Informant Interviews</a:t>
            </a:r>
            <a:br>
              <a:rPr lang="en-US" altLang="en-US" sz="2000" dirty="0"/>
            </a:br>
            <a:endParaRPr lang="en-US" altLang="en-US" sz="2000" dirty="0"/>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820865"/>
            <a:ext cx="7543800"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TextBox 6"/>
          <p:cNvSpPr txBox="1">
            <a:spLocks noChangeArrowheads="1"/>
          </p:cNvSpPr>
          <p:nvPr/>
        </p:nvSpPr>
        <p:spPr bwMode="auto">
          <a:xfrm>
            <a:off x="3505200" y="-8939"/>
            <a:ext cx="518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20000"/>
              </a:lnSpc>
              <a:spcBef>
                <a:spcPct val="20000"/>
              </a:spcBef>
              <a:buChar char="•"/>
              <a:defRPr sz="2400">
                <a:solidFill>
                  <a:schemeClr val="tx1"/>
                </a:solidFill>
                <a:latin typeface="Arial" pitchFamily="34" charset="0"/>
              </a:defRPr>
            </a:lvl1pPr>
            <a:lvl2pPr marL="742950" indent="-285750" eaLnBrk="0" hangingPunct="0">
              <a:lnSpc>
                <a:spcPct val="120000"/>
              </a:lnSpc>
              <a:spcBef>
                <a:spcPct val="20000"/>
              </a:spcBef>
              <a:buChar char="–"/>
              <a:defRPr sz="2000" i="1">
                <a:solidFill>
                  <a:schemeClr val="tx1"/>
                </a:solidFill>
                <a:latin typeface="Arial" pitchFamily="34" charset="0"/>
              </a:defRPr>
            </a:lvl2pPr>
            <a:lvl3pPr marL="1143000" indent="-228600" eaLnBrk="0" hangingPunct="0">
              <a:lnSpc>
                <a:spcPct val="120000"/>
              </a:lnSpc>
              <a:spcBef>
                <a:spcPct val="20000"/>
              </a:spcBef>
              <a:buChar char="•"/>
              <a:defRPr sz="2000">
                <a:solidFill>
                  <a:schemeClr val="tx1"/>
                </a:solidFill>
                <a:latin typeface="Arial" pitchFamily="34" charset="0"/>
              </a:defRPr>
            </a:lvl3pPr>
            <a:lvl4pPr marL="1600200" indent="-228600" eaLnBrk="0" hangingPunct="0">
              <a:lnSpc>
                <a:spcPct val="120000"/>
              </a:lnSpc>
              <a:spcBef>
                <a:spcPct val="20000"/>
              </a:spcBef>
              <a:buChar char="–"/>
              <a:defRPr sz="2000">
                <a:solidFill>
                  <a:schemeClr val="tx1"/>
                </a:solidFill>
                <a:latin typeface="Arial" pitchFamily="34" charset="0"/>
              </a:defRPr>
            </a:lvl4pPr>
            <a:lvl5pPr marL="2057400" indent="-228600" eaLnBrk="0" hangingPunct="0">
              <a:lnSpc>
                <a:spcPct val="120000"/>
              </a:lnSpc>
              <a:spcBef>
                <a:spcPct val="20000"/>
              </a:spcBef>
              <a:buChar char="»"/>
              <a:defRPr sz="2000">
                <a:solidFill>
                  <a:schemeClr val="tx1"/>
                </a:solidFill>
                <a:latin typeface="Arial" pitchFamily="34" charset="0"/>
              </a:defRPr>
            </a:lvl5pPr>
            <a:lvl6pPr marL="2514600" indent="-228600" eaLnBrk="0" fontAlgn="base" hangingPunct="0">
              <a:lnSpc>
                <a:spcPct val="120000"/>
              </a:lnSpc>
              <a:spcBef>
                <a:spcPct val="20000"/>
              </a:spcBef>
              <a:spcAft>
                <a:spcPct val="0"/>
              </a:spcAft>
              <a:buChar char="»"/>
              <a:defRPr sz="2000">
                <a:solidFill>
                  <a:schemeClr val="tx1"/>
                </a:solidFill>
                <a:latin typeface="Arial" pitchFamily="34" charset="0"/>
              </a:defRPr>
            </a:lvl6pPr>
            <a:lvl7pPr marL="2971800" indent="-228600" eaLnBrk="0" fontAlgn="base" hangingPunct="0">
              <a:lnSpc>
                <a:spcPct val="120000"/>
              </a:lnSpc>
              <a:spcBef>
                <a:spcPct val="20000"/>
              </a:spcBef>
              <a:spcAft>
                <a:spcPct val="0"/>
              </a:spcAft>
              <a:buChar char="»"/>
              <a:defRPr sz="2000">
                <a:solidFill>
                  <a:schemeClr val="tx1"/>
                </a:solidFill>
                <a:latin typeface="Arial" pitchFamily="34" charset="0"/>
              </a:defRPr>
            </a:lvl7pPr>
            <a:lvl8pPr marL="3429000" indent="-228600" eaLnBrk="0" fontAlgn="base" hangingPunct="0">
              <a:lnSpc>
                <a:spcPct val="120000"/>
              </a:lnSpc>
              <a:spcBef>
                <a:spcPct val="20000"/>
              </a:spcBef>
              <a:spcAft>
                <a:spcPct val="0"/>
              </a:spcAft>
              <a:buChar char="»"/>
              <a:defRPr sz="2000">
                <a:solidFill>
                  <a:schemeClr val="tx1"/>
                </a:solidFill>
                <a:latin typeface="Arial" pitchFamily="34" charset="0"/>
              </a:defRPr>
            </a:lvl8pPr>
            <a:lvl9pPr marL="3886200" indent="-228600" eaLnBrk="0" fontAlgn="base" hangingPunct="0">
              <a:lnSpc>
                <a:spcPct val="120000"/>
              </a:lnSpc>
              <a:spcBef>
                <a:spcPct val="20000"/>
              </a:spcBef>
              <a:spcAft>
                <a:spcPct val="0"/>
              </a:spcAft>
              <a:buChar char="»"/>
              <a:defRPr sz="2000">
                <a:solidFill>
                  <a:schemeClr val="tx1"/>
                </a:solidFill>
                <a:latin typeface="Arial" pitchFamily="34" charset="0"/>
              </a:defRPr>
            </a:lvl9pPr>
          </a:lstStyle>
          <a:p>
            <a:pPr eaLnBrk="1" hangingPunct="1">
              <a:lnSpc>
                <a:spcPct val="100000"/>
              </a:lnSpc>
              <a:spcBef>
                <a:spcPct val="0"/>
              </a:spcBef>
              <a:buFontTx/>
              <a:buNone/>
            </a:pPr>
            <a:r>
              <a:rPr lang="en-US" altLang="en-US" sz="2000" dirty="0">
                <a:solidFill>
                  <a:schemeClr val="bg1"/>
                </a:solidFill>
                <a:latin typeface="AArial"/>
              </a:rPr>
              <a:t>Needs &amp; Opportunities </a:t>
            </a:r>
            <a:r>
              <a:rPr lang="en-US" altLang="en-US" sz="2000" b="0" dirty="0">
                <a:solidFill>
                  <a:schemeClr val="bg1"/>
                </a:solidFill>
                <a:latin typeface="AArial"/>
              </a:rPr>
              <a:t>/ Qualitative</a:t>
            </a:r>
          </a:p>
        </p:txBody>
      </p:sp>
      <p:sp>
        <p:nvSpPr>
          <p:cNvPr id="2" name="Slide Number Placeholder 1"/>
          <p:cNvSpPr>
            <a:spLocks noGrp="1"/>
          </p:cNvSpPr>
          <p:nvPr>
            <p:ph type="sldNum" sz="quarter" idx="12"/>
          </p:nvPr>
        </p:nvSpPr>
        <p:spPr/>
        <p:txBody>
          <a:bodyPr/>
          <a:lstStyle/>
          <a:p>
            <a:fld id="{C54F1408-D370-CF49-931A-FB0ED46C5B10}" type="slidenum">
              <a:rPr lang="en-US" smtClean="0"/>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3"/>
          </p:nvPr>
        </p:nvSpPr>
        <p:spPr>
          <a:xfrm>
            <a:off x="503975" y="668942"/>
            <a:ext cx="6811227" cy="698039"/>
          </a:xfrm>
          <a:noFill/>
        </p:spPr>
        <p:txBody>
          <a:bodyPr>
            <a:normAutofit/>
          </a:bodyPr>
          <a:lstStyle/>
          <a:p>
            <a:r>
              <a:rPr lang="en-US" sz="3200" u="sng" dirty="0"/>
              <a:t>Areas for Improvement / 2014 CHNA</a:t>
            </a:r>
          </a:p>
        </p:txBody>
      </p:sp>
      <p:sp>
        <p:nvSpPr>
          <p:cNvPr id="9" name="Content Placeholder 8"/>
          <p:cNvSpPr>
            <a:spLocks noGrp="1"/>
          </p:cNvSpPr>
          <p:nvPr>
            <p:ph sz="quarter" idx="4"/>
          </p:nvPr>
        </p:nvSpPr>
        <p:spPr>
          <a:xfrm>
            <a:off x="503975" y="1769267"/>
            <a:ext cx="7777876" cy="4143336"/>
          </a:xfrm>
          <a:solidFill>
            <a:schemeClr val="accent1">
              <a:lumMod val="20000"/>
              <a:lumOff val="80000"/>
            </a:schemeClr>
          </a:solidFill>
        </p:spPr>
        <p:txBody>
          <a:bodyPr>
            <a:noAutofit/>
          </a:bodyPr>
          <a:lstStyle/>
          <a:p>
            <a:pPr lvl="0">
              <a:spcAft>
                <a:spcPts val="600"/>
              </a:spcAft>
              <a:buFont typeface="Wingdings" panose="05000000000000000000" pitchFamily="2" charset="2"/>
              <a:buChar char="§"/>
            </a:pPr>
            <a:r>
              <a:rPr lang="en-US" b="1" dirty="0"/>
              <a:t>Health promotion and disease prevention </a:t>
            </a:r>
            <a:r>
              <a:rPr lang="en-US" dirty="0"/>
              <a:t>– improving communication with residents about available resources and increasing immunization rates.</a:t>
            </a:r>
          </a:p>
          <a:p>
            <a:pPr lvl="0">
              <a:spcAft>
                <a:spcPts val="600"/>
              </a:spcAft>
              <a:buFont typeface="Wingdings" panose="05000000000000000000" pitchFamily="2" charset="2"/>
              <a:buChar char="§"/>
            </a:pPr>
            <a:r>
              <a:rPr lang="en-US" b="1" dirty="0"/>
              <a:t>Care coordination </a:t>
            </a:r>
            <a:r>
              <a:rPr lang="en-US" dirty="0"/>
              <a:t>– helping residents navigate the health care system and identify those in need of additional support (elderly and patients with complex medical needs), as well as end-of-life care.</a:t>
            </a:r>
          </a:p>
          <a:p>
            <a:pPr lvl="0">
              <a:spcAft>
                <a:spcPts val="600"/>
              </a:spcAft>
              <a:buFont typeface="Wingdings" panose="05000000000000000000" pitchFamily="2" charset="2"/>
              <a:buChar char="§"/>
            </a:pPr>
            <a:r>
              <a:rPr lang="en-US" b="1" dirty="0"/>
              <a:t>Behavioral health </a:t>
            </a:r>
            <a:r>
              <a:rPr lang="en-US" dirty="0"/>
              <a:t>– improving access to mental health and substance abuse treatment and prevention services.</a:t>
            </a:r>
          </a:p>
          <a:p>
            <a:pPr lvl="0">
              <a:spcAft>
                <a:spcPts val="600"/>
              </a:spcAft>
              <a:buFont typeface="Wingdings" panose="05000000000000000000" pitchFamily="2" charset="2"/>
              <a:buChar char="§"/>
            </a:pPr>
            <a:endParaRPr lang="en-US" sz="1050" dirty="0"/>
          </a:p>
        </p:txBody>
      </p:sp>
      <p:sp>
        <p:nvSpPr>
          <p:cNvPr id="2" name="Slide Number Placeholder 1"/>
          <p:cNvSpPr>
            <a:spLocks noGrp="1"/>
          </p:cNvSpPr>
          <p:nvPr>
            <p:ph type="sldNum" sz="quarter" idx="12"/>
          </p:nvPr>
        </p:nvSpPr>
        <p:spPr/>
        <p:txBody>
          <a:bodyPr/>
          <a:lstStyle/>
          <a:p>
            <a:fld id="{C54F1408-D370-CF49-931A-FB0ED46C5B10}" type="slidenum">
              <a:rPr lang="en-US" smtClean="0"/>
              <a:t>23</a:t>
            </a:fld>
            <a:endParaRPr lang="en-US" dirty="0"/>
          </a:p>
        </p:txBody>
      </p:sp>
    </p:spTree>
    <p:extLst>
      <p:ext uri="{BB962C8B-B14F-4D97-AF65-F5344CB8AC3E}">
        <p14:creationId xmlns:p14="http://schemas.microsoft.com/office/powerpoint/2010/main" val="987720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99086"/>
            <a:ext cx="2875016" cy="32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a:spLocks noGrp="1"/>
          </p:cNvSpPr>
          <p:nvPr>
            <p:ph idx="1"/>
          </p:nvPr>
        </p:nvSpPr>
        <p:spPr>
          <a:xfrm>
            <a:off x="2776674" y="1859667"/>
            <a:ext cx="5910126" cy="3401036"/>
          </a:xfrm>
          <a:solidFill>
            <a:schemeClr val="accent1">
              <a:lumMod val="20000"/>
              <a:lumOff val="80000"/>
            </a:schemeClr>
          </a:solidFill>
        </p:spPr>
        <p:txBody>
          <a:bodyPr>
            <a:noAutofit/>
          </a:bodyPr>
          <a:lstStyle/>
          <a:p>
            <a:pPr marL="457200" indent="-457200">
              <a:spcAft>
                <a:spcPts val="1200"/>
              </a:spcAft>
              <a:buFont typeface="+mj-lt"/>
              <a:buAutoNum type="arabicPeriod"/>
            </a:pPr>
            <a:r>
              <a:rPr lang="en-US" altLang="en-US" sz="2200" dirty="0"/>
              <a:t>Increase immunization rates. </a:t>
            </a:r>
          </a:p>
          <a:p>
            <a:pPr marL="457200" indent="-457200">
              <a:spcAft>
                <a:spcPts val="1200"/>
              </a:spcAft>
              <a:buFont typeface="+mj-lt"/>
              <a:buAutoNum type="arabicPeriod"/>
            </a:pPr>
            <a:r>
              <a:rPr lang="en-US" altLang="en-US" sz="2200" dirty="0"/>
              <a:t>Increase access to behavioral health services.</a:t>
            </a:r>
          </a:p>
          <a:p>
            <a:pPr marL="457200" indent="-457200">
              <a:spcAft>
                <a:spcPts val="1200"/>
              </a:spcAft>
              <a:buFont typeface="+mj-lt"/>
              <a:buAutoNum type="arabicPeriod"/>
            </a:pPr>
            <a:r>
              <a:rPr lang="en-US" altLang="en-US" sz="2200" dirty="0"/>
              <a:t>Meet the psycho-social and medical needs of higher risk patient populations, e.g. frequent users of EMS and ED services, and people with chronic or end-of-life illness</a:t>
            </a:r>
            <a:r>
              <a:rPr lang="en-US" altLang="en-US" sz="2400" dirty="0"/>
              <a:t>.</a:t>
            </a:r>
          </a:p>
          <a:p>
            <a:pPr marL="457200" indent="-457200">
              <a:spcAft>
                <a:spcPts val="1200"/>
              </a:spcAft>
              <a:buFont typeface="+mj-lt"/>
              <a:buAutoNum type="arabicPeriod"/>
            </a:pPr>
            <a:r>
              <a:rPr lang="en-US" altLang="en-US" sz="2200" dirty="0"/>
              <a:t>Create a resource guide  </a:t>
            </a:r>
          </a:p>
        </p:txBody>
      </p:sp>
      <p:sp>
        <p:nvSpPr>
          <p:cNvPr id="8" name="Rectangle 7"/>
          <p:cNvSpPr/>
          <p:nvPr/>
        </p:nvSpPr>
        <p:spPr>
          <a:xfrm>
            <a:off x="695776" y="5575592"/>
            <a:ext cx="7715249" cy="830997"/>
          </a:xfrm>
          <a:prstGeom prst="rect">
            <a:avLst/>
          </a:prstGeom>
        </p:spPr>
        <p:txBody>
          <a:bodyPr wrap="square">
            <a:spAutoFit/>
          </a:bodyPr>
          <a:lstStyle/>
          <a:p>
            <a:r>
              <a:rPr lang="en-US" sz="2400" b="1" dirty="0"/>
              <a:t>Develop community health consortium in partnership with Health Department to advance implementation strategies. </a:t>
            </a:r>
          </a:p>
        </p:txBody>
      </p:sp>
      <p:sp>
        <p:nvSpPr>
          <p:cNvPr id="2" name="Slide Number Placeholder 1"/>
          <p:cNvSpPr>
            <a:spLocks noGrp="1"/>
          </p:cNvSpPr>
          <p:nvPr>
            <p:ph type="sldNum" sz="quarter" idx="12"/>
          </p:nvPr>
        </p:nvSpPr>
        <p:spPr/>
        <p:txBody>
          <a:bodyPr/>
          <a:lstStyle/>
          <a:p>
            <a:fld id="{C54F1408-D370-CF49-931A-FB0ED46C5B10}" type="slidenum">
              <a:rPr lang="en-US" smtClean="0"/>
              <a:t>24</a:t>
            </a:fld>
            <a:endParaRPr lang="en-US" dirty="0"/>
          </a:p>
        </p:txBody>
      </p:sp>
      <p:sp>
        <p:nvSpPr>
          <p:cNvPr id="7" name="Text Placeholder 7"/>
          <p:cNvSpPr txBox="1">
            <a:spLocks/>
          </p:cNvSpPr>
          <p:nvPr/>
        </p:nvSpPr>
        <p:spPr>
          <a:xfrm>
            <a:off x="-219618" y="737483"/>
            <a:ext cx="8749664" cy="636156"/>
          </a:xfrm>
          <a:prstGeom prst="rect">
            <a:avLst/>
          </a:prstGeom>
          <a:noFill/>
        </p:spPr>
        <p:txBody>
          <a:bodyPr anchor="ctr">
            <a:normAutofit/>
          </a:bodyPr>
          <a:lstStyle>
            <a:lvl1pPr marL="342781" indent="-342781"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91" indent="-285652"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601" indent="-228519"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40" indent="-228519"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9" indent="-228519"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8" indent="-228519"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9" indent="-228519"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800" indent="-228519"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40" indent="-228519" algn="l" defTabSz="45703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b="1" u="sng" dirty="0"/>
              <a:t>2014 CHNA Priorities &amp; Implementation Approach</a:t>
            </a:r>
          </a:p>
        </p:txBody>
      </p:sp>
    </p:spTree>
    <p:extLst>
      <p:ext uri="{BB962C8B-B14F-4D97-AF65-F5344CB8AC3E}">
        <p14:creationId xmlns:p14="http://schemas.microsoft.com/office/powerpoint/2010/main" val="2861431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316233" y="712785"/>
            <a:ext cx="8370567" cy="584775"/>
          </a:xfrm>
          <a:prstGeom prst="rect">
            <a:avLst/>
          </a:prstGeom>
          <a:noFill/>
        </p:spPr>
        <p:txBody>
          <a:bodyPr wrap="square" rtlCol="0">
            <a:spAutoFit/>
          </a:bodyPr>
          <a:lstStyle/>
          <a:p>
            <a:r>
              <a:rPr lang="en-US" sz="3200" b="1" dirty="0"/>
              <a:t>Community Health Improvement Consortium</a:t>
            </a:r>
          </a:p>
        </p:txBody>
      </p:sp>
      <p:sp>
        <p:nvSpPr>
          <p:cNvPr id="7" name="Rectangle 6"/>
          <p:cNvSpPr/>
          <p:nvPr/>
        </p:nvSpPr>
        <p:spPr>
          <a:xfrm>
            <a:off x="4267200" y="1695604"/>
            <a:ext cx="4572000" cy="4678204"/>
          </a:xfrm>
          <a:prstGeom prst="rect">
            <a:avLst/>
          </a:prstGeom>
        </p:spPr>
        <p:txBody>
          <a:bodyPr>
            <a:spAutoFit/>
          </a:bodyPr>
          <a:lstStyle/>
          <a:p>
            <a:pPr marL="171450" lvl="0" indent="-171450">
              <a:spcAft>
                <a:spcPts val="1800"/>
              </a:spcAft>
              <a:buFont typeface="Wingdings" panose="05000000000000000000" pitchFamily="2" charset="2"/>
              <a:buChar char="§"/>
            </a:pPr>
            <a:r>
              <a:rPr lang="en-US" b="1" dirty="0">
                <a:solidFill>
                  <a:prstClr val="black"/>
                </a:solidFill>
              </a:rPr>
              <a:t>Consortium was co-convened </a:t>
            </a:r>
            <a:r>
              <a:rPr lang="en-US" dirty="0">
                <a:solidFill>
                  <a:prstClr val="black"/>
                </a:solidFill>
              </a:rPr>
              <a:t>by PeaceHealth and County Health Department in May 2015 for the purpose of implementing the CHNA objectives.</a:t>
            </a:r>
          </a:p>
          <a:p>
            <a:pPr marL="171450" lvl="0" indent="-171450">
              <a:spcAft>
                <a:spcPts val="600"/>
              </a:spcAft>
              <a:buFont typeface="Wingdings" panose="05000000000000000000" pitchFamily="2" charset="2"/>
              <a:buChar char="§"/>
            </a:pPr>
            <a:r>
              <a:rPr lang="en-US" b="1" dirty="0">
                <a:solidFill>
                  <a:prstClr val="black"/>
                </a:solidFill>
              </a:rPr>
              <a:t>Participants</a:t>
            </a:r>
            <a:r>
              <a:rPr lang="en-US" dirty="0">
                <a:solidFill>
                  <a:prstClr val="black"/>
                </a:solidFill>
              </a:rPr>
              <a:t> include:</a:t>
            </a:r>
          </a:p>
          <a:p>
            <a:pPr marL="742789" lvl="1" indent="-285750">
              <a:buFont typeface="Calibri" panose="020F0502020204030204" pitchFamily="34" charset="0"/>
              <a:buChar char="–"/>
            </a:pPr>
            <a:r>
              <a:rPr lang="en-US" sz="1600" dirty="0">
                <a:solidFill>
                  <a:prstClr val="black"/>
                </a:solidFill>
              </a:rPr>
              <a:t>PeaceHealth and County Health Department</a:t>
            </a:r>
          </a:p>
          <a:p>
            <a:pPr marL="742789" lvl="1" indent="-285750">
              <a:buFont typeface="Calibri" panose="020F0502020204030204" pitchFamily="34" charset="0"/>
              <a:buChar char="–"/>
            </a:pPr>
            <a:r>
              <a:rPr lang="en-US" sz="1600" dirty="0">
                <a:solidFill>
                  <a:prstClr val="black"/>
                </a:solidFill>
              </a:rPr>
              <a:t>Family Resource Centers</a:t>
            </a:r>
          </a:p>
          <a:p>
            <a:pPr marL="742789" lvl="1" indent="-285750">
              <a:buFont typeface="Calibri" panose="020F0502020204030204" pitchFamily="34" charset="0"/>
              <a:buChar char="–"/>
            </a:pPr>
            <a:r>
              <a:rPr lang="en-US" sz="1600" dirty="0">
                <a:solidFill>
                  <a:prstClr val="black"/>
                </a:solidFill>
              </a:rPr>
              <a:t>Compass Health</a:t>
            </a:r>
          </a:p>
          <a:p>
            <a:pPr marL="742789" lvl="1" indent="-285750">
              <a:buFont typeface="Calibri" panose="020F0502020204030204" pitchFamily="34" charset="0"/>
              <a:buChar char="–"/>
            </a:pPr>
            <a:r>
              <a:rPr lang="en-US" sz="1600" dirty="0">
                <a:solidFill>
                  <a:prstClr val="black"/>
                </a:solidFill>
              </a:rPr>
              <a:t>Community Foundation</a:t>
            </a:r>
          </a:p>
          <a:p>
            <a:pPr marL="742789" lvl="1" indent="-285750">
              <a:buFont typeface="Calibri" panose="020F0502020204030204" pitchFamily="34" charset="0"/>
              <a:buChar char="–"/>
            </a:pPr>
            <a:r>
              <a:rPr lang="en-US" sz="1600" dirty="0">
                <a:solidFill>
                  <a:prstClr val="black"/>
                </a:solidFill>
              </a:rPr>
              <a:t>EMS</a:t>
            </a:r>
          </a:p>
          <a:p>
            <a:pPr marL="742789" lvl="1" indent="-285750">
              <a:buFont typeface="Calibri" panose="020F0502020204030204" pitchFamily="34" charset="0"/>
              <a:buChar char="–"/>
            </a:pPr>
            <a:r>
              <a:rPr lang="en-US" sz="1600" dirty="0">
                <a:solidFill>
                  <a:prstClr val="black"/>
                </a:solidFill>
              </a:rPr>
              <a:t>Hospital District #1</a:t>
            </a:r>
          </a:p>
          <a:p>
            <a:pPr marL="742789" lvl="1" indent="-285750">
              <a:buFont typeface="Calibri" panose="020F0502020204030204" pitchFamily="34" charset="0"/>
              <a:buChar char="–"/>
            </a:pPr>
            <a:r>
              <a:rPr lang="en-US" sz="1600" dirty="0">
                <a:solidFill>
                  <a:prstClr val="black"/>
                </a:solidFill>
              </a:rPr>
              <a:t>Planned Parenthood</a:t>
            </a:r>
          </a:p>
          <a:p>
            <a:pPr marL="742789" lvl="1" indent="-285750">
              <a:buFont typeface="Calibri" panose="020F0502020204030204" pitchFamily="34" charset="0"/>
              <a:buChar char="–"/>
            </a:pPr>
            <a:r>
              <a:rPr lang="en-US" sz="1600" dirty="0">
                <a:solidFill>
                  <a:prstClr val="black"/>
                </a:solidFill>
              </a:rPr>
              <a:t>Hospice </a:t>
            </a:r>
          </a:p>
          <a:p>
            <a:pPr marL="742789" lvl="1" indent="-285750">
              <a:buFont typeface="Calibri" panose="020F0502020204030204" pitchFamily="34" charset="0"/>
              <a:buChar char="–"/>
            </a:pPr>
            <a:r>
              <a:rPr lang="en-US" sz="1600" dirty="0">
                <a:solidFill>
                  <a:prstClr val="black"/>
                </a:solidFill>
              </a:rPr>
              <a:t>Other </a:t>
            </a:r>
          </a:p>
          <a:p>
            <a:pPr lvl="1"/>
            <a:endParaRPr lang="en-US" sz="1200" dirty="0">
              <a:solidFill>
                <a:prstClr val="black"/>
              </a:solidFill>
            </a:endParaRPr>
          </a:p>
          <a:p>
            <a:pPr lvl="0"/>
            <a:endParaRPr lang="en-US" sz="1600" dirty="0">
              <a:solidFill>
                <a:prstClr val="black"/>
              </a:solidFill>
            </a:endParaRPr>
          </a:p>
        </p:txBody>
      </p:sp>
      <p:pic>
        <p:nvPicPr>
          <p:cNvPr id="8" name="Picture 7"/>
          <p:cNvPicPr>
            <a:picLocks noChangeAspect="1"/>
          </p:cNvPicPr>
          <p:nvPr/>
        </p:nvPicPr>
        <p:blipFill>
          <a:blip r:embed="rId3"/>
          <a:stretch>
            <a:fillRect/>
          </a:stretch>
        </p:blipFill>
        <p:spPr>
          <a:xfrm>
            <a:off x="359229" y="2335684"/>
            <a:ext cx="3745659" cy="2021467"/>
          </a:xfrm>
          <a:prstGeom prst="rect">
            <a:avLst/>
          </a:prstGeom>
        </p:spPr>
      </p:pic>
      <p:sp>
        <p:nvSpPr>
          <p:cNvPr id="2" name="Slide Number Placeholder 1"/>
          <p:cNvSpPr>
            <a:spLocks noGrp="1"/>
          </p:cNvSpPr>
          <p:nvPr>
            <p:ph type="sldNum" sz="quarter" idx="12"/>
          </p:nvPr>
        </p:nvSpPr>
        <p:spPr/>
        <p:txBody>
          <a:bodyPr/>
          <a:lstStyle/>
          <a:p>
            <a:fld id="{C54F1408-D370-CF49-931A-FB0ED46C5B10}" type="slidenum">
              <a:rPr lang="en-US" smtClean="0"/>
              <a:t>25</a:t>
            </a:fld>
            <a:endParaRPr lang="en-US" dirty="0"/>
          </a:p>
        </p:txBody>
      </p:sp>
    </p:spTree>
    <p:extLst>
      <p:ext uri="{BB962C8B-B14F-4D97-AF65-F5344CB8AC3E}">
        <p14:creationId xmlns:p14="http://schemas.microsoft.com/office/powerpoint/2010/main" val="3416500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4F1408-D370-CF49-931A-FB0ED46C5B10}" type="slidenum">
              <a:rPr lang="en-US" smtClean="0"/>
              <a:t>26</a:t>
            </a:fld>
            <a:endParaRPr lang="en-US" dirty="0"/>
          </a:p>
        </p:txBody>
      </p:sp>
      <p:pic>
        <p:nvPicPr>
          <p:cNvPr id="6" name="Content Placeholder 5"/>
          <p:cNvPicPr>
            <a:picLocks noGrp="1" noChangeAspect="1"/>
          </p:cNvPicPr>
          <p:nvPr>
            <p:ph idx="1"/>
          </p:nvPr>
        </p:nvPicPr>
        <p:blipFill>
          <a:blip r:embed="rId3"/>
          <a:stretch>
            <a:fillRect/>
          </a:stretch>
        </p:blipFill>
        <p:spPr>
          <a:xfrm>
            <a:off x="330563" y="1352791"/>
            <a:ext cx="4444568" cy="4185855"/>
          </a:xfrm>
          <a:prstGeom prst="rect">
            <a:avLst/>
          </a:prstGeom>
        </p:spPr>
      </p:pic>
      <p:sp>
        <p:nvSpPr>
          <p:cNvPr id="7" name="TextBox 6"/>
          <p:cNvSpPr txBox="1"/>
          <p:nvPr/>
        </p:nvSpPr>
        <p:spPr>
          <a:xfrm>
            <a:off x="173810" y="1130723"/>
            <a:ext cx="4484552" cy="444137"/>
          </a:xfrm>
          <a:prstGeom prst="rect">
            <a:avLst/>
          </a:prstGeom>
          <a:solidFill>
            <a:schemeClr val="bg1"/>
          </a:solidFill>
        </p:spPr>
        <p:txBody>
          <a:bodyPr wrap="square" rtlCol="0">
            <a:spAutoFit/>
          </a:bodyPr>
          <a:lstStyle/>
          <a:p>
            <a:endParaRPr lang="en-US" dirty="0"/>
          </a:p>
        </p:txBody>
      </p:sp>
      <p:sp>
        <p:nvSpPr>
          <p:cNvPr id="8" name="Rectangle 7"/>
          <p:cNvSpPr/>
          <p:nvPr/>
        </p:nvSpPr>
        <p:spPr>
          <a:xfrm>
            <a:off x="4658361" y="1726360"/>
            <a:ext cx="4159068" cy="4154984"/>
          </a:xfrm>
          <a:prstGeom prst="rect">
            <a:avLst/>
          </a:prstGeom>
        </p:spPr>
        <p:txBody>
          <a:bodyPr wrap="square">
            <a:spAutoFit/>
          </a:bodyPr>
          <a:lstStyle/>
          <a:p>
            <a:pPr>
              <a:defRPr/>
            </a:pPr>
            <a:endParaRPr lang="en-US" sz="1800" b="0" dirty="0"/>
          </a:p>
          <a:p>
            <a:pPr marL="347663" indent="-347663">
              <a:spcAft>
                <a:spcPts val="1200"/>
              </a:spcAft>
              <a:buFont typeface="Wingdings" panose="05000000000000000000" pitchFamily="2" charset="2"/>
              <a:buChar char="§"/>
              <a:defRPr/>
            </a:pPr>
            <a:r>
              <a:rPr lang="en-US" sz="2400" b="0" dirty="0"/>
              <a:t>Secure resources </a:t>
            </a:r>
          </a:p>
          <a:p>
            <a:pPr marL="347663" indent="-347663">
              <a:spcAft>
                <a:spcPts val="1200"/>
              </a:spcAft>
              <a:buFont typeface="Wingdings" panose="05000000000000000000" pitchFamily="2" charset="2"/>
              <a:buChar char="§"/>
              <a:defRPr/>
            </a:pPr>
            <a:r>
              <a:rPr lang="en-US" sz="2400" dirty="0"/>
              <a:t>Build more specific action plans</a:t>
            </a:r>
          </a:p>
          <a:p>
            <a:pPr marL="347663" indent="-347663">
              <a:spcAft>
                <a:spcPts val="1200"/>
              </a:spcAft>
              <a:buFont typeface="Wingdings" panose="05000000000000000000" pitchFamily="2" charset="2"/>
              <a:buChar char="§"/>
              <a:defRPr/>
            </a:pPr>
            <a:r>
              <a:rPr lang="en-US" sz="2400" b="0" dirty="0"/>
              <a:t>Delineate clear measures of success / metrics </a:t>
            </a:r>
          </a:p>
          <a:p>
            <a:pPr marL="347663" indent="-347663">
              <a:spcAft>
                <a:spcPts val="1200"/>
              </a:spcAft>
              <a:buFont typeface="Wingdings" panose="05000000000000000000" pitchFamily="2" charset="2"/>
              <a:buChar char="§"/>
              <a:defRPr/>
            </a:pPr>
            <a:r>
              <a:rPr lang="en-US" sz="2400" b="0" dirty="0"/>
              <a:t>Communicate progress to the PIMC Board and community partners on an ongoing basis. </a:t>
            </a:r>
          </a:p>
        </p:txBody>
      </p:sp>
      <p:sp>
        <p:nvSpPr>
          <p:cNvPr id="9" name="TextBox 8"/>
          <p:cNvSpPr txBox="1"/>
          <p:nvPr/>
        </p:nvSpPr>
        <p:spPr>
          <a:xfrm>
            <a:off x="4658360" y="1355985"/>
            <a:ext cx="4028439" cy="461665"/>
          </a:xfrm>
          <a:prstGeom prst="rect">
            <a:avLst/>
          </a:prstGeom>
          <a:noFill/>
        </p:spPr>
        <p:txBody>
          <a:bodyPr wrap="square" rtlCol="0">
            <a:spAutoFit/>
          </a:bodyPr>
          <a:lstStyle/>
          <a:p>
            <a:r>
              <a:rPr lang="en-US" sz="2400" b="1" u="sng" dirty="0"/>
              <a:t>Plan to build the </a:t>
            </a:r>
            <a:r>
              <a:rPr lang="en-US" sz="2400" b="1" u="sng" dirty="0">
                <a:solidFill>
                  <a:prstClr val="black"/>
                </a:solidFill>
              </a:rPr>
              <a:t>Consortium</a:t>
            </a:r>
            <a:endParaRPr lang="en-US" sz="2400" b="1" u="sng" dirty="0"/>
          </a:p>
        </p:txBody>
      </p:sp>
    </p:spTree>
    <p:extLst>
      <p:ext uri="{BB962C8B-B14F-4D97-AF65-F5344CB8AC3E}">
        <p14:creationId xmlns:p14="http://schemas.microsoft.com/office/powerpoint/2010/main" val="3705125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4F1408-D370-CF49-931A-FB0ED46C5B10}" type="slidenum">
              <a:rPr lang="en-US" smtClean="0"/>
              <a:t>27</a:t>
            </a:fld>
            <a:endParaRPr lang="en-US" dirty="0"/>
          </a:p>
        </p:txBody>
      </p:sp>
      <p:pic>
        <p:nvPicPr>
          <p:cNvPr id="6" name="Content Placeholder 5"/>
          <p:cNvPicPr>
            <a:picLocks noGrp="1" noChangeAspect="1"/>
          </p:cNvPicPr>
          <p:nvPr>
            <p:ph idx="1"/>
          </p:nvPr>
        </p:nvPicPr>
        <p:blipFill>
          <a:blip r:embed="rId3"/>
          <a:stretch>
            <a:fillRect/>
          </a:stretch>
        </p:blipFill>
        <p:spPr>
          <a:xfrm>
            <a:off x="231470" y="1910343"/>
            <a:ext cx="3727731" cy="3510744"/>
          </a:xfrm>
          <a:prstGeom prst="rect">
            <a:avLst/>
          </a:prstGeom>
        </p:spPr>
      </p:pic>
      <p:sp>
        <p:nvSpPr>
          <p:cNvPr id="5" name="Content Placeholder 2"/>
          <p:cNvSpPr txBox="1">
            <a:spLocks/>
          </p:cNvSpPr>
          <p:nvPr/>
        </p:nvSpPr>
        <p:spPr>
          <a:xfrm>
            <a:off x="3814355" y="2276339"/>
            <a:ext cx="5068388" cy="2764584"/>
          </a:xfrm>
          <a:prstGeom prst="rect">
            <a:avLst/>
          </a:prstGeom>
        </p:spPr>
        <p:txBody>
          <a:bodyPr vert="horz" lIns="91407" tIns="45704" rIns="91407" bIns="45704" rtlCol="0">
            <a:noAutofit/>
          </a:bodyPr>
          <a:lstStyle>
            <a:lvl1pPr marL="342781" indent="-342781"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91" indent="-285652"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601" indent="-228519"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40" indent="-228519"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9" indent="-228519"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8" indent="-228519"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9" indent="-228519"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800" indent="-228519"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40" indent="-228519" algn="l" defTabSz="457039"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spcAft>
                <a:spcPts val="1200"/>
              </a:spcAft>
              <a:buFont typeface="+mj-lt"/>
              <a:buAutoNum type="arabicPeriod"/>
            </a:pPr>
            <a:r>
              <a:rPr lang="en-US" altLang="en-US" sz="2800" dirty="0"/>
              <a:t>Immunization rates </a:t>
            </a:r>
          </a:p>
          <a:p>
            <a:pPr marL="457200" indent="-457200">
              <a:spcAft>
                <a:spcPts val="1200"/>
              </a:spcAft>
              <a:buFont typeface="+mj-lt"/>
              <a:buAutoNum type="arabicPeriod"/>
            </a:pPr>
            <a:r>
              <a:rPr lang="en-US" altLang="en-US" sz="2800" dirty="0"/>
              <a:t>Resource guide  </a:t>
            </a:r>
          </a:p>
          <a:p>
            <a:pPr marL="457200" indent="-457200">
              <a:spcAft>
                <a:spcPts val="1200"/>
              </a:spcAft>
              <a:buFont typeface="+mj-lt"/>
              <a:buAutoNum type="arabicPeriod"/>
            </a:pPr>
            <a:r>
              <a:rPr lang="en-US" altLang="en-US" sz="2800" dirty="0"/>
              <a:t>Behavioral health access </a:t>
            </a:r>
          </a:p>
          <a:p>
            <a:pPr marL="457200" indent="-457200">
              <a:spcAft>
                <a:spcPts val="1200"/>
              </a:spcAft>
              <a:buFont typeface="+mj-lt"/>
              <a:buAutoNum type="arabicPeriod"/>
            </a:pPr>
            <a:r>
              <a:rPr lang="en-US" altLang="en-US" sz="2800" dirty="0"/>
              <a:t>Care coordination / seniors and people with chronic or end-of-life illness </a:t>
            </a:r>
          </a:p>
        </p:txBody>
      </p:sp>
      <p:sp>
        <p:nvSpPr>
          <p:cNvPr id="7" name="TextBox 6"/>
          <p:cNvSpPr txBox="1"/>
          <p:nvPr/>
        </p:nvSpPr>
        <p:spPr>
          <a:xfrm>
            <a:off x="231470" y="1652435"/>
            <a:ext cx="3582885" cy="444137"/>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906037" y="738652"/>
            <a:ext cx="6866363" cy="523220"/>
          </a:xfrm>
          <a:prstGeom prst="rect">
            <a:avLst/>
          </a:prstGeom>
          <a:noFill/>
        </p:spPr>
        <p:txBody>
          <a:bodyPr wrap="square" rtlCol="0">
            <a:spAutoFit/>
          </a:bodyPr>
          <a:lstStyle/>
          <a:p>
            <a:r>
              <a:rPr lang="en-US" sz="2800" b="1" u="sng" dirty="0"/>
              <a:t>Progress Reports on Consortium Focus Areas  </a:t>
            </a:r>
          </a:p>
        </p:txBody>
      </p:sp>
    </p:spTree>
    <p:extLst>
      <p:ext uri="{BB962C8B-B14F-4D97-AF65-F5344CB8AC3E}">
        <p14:creationId xmlns:p14="http://schemas.microsoft.com/office/powerpoint/2010/main" val="197267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0262" y="756745"/>
            <a:ext cx="4476281" cy="1077218"/>
          </a:xfrm>
          <a:prstGeom prst="rect">
            <a:avLst/>
          </a:prstGeom>
          <a:noFill/>
        </p:spPr>
        <p:txBody>
          <a:bodyPr wrap="square" rtlCol="0">
            <a:spAutoFit/>
          </a:bodyPr>
          <a:lstStyle/>
          <a:p>
            <a:r>
              <a:rPr lang="en-US" sz="3200" b="1" dirty="0"/>
              <a:t>CHNA 2016 Architecture</a:t>
            </a:r>
          </a:p>
          <a:p>
            <a:r>
              <a:rPr lang="en-US" sz="3200" dirty="0"/>
              <a:t>Pillars &amp; Focus Areas</a:t>
            </a:r>
          </a:p>
        </p:txBody>
      </p:sp>
      <p:graphicFrame>
        <p:nvGraphicFramePr>
          <p:cNvPr id="4" name="Table 3"/>
          <p:cNvGraphicFramePr>
            <a:graphicFrameLocks noGrp="1"/>
          </p:cNvGraphicFramePr>
          <p:nvPr>
            <p:extLst>
              <p:ext uri="{D42A27DB-BD31-4B8C-83A1-F6EECF244321}">
                <p14:modId xmlns:p14="http://schemas.microsoft.com/office/powerpoint/2010/main" val="1194865317"/>
              </p:ext>
            </p:extLst>
          </p:nvPr>
        </p:nvGraphicFramePr>
        <p:xfrm>
          <a:off x="262466" y="2500963"/>
          <a:ext cx="8216902" cy="3833333"/>
        </p:xfrm>
        <a:graphic>
          <a:graphicData uri="http://schemas.openxmlformats.org/drawingml/2006/table">
            <a:tbl>
              <a:tblPr>
                <a:tableStyleId>{5C22544A-7EE6-4342-B048-85BDC9FD1C3A}</a:tableStyleId>
              </a:tblPr>
              <a:tblGrid>
                <a:gridCol w="749302">
                  <a:extLst>
                    <a:ext uri="{9D8B030D-6E8A-4147-A177-3AD203B41FA5}">
                      <a16:colId xmlns:a16="http://schemas.microsoft.com/office/drawing/2014/main" val="20000"/>
                    </a:ext>
                  </a:extLst>
                </a:gridCol>
                <a:gridCol w="1866900">
                  <a:extLst>
                    <a:ext uri="{9D8B030D-6E8A-4147-A177-3AD203B41FA5}">
                      <a16:colId xmlns:a16="http://schemas.microsoft.com/office/drawing/2014/main" val="20001"/>
                    </a:ext>
                  </a:extLst>
                </a:gridCol>
                <a:gridCol w="1866900">
                  <a:extLst>
                    <a:ext uri="{9D8B030D-6E8A-4147-A177-3AD203B41FA5}">
                      <a16:colId xmlns:a16="http://schemas.microsoft.com/office/drawing/2014/main" val="20002"/>
                    </a:ext>
                  </a:extLst>
                </a:gridCol>
                <a:gridCol w="1866900">
                  <a:extLst>
                    <a:ext uri="{9D8B030D-6E8A-4147-A177-3AD203B41FA5}">
                      <a16:colId xmlns:a16="http://schemas.microsoft.com/office/drawing/2014/main" val="20003"/>
                    </a:ext>
                  </a:extLst>
                </a:gridCol>
                <a:gridCol w="1866900">
                  <a:extLst>
                    <a:ext uri="{9D8B030D-6E8A-4147-A177-3AD203B41FA5}">
                      <a16:colId xmlns:a16="http://schemas.microsoft.com/office/drawing/2014/main" val="20004"/>
                    </a:ext>
                  </a:extLst>
                </a:gridCol>
              </a:tblGrid>
              <a:tr h="772600">
                <a:tc>
                  <a:txBody>
                    <a:bodyPr/>
                    <a:lstStyle/>
                    <a:p>
                      <a:pPr marL="0" marR="0" algn="l">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133" marR="68133" marT="0" marB="0">
                    <a:lnR w="12700" cap="flat" cmpd="sng" algn="ctr">
                      <a:solidFill>
                        <a:schemeClr val="tx2">
                          <a:lumMod val="20000"/>
                          <a:lumOff val="80000"/>
                        </a:schemeClr>
                      </a:solidFill>
                      <a:prstDash val="solid"/>
                      <a:round/>
                      <a:headEnd type="none" w="med" len="med"/>
                      <a:tailEnd type="none" w="med" len="med"/>
                    </a:lnR>
                    <a:solidFill>
                      <a:schemeClr val="tx2">
                        <a:lumMod val="20000"/>
                        <a:lumOff val="80000"/>
                      </a:schemeClr>
                    </a:solidFill>
                  </a:tcPr>
                </a:tc>
                <a:tc>
                  <a:txBody>
                    <a:bodyPr/>
                    <a:lstStyle/>
                    <a:p>
                      <a:pPr marL="169863" marR="0" indent="0" algn="l">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solidFill>
                      <a:schemeClr val="tx2">
                        <a:lumMod val="20000"/>
                        <a:lumOff val="80000"/>
                      </a:schemeClr>
                    </a:solidFill>
                  </a:tcPr>
                </a:tc>
                <a:tc>
                  <a:txBody>
                    <a:bodyPr/>
                    <a:lstStyle/>
                    <a:p>
                      <a:pPr marL="0" marR="0" algn="ctr">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solidFill>
                      <a:schemeClr val="tx2">
                        <a:lumMod val="20000"/>
                        <a:lumOff val="80000"/>
                      </a:schemeClr>
                    </a:solidFill>
                  </a:tcPr>
                </a:tc>
                <a:tc>
                  <a:txBody>
                    <a:bodyPr/>
                    <a:lstStyle/>
                    <a:p>
                      <a:pPr marL="0" marR="0" algn="ctr">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solidFill>
                      <a:schemeClr val="tx2">
                        <a:lumMod val="20000"/>
                        <a:lumOff val="80000"/>
                      </a:schemeClr>
                    </a:solidFill>
                  </a:tcPr>
                </a:tc>
                <a:tc>
                  <a:txBody>
                    <a:bodyPr/>
                    <a:lstStyle/>
                    <a:p>
                      <a:pPr marL="0" marR="0" algn="ctr">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chemeClr val="tx2">
                          <a:lumMod val="20000"/>
                          <a:lumOff val="80000"/>
                        </a:schemeClr>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10002"/>
                  </a:ext>
                </a:extLst>
              </a:tr>
              <a:tr h="772600">
                <a:tc>
                  <a:txBody>
                    <a:bodyPr/>
                    <a:lstStyle/>
                    <a:p>
                      <a:pPr marL="0" marR="0" algn="l">
                        <a:lnSpc>
                          <a:spcPct val="107000"/>
                        </a:lnSpc>
                        <a:spcBef>
                          <a:spcPts val="0"/>
                        </a:spcBef>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133" marR="68133" marT="0" marB="0">
                    <a:lnR w="12700" cap="flat" cmpd="sng" algn="ctr">
                      <a:solidFill>
                        <a:schemeClr val="tx2">
                          <a:lumMod val="20000"/>
                          <a:lumOff val="80000"/>
                        </a:schemeClr>
                      </a:solidFill>
                      <a:prstDash val="solid"/>
                      <a:round/>
                      <a:headEnd type="none" w="med" len="med"/>
                      <a:tailEnd type="none" w="med" len="med"/>
                    </a:lnR>
                    <a:solidFill>
                      <a:schemeClr val="tx2">
                        <a:lumMod val="20000"/>
                        <a:lumOff val="80000"/>
                      </a:schemeClr>
                    </a:solidFill>
                  </a:tcPr>
                </a:tc>
                <a:tc>
                  <a:txBody>
                    <a:bodyPr/>
                    <a:lstStyle/>
                    <a:p>
                      <a:pPr marL="169863" marR="0" indent="0" algn="ctr">
                        <a:lnSpc>
                          <a:spcPct val="107000"/>
                        </a:lnSpc>
                        <a:spcBef>
                          <a:spcPts val="0"/>
                        </a:spcBef>
                        <a:spcAft>
                          <a:spcPts val="800"/>
                        </a:spcAft>
                      </a:pPr>
                      <a:r>
                        <a:rPr lang="en-US" sz="1800" b="1" dirty="0">
                          <a:effectLst/>
                        </a:rPr>
                        <a:t>Healthy, Active Living</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solidFill>
                      <a:schemeClr val="tx2">
                        <a:lumMod val="20000"/>
                        <a:lumOff val="80000"/>
                      </a:schemeClr>
                    </a:solidFill>
                  </a:tcPr>
                </a:tc>
                <a:tc>
                  <a:txBody>
                    <a:bodyPr/>
                    <a:lstStyle/>
                    <a:p>
                      <a:pPr marL="0" marR="0" algn="ctr">
                        <a:lnSpc>
                          <a:spcPct val="107000"/>
                        </a:lnSpc>
                        <a:spcBef>
                          <a:spcPts val="0"/>
                        </a:spcBef>
                        <a:spcAft>
                          <a:spcPts val="800"/>
                        </a:spcAft>
                      </a:pPr>
                      <a:r>
                        <a:rPr lang="en-US" sz="1800" b="1" dirty="0">
                          <a:effectLst/>
                        </a:rPr>
                        <a:t>Child &amp; Family Wellbeing</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solidFill>
                      <a:schemeClr val="tx2">
                        <a:lumMod val="20000"/>
                        <a:lumOff val="80000"/>
                      </a:schemeClr>
                    </a:solidFill>
                  </a:tcPr>
                </a:tc>
                <a:tc>
                  <a:txBody>
                    <a:bodyPr/>
                    <a:lstStyle/>
                    <a:p>
                      <a:pPr marL="0" marR="0" algn="ctr">
                        <a:lnSpc>
                          <a:spcPct val="107000"/>
                        </a:lnSpc>
                        <a:spcBef>
                          <a:spcPts val="0"/>
                        </a:spcBef>
                        <a:spcAft>
                          <a:spcPts val="800"/>
                        </a:spcAft>
                      </a:pPr>
                      <a:r>
                        <a:rPr lang="en-US" sz="1800" b="1" dirty="0">
                          <a:effectLst/>
                        </a:rPr>
                        <a:t>Health Delivery Systems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solidFill>
                      <a:schemeClr val="tx2">
                        <a:lumMod val="20000"/>
                        <a:lumOff val="80000"/>
                      </a:schemeClr>
                    </a:solidFill>
                  </a:tcPr>
                </a:tc>
                <a:tc>
                  <a:txBody>
                    <a:bodyPr/>
                    <a:lstStyle/>
                    <a:p>
                      <a:pPr marL="0" marR="0" algn="ctr">
                        <a:lnSpc>
                          <a:spcPct val="107000"/>
                        </a:lnSpc>
                        <a:spcBef>
                          <a:spcPts val="0"/>
                        </a:spcBef>
                        <a:spcAft>
                          <a:spcPts val="800"/>
                        </a:spcAft>
                      </a:pPr>
                      <a:r>
                        <a:rPr lang="en-US" sz="1800" b="1" dirty="0">
                          <a:effectLst/>
                        </a:rPr>
                        <a:t>Equity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chemeClr val="tx2">
                          <a:lumMod val="20000"/>
                          <a:lumOff val="80000"/>
                        </a:schemeClr>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10000"/>
                  </a:ext>
                </a:extLst>
              </a:tr>
              <a:tr h="2288133">
                <a:tc>
                  <a:txBody>
                    <a:bodyPr/>
                    <a:lstStyle/>
                    <a:p>
                      <a:pPr marL="0" marR="0" algn="l">
                        <a:lnSpc>
                          <a:spcPct val="107000"/>
                        </a:lnSpc>
                        <a:spcBef>
                          <a:spcPts val="0"/>
                        </a:spcBef>
                        <a:spcAft>
                          <a:spcPts val="800"/>
                        </a:spcAft>
                      </a:pPr>
                      <a:r>
                        <a:rPr lang="en-US" sz="1800" dirty="0">
                          <a:effectLst/>
                        </a:rPr>
                        <a:t>Focus Areas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133" marR="68133" marT="0" marB="0">
                    <a:lnR w="38100" cap="flat" cmpd="sng" algn="ctr">
                      <a:solidFill>
                        <a:schemeClr val="tx2">
                          <a:lumMod val="20000"/>
                          <a:lumOff val="80000"/>
                        </a:schemeClr>
                      </a:solidFill>
                      <a:prstDash val="solid"/>
                      <a:round/>
                      <a:headEnd type="none" w="med" len="med"/>
                      <a:tailEnd type="none" w="med" len="med"/>
                    </a:lnR>
                    <a:solidFill>
                      <a:schemeClr val="bg1"/>
                    </a:solidFill>
                  </a:tcPr>
                </a:tc>
                <a:tc>
                  <a:txBody>
                    <a:bodyPr/>
                    <a:lstStyle/>
                    <a:p>
                      <a:pPr marL="182880" marR="0" algn="l">
                        <a:lnSpc>
                          <a:spcPct val="107000"/>
                        </a:lnSpc>
                        <a:spcBef>
                          <a:spcPts val="0"/>
                        </a:spcBef>
                        <a:spcAft>
                          <a:spcPts val="0"/>
                        </a:spcAft>
                      </a:pPr>
                      <a:r>
                        <a:rPr lang="en-US" sz="1400" dirty="0">
                          <a:effectLst/>
                        </a:rPr>
                        <a:t> </a:t>
                      </a:r>
                      <a:endParaRPr lang="en-US" sz="2000" dirty="0">
                        <a:effectLst/>
                      </a:endParaRPr>
                    </a:p>
                    <a:p>
                      <a:pPr marL="228600" marR="0" lvl="0" indent="-228600" algn="l">
                        <a:lnSpc>
                          <a:spcPct val="107000"/>
                        </a:lnSpc>
                        <a:spcBef>
                          <a:spcPts val="0"/>
                        </a:spcBef>
                        <a:spcAft>
                          <a:spcPts val="0"/>
                        </a:spcAft>
                        <a:buFont typeface="Wingdings" panose="05000000000000000000" pitchFamily="2" charset="2"/>
                        <a:buChar char=""/>
                      </a:pPr>
                      <a:r>
                        <a:rPr lang="en-US" sz="1400" dirty="0">
                          <a:effectLst/>
                        </a:rPr>
                        <a:t>Physical activity, places to play </a:t>
                      </a:r>
                      <a:endParaRPr lang="en-US" sz="2000" dirty="0">
                        <a:effectLst/>
                      </a:endParaRPr>
                    </a:p>
                    <a:p>
                      <a:pPr marL="228600" marR="0" indent="-228600" algn="l">
                        <a:lnSpc>
                          <a:spcPct val="107000"/>
                        </a:lnSpc>
                        <a:spcBef>
                          <a:spcPts val="0"/>
                        </a:spcBef>
                        <a:spcAft>
                          <a:spcPts val="0"/>
                        </a:spcAft>
                      </a:pPr>
                      <a:r>
                        <a:rPr lang="en-US" sz="1400" dirty="0">
                          <a:effectLst/>
                        </a:rPr>
                        <a:t> </a:t>
                      </a:r>
                      <a:endParaRPr lang="en-US" sz="2000" dirty="0">
                        <a:effectLst/>
                      </a:endParaRPr>
                    </a:p>
                    <a:p>
                      <a:pPr marL="228600" marR="0" lvl="0" indent="-228600" algn="l">
                        <a:lnSpc>
                          <a:spcPct val="107000"/>
                        </a:lnSpc>
                        <a:spcBef>
                          <a:spcPts val="0"/>
                        </a:spcBef>
                        <a:spcAft>
                          <a:spcPts val="0"/>
                        </a:spcAft>
                        <a:buFont typeface="Wingdings" panose="05000000000000000000" pitchFamily="2" charset="2"/>
                        <a:buChar char=""/>
                      </a:pPr>
                      <a:r>
                        <a:rPr lang="en-US" sz="1400" dirty="0">
                          <a:effectLst/>
                        </a:rPr>
                        <a:t>Tobacco, alcohol and other drugs  </a:t>
                      </a:r>
                      <a:endParaRPr lang="en-US" sz="2000" dirty="0">
                        <a:effectLst/>
                      </a:endParaRPr>
                    </a:p>
                    <a:p>
                      <a:pPr marL="228600" marR="0" indent="-228600" algn="l">
                        <a:lnSpc>
                          <a:spcPct val="107000"/>
                        </a:lnSpc>
                        <a:spcBef>
                          <a:spcPts val="0"/>
                        </a:spcBef>
                        <a:spcAft>
                          <a:spcPts val="0"/>
                        </a:spcAft>
                      </a:pPr>
                      <a:r>
                        <a:rPr lang="en-US" sz="1400" dirty="0">
                          <a:effectLst/>
                        </a:rPr>
                        <a:t> </a:t>
                      </a:r>
                      <a:endParaRPr lang="en-US" sz="2000" dirty="0">
                        <a:effectLst/>
                      </a:endParaRPr>
                    </a:p>
                    <a:p>
                      <a:pPr marL="228600" marR="0" lvl="0" indent="-228600" algn="l">
                        <a:lnSpc>
                          <a:spcPct val="107000"/>
                        </a:lnSpc>
                        <a:spcBef>
                          <a:spcPts val="0"/>
                        </a:spcBef>
                        <a:spcAft>
                          <a:spcPts val="0"/>
                        </a:spcAft>
                        <a:buFont typeface="Wingdings" panose="05000000000000000000" pitchFamily="2" charset="2"/>
                        <a:buChar char=""/>
                      </a:pPr>
                      <a:r>
                        <a:rPr lang="en-US" sz="1400" dirty="0">
                          <a:effectLst/>
                        </a:rPr>
                        <a:t>Healthy eating   </a:t>
                      </a:r>
                      <a:endParaRPr lang="en-US" sz="2000" dirty="0">
                        <a:effectLst/>
                      </a:endParaRPr>
                    </a:p>
                    <a:p>
                      <a:pPr marL="228600" marR="0" indent="-228600" algn="l">
                        <a:lnSpc>
                          <a:spcPct val="107000"/>
                        </a:lnSpc>
                        <a:spcBef>
                          <a:spcPts val="0"/>
                        </a:spcBef>
                        <a:spcAft>
                          <a:spcPts val="0"/>
                        </a:spcAft>
                      </a:pPr>
                      <a:r>
                        <a:rPr lang="en-US" sz="1400" dirty="0">
                          <a:effectLst/>
                        </a:rPr>
                        <a:t> </a:t>
                      </a:r>
                      <a:endParaRPr lang="en-US" sz="2000" dirty="0">
                        <a:effectLst/>
                      </a:endParaRPr>
                    </a:p>
                    <a:p>
                      <a:pPr marL="228600" marR="0" lvl="0" indent="-228600" algn="l">
                        <a:lnSpc>
                          <a:spcPct val="107000"/>
                        </a:lnSpc>
                        <a:spcBef>
                          <a:spcPts val="0"/>
                        </a:spcBef>
                        <a:spcAft>
                          <a:spcPts val="0"/>
                        </a:spcAft>
                        <a:buFont typeface="Wingdings" panose="05000000000000000000" pitchFamily="2" charset="2"/>
                        <a:buChar char=""/>
                      </a:pPr>
                      <a:r>
                        <a:rPr lang="en-US" sz="1400" dirty="0">
                          <a:effectLst/>
                        </a:rPr>
                        <a:t>Social networks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33" marR="68133" marT="0" marB="0">
                    <a:lnL w="38100" cap="flat" cmpd="sng" algn="ctr">
                      <a:solidFill>
                        <a:schemeClr val="tx2">
                          <a:lumMod val="20000"/>
                          <a:lumOff val="80000"/>
                        </a:schemeClr>
                      </a:solidFill>
                      <a:prstDash val="solid"/>
                      <a:round/>
                      <a:headEnd type="none" w="med" len="med"/>
                      <a:tailEnd type="none" w="med" len="med"/>
                    </a:lnL>
                    <a:lnR w="38100" cap="flat" cmpd="sng" algn="ctr">
                      <a:solidFill>
                        <a:schemeClr val="tx2">
                          <a:lumMod val="20000"/>
                          <a:lumOff val="80000"/>
                        </a:schemeClr>
                      </a:solidFill>
                      <a:prstDash val="solid"/>
                      <a:round/>
                      <a:headEnd type="none" w="med" len="med"/>
                      <a:tailEnd type="none" w="med" len="med"/>
                    </a:lnR>
                    <a:solidFill>
                      <a:schemeClr val="bg1"/>
                    </a:solidFill>
                  </a:tcPr>
                </a:tc>
                <a:tc>
                  <a:txBody>
                    <a:bodyPr/>
                    <a:lstStyle/>
                    <a:p>
                      <a:pPr marL="182880" marR="0" algn="l">
                        <a:lnSpc>
                          <a:spcPct val="107000"/>
                        </a:lnSpc>
                        <a:spcBef>
                          <a:spcPts val="0"/>
                        </a:spcBef>
                        <a:spcAft>
                          <a:spcPts val="0"/>
                        </a:spcAft>
                      </a:pPr>
                      <a:r>
                        <a:rPr lang="en-US" sz="1400" dirty="0">
                          <a:effectLst/>
                        </a:rPr>
                        <a:t> </a:t>
                      </a:r>
                      <a:endParaRPr lang="en-US" sz="2000" dirty="0">
                        <a:effectLst/>
                      </a:endParaRPr>
                    </a:p>
                    <a:p>
                      <a:pPr marL="177800" marR="0" lvl="0" indent="-177800" algn="l">
                        <a:lnSpc>
                          <a:spcPct val="107000"/>
                        </a:lnSpc>
                        <a:spcBef>
                          <a:spcPts val="0"/>
                        </a:spcBef>
                        <a:spcAft>
                          <a:spcPts val="600"/>
                        </a:spcAft>
                        <a:buFont typeface="Wingdings" panose="05000000000000000000" pitchFamily="2" charset="2"/>
                        <a:buChar char=""/>
                      </a:pPr>
                      <a:r>
                        <a:rPr lang="en-US" sz="1400" dirty="0">
                          <a:effectLst/>
                        </a:rPr>
                        <a:t>Maternal-child health </a:t>
                      </a:r>
                      <a:endParaRPr lang="en-US" sz="2000" dirty="0">
                        <a:effectLst/>
                      </a:endParaRPr>
                    </a:p>
                    <a:p>
                      <a:pPr marL="177800" marR="0" lvl="0" indent="-177800" algn="l">
                        <a:lnSpc>
                          <a:spcPct val="107000"/>
                        </a:lnSpc>
                        <a:spcBef>
                          <a:spcPts val="0"/>
                        </a:spcBef>
                        <a:spcAft>
                          <a:spcPts val="600"/>
                        </a:spcAft>
                        <a:buFont typeface="Wingdings" panose="05000000000000000000" pitchFamily="2" charset="2"/>
                        <a:buChar char=""/>
                      </a:pPr>
                      <a:r>
                        <a:rPr lang="en-US" sz="1400" dirty="0">
                          <a:effectLst/>
                        </a:rPr>
                        <a:t>Adverse childhood events (ACEs) and family resiliency</a:t>
                      </a:r>
                      <a:endParaRPr lang="en-US" sz="2000" dirty="0">
                        <a:effectLst/>
                      </a:endParaRPr>
                    </a:p>
                    <a:p>
                      <a:pPr marL="182880" marR="0" algn="l">
                        <a:lnSpc>
                          <a:spcPct val="107000"/>
                        </a:lnSpc>
                        <a:spcBef>
                          <a:spcPts val="0"/>
                        </a:spcBef>
                        <a:spcAft>
                          <a:spcPts val="600"/>
                        </a:spcAft>
                      </a:pPr>
                      <a:r>
                        <a:rPr lang="en-US" sz="14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33" marR="68133" marT="0" marB="0">
                    <a:lnL w="38100" cap="flat" cmpd="sng" algn="ctr">
                      <a:solidFill>
                        <a:schemeClr val="tx2">
                          <a:lumMod val="20000"/>
                          <a:lumOff val="80000"/>
                        </a:schemeClr>
                      </a:solidFill>
                      <a:prstDash val="solid"/>
                      <a:round/>
                      <a:headEnd type="none" w="med" len="med"/>
                      <a:tailEnd type="none" w="med" len="med"/>
                    </a:lnL>
                    <a:lnR w="38100" cap="flat" cmpd="sng" algn="ctr">
                      <a:solidFill>
                        <a:schemeClr val="tx2">
                          <a:lumMod val="20000"/>
                          <a:lumOff val="80000"/>
                        </a:schemeClr>
                      </a:solidFill>
                      <a:prstDash val="solid"/>
                      <a:round/>
                      <a:headEnd type="none" w="med" len="med"/>
                      <a:tailEnd type="none" w="med" len="med"/>
                    </a:lnR>
                    <a:solidFill>
                      <a:schemeClr val="bg1"/>
                    </a:solidFill>
                  </a:tcPr>
                </a:tc>
                <a:tc>
                  <a:txBody>
                    <a:bodyPr/>
                    <a:lstStyle/>
                    <a:p>
                      <a:pPr marL="182880" marR="0" algn="l">
                        <a:lnSpc>
                          <a:spcPct val="107000"/>
                        </a:lnSpc>
                        <a:spcBef>
                          <a:spcPts val="0"/>
                        </a:spcBef>
                        <a:spcAft>
                          <a:spcPts val="0"/>
                        </a:spcAft>
                      </a:pPr>
                      <a:r>
                        <a:rPr lang="en-US" sz="1400" dirty="0">
                          <a:effectLst/>
                        </a:rPr>
                        <a:t> </a:t>
                      </a:r>
                      <a:endParaRPr lang="en-US" sz="2000" dirty="0">
                        <a:effectLst/>
                      </a:endParaRPr>
                    </a:p>
                    <a:p>
                      <a:pPr marL="228600" marR="0" lvl="0" indent="-228600" algn="l">
                        <a:lnSpc>
                          <a:spcPct val="107000"/>
                        </a:lnSpc>
                        <a:spcBef>
                          <a:spcPts val="0"/>
                        </a:spcBef>
                        <a:spcAft>
                          <a:spcPts val="0"/>
                        </a:spcAft>
                        <a:buFont typeface="Wingdings" panose="05000000000000000000" pitchFamily="2" charset="2"/>
                        <a:buChar char=""/>
                      </a:pPr>
                      <a:r>
                        <a:rPr lang="en-US" sz="1400" dirty="0">
                          <a:effectLst/>
                        </a:rPr>
                        <a:t>Access to quality, affordable medical, behavioral health and dental services</a:t>
                      </a:r>
                      <a:endParaRPr lang="en-US" sz="2000" dirty="0">
                        <a:effectLst/>
                      </a:endParaRPr>
                    </a:p>
                    <a:p>
                      <a:pPr marL="228600" marR="0" indent="-228600" algn="l">
                        <a:lnSpc>
                          <a:spcPct val="107000"/>
                        </a:lnSpc>
                        <a:spcBef>
                          <a:spcPts val="0"/>
                        </a:spcBef>
                        <a:spcAft>
                          <a:spcPts val="0"/>
                        </a:spcAft>
                      </a:pPr>
                      <a:r>
                        <a:rPr lang="en-US" sz="1400" dirty="0">
                          <a:effectLst/>
                        </a:rPr>
                        <a:t> </a:t>
                      </a:r>
                      <a:endParaRPr lang="en-US" sz="2000" dirty="0">
                        <a:effectLst/>
                      </a:endParaRPr>
                    </a:p>
                    <a:p>
                      <a:pPr marL="228600" marR="0" lvl="0" indent="-228600" algn="l">
                        <a:lnSpc>
                          <a:spcPct val="107000"/>
                        </a:lnSpc>
                        <a:spcBef>
                          <a:spcPts val="0"/>
                        </a:spcBef>
                        <a:spcAft>
                          <a:spcPts val="0"/>
                        </a:spcAft>
                        <a:buFont typeface="Wingdings" panose="05000000000000000000" pitchFamily="2" charset="2"/>
                        <a:buChar char=""/>
                      </a:pPr>
                      <a:r>
                        <a:rPr lang="en-US" sz="1400" dirty="0">
                          <a:effectLst/>
                        </a:rPr>
                        <a:t>Respectful, culturally-appropriate care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33" marR="68133" marT="0" marB="0">
                    <a:lnL w="38100" cap="flat" cmpd="sng" algn="ctr">
                      <a:solidFill>
                        <a:schemeClr val="tx2">
                          <a:lumMod val="20000"/>
                          <a:lumOff val="80000"/>
                        </a:schemeClr>
                      </a:solidFill>
                      <a:prstDash val="solid"/>
                      <a:round/>
                      <a:headEnd type="none" w="med" len="med"/>
                      <a:tailEnd type="none" w="med" len="med"/>
                    </a:lnL>
                    <a:lnR w="38100" cap="flat" cmpd="sng" algn="ctr">
                      <a:solidFill>
                        <a:schemeClr val="tx2">
                          <a:lumMod val="20000"/>
                          <a:lumOff val="80000"/>
                        </a:schemeClr>
                      </a:solidFill>
                      <a:prstDash val="solid"/>
                      <a:round/>
                      <a:headEnd type="none" w="med" len="med"/>
                      <a:tailEnd type="none" w="med" len="med"/>
                    </a:lnR>
                    <a:solidFill>
                      <a:schemeClr val="bg1"/>
                    </a:solidFill>
                  </a:tcPr>
                </a:tc>
                <a:tc>
                  <a:txBody>
                    <a:bodyPr/>
                    <a:lstStyle/>
                    <a:p>
                      <a:pPr marL="182880" marR="0" algn="l">
                        <a:lnSpc>
                          <a:spcPct val="107000"/>
                        </a:lnSpc>
                        <a:spcBef>
                          <a:spcPts val="0"/>
                        </a:spcBef>
                        <a:spcAft>
                          <a:spcPts val="0"/>
                        </a:spcAft>
                      </a:pPr>
                      <a:r>
                        <a:rPr lang="en-US" sz="1400" dirty="0">
                          <a:effectLst/>
                        </a:rPr>
                        <a:t> </a:t>
                      </a:r>
                      <a:endParaRPr lang="en-US" sz="2000" dirty="0">
                        <a:effectLst/>
                      </a:endParaRPr>
                    </a:p>
                    <a:p>
                      <a:pPr marL="177800" marR="0" lvl="0" indent="-177800" algn="l">
                        <a:lnSpc>
                          <a:spcPct val="107000"/>
                        </a:lnSpc>
                        <a:spcBef>
                          <a:spcPts val="0"/>
                        </a:spcBef>
                        <a:spcAft>
                          <a:spcPts val="600"/>
                        </a:spcAft>
                        <a:buFont typeface="Wingdings" panose="05000000000000000000" pitchFamily="2" charset="2"/>
                        <a:buChar char=""/>
                      </a:pPr>
                      <a:r>
                        <a:rPr lang="en-US" sz="1400" dirty="0">
                          <a:effectLst/>
                        </a:rPr>
                        <a:t>People who are homeless </a:t>
                      </a:r>
                      <a:endParaRPr lang="en-US" sz="2000" dirty="0">
                        <a:effectLst/>
                      </a:endParaRPr>
                    </a:p>
                    <a:p>
                      <a:pPr marL="177800" marR="0" lvl="0" indent="-177800" algn="l">
                        <a:lnSpc>
                          <a:spcPct val="107000"/>
                        </a:lnSpc>
                        <a:spcBef>
                          <a:spcPts val="0"/>
                        </a:spcBef>
                        <a:spcAft>
                          <a:spcPts val="600"/>
                        </a:spcAft>
                        <a:buFont typeface="Wingdings" panose="05000000000000000000" pitchFamily="2" charset="2"/>
                        <a:buChar char=""/>
                      </a:pPr>
                      <a:r>
                        <a:rPr lang="en-US" sz="1400" dirty="0">
                          <a:effectLst/>
                        </a:rPr>
                        <a:t>Ethnic/racial populations</a:t>
                      </a:r>
                      <a:endParaRPr lang="en-US" sz="2000" dirty="0">
                        <a:effectLst/>
                      </a:endParaRPr>
                    </a:p>
                    <a:p>
                      <a:pPr marL="177800" marR="0" lvl="0" indent="-177800" algn="l">
                        <a:lnSpc>
                          <a:spcPct val="107000"/>
                        </a:lnSpc>
                        <a:spcBef>
                          <a:spcPts val="0"/>
                        </a:spcBef>
                        <a:spcAft>
                          <a:spcPts val="600"/>
                        </a:spcAft>
                        <a:buFont typeface="Wingdings" panose="05000000000000000000" pitchFamily="2" charset="2"/>
                        <a:buChar char=""/>
                      </a:pPr>
                      <a:r>
                        <a:rPr lang="en-US" sz="1400" dirty="0">
                          <a:effectLst/>
                        </a:rPr>
                        <a:t>Specific urban neighborhoods and rural communities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33" marR="68133" marT="0" marB="0">
                    <a:lnL w="38100" cap="flat" cmpd="sng" algn="ctr">
                      <a:solidFill>
                        <a:schemeClr val="tx2">
                          <a:lumMod val="20000"/>
                          <a:lumOff val="80000"/>
                        </a:schemeClr>
                      </a:solidFill>
                      <a:prstDash val="solid"/>
                      <a:round/>
                      <a:headEnd type="none" w="med" len="med"/>
                      <a:tailEnd type="none" w="med" len="med"/>
                    </a:lnL>
                    <a:solidFill>
                      <a:schemeClr val="bg1"/>
                    </a:solidFill>
                  </a:tcPr>
                </a:tc>
                <a:extLst>
                  <a:ext uri="{0D108BD9-81ED-4DB2-BD59-A6C34878D82A}">
                    <a16:rowId xmlns:a16="http://schemas.microsoft.com/office/drawing/2014/main" val="10001"/>
                  </a:ext>
                </a:extLst>
              </a:tr>
            </a:tbl>
          </a:graphicData>
        </a:graphic>
      </p:graphicFrame>
      <p:sp>
        <p:nvSpPr>
          <p:cNvPr id="3" name="Right Brace 2"/>
          <p:cNvSpPr/>
          <p:nvPr/>
        </p:nvSpPr>
        <p:spPr>
          <a:xfrm>
            <a:off x="4718955" y="689074"/>
            <a:ext cx="440872" cy="1172609"/>
          </a:xfrm>
          <a:prstGeom prst="rightBrace">
            <a:avLst>
              <a:gd name="adj1" fmla="val 3962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5470071" y="661354"/>
            <a:ext cx="2253343" cy="1200329"/>
          </a:xfrm>
          <a:prstGeom prst="rect">
            <a:avLst/>
          </a:prstGeom>
          <a:noFill/>
        </p:spPr>
        <p:txBody>
          <a:bodyPr wrap="square" rtlCol="0">
            <a:spAutoFit/>
          </a:bodyPr>
          <a:lstStyle/>
          <a:p>
            <a:r>
              <a:rPr lang="en-US" dirty="0"/>
              <a:t>Mostly carried over from 2013 CHNA</a:t>
            </a:r>
          </a:p>
          <a:p>
            <a:endParaRPr lang="en-US" dirty="0"/>
          </a:p>
          <a:p>
            <a:r>
              <a:rPr lang="en-US" dirty="0"/>
              <a:t>Lots of overlap</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2022" y="2617722"/>
            <a:ext cx="490939" cy="49093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0301" y="2501438"/>
            <a:ext cx="713801" cy="71380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1579" y="2500963"/>
            <a:ext cx="831207" cy="831207"/>
          </a:xfrm>
          <a:prstGeom prst="rect">
            <a:avLst/>
          </a:prstGeom>
        </p:spPr>
      </p:pic>
      <p:pic>
        <p:nvPicPr>
          <p:cNvPr id="10" name="Picture 2" descr="2014_health_equity_SHR_health_equity"/>
          <p:cNvPicPr>
            <a:picLocks noChangeAspect="1" noChangeArrowheads="1"/>
          </p:cNvPicPr>
          <p:nvPr/>
        </p:nvPicPr>
        <p:blipFill rotWithShape="1">
          <a:blip r:embed="rId6"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54417" b="11699"/>
          <a:stretch/>
        </p:blipFill>
        <p:spPr bwMode="auto">
          <a:xfrm flipH="1">
            <a:off x="7215321" y="2525875"/>
            <a:ext cx="508093" cy="69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C54F1408-D370-CF49-931A-FB0ED46C5B10}" type="slidenum">
              <a:rPr lang="en-US" smtClean="0"/>
              <a:t>28</a:t>
            </a:fld>
            <a:endParaRPr lang="en-US" dirty="0"/>
          </a:p>
        </p:txBody>
      </p:sp>
    </p:spTree>
    <p:extLst>
      <p:ext uri="{BB962C8B-B14F-4D97-AF65-F5344CB8AC3E}">
        <p14:creationId xmlns:p14="http://schemas.microsoft.com/office/powerpoint/2010/main" val="2241072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0262" y="1451027"/>
            <a:ext cx="8166538" cy="584775"/>
          </a:xfrm>
          <a:prstGeom prst="rect">
            <a:avLst/>
          </a:prstGeom>
          <a:noFill/>
        </p:spPr>
        <p:txBody>
          <a:bodyPr wrap="square" rtlCol="0">
            <a:spAutoFit/>
          </a:bodyPr>
          <a:lstStyle/>
          <a:p>
            <a:r>
              <a:rPr lang="en-US" sz="3200" b="1" u="sng" dirty="0"/>
              <a:t>Significant Gaps and Opportunities Discussion</a:t>
            </a:r>
            <a:endParaRPr lang="en-US" sz="3200" u="sng" dirty="0"/>
          </a:p>
        </p:txBody>
      </p:sp>
      <p:sp>
        <p:nvSpPr>
          <p:cNvPr id="7" name="Slide Number Placeholder 6"/>
          <p:cNvSpPr>
            <a:spLocks noGrp="1"/>
          </p:cNvSpPr>
          <p:nvPr>
            <p:ph type="sldNum" sz="quarter" idx="12"/>
          </p:nvPr>
        </p:nvSpPr>
        <p:spPr/>
        <p:txBody>
          <a:bodyPr/>
          <a:lstStyle/>
          <a:p>
            <a:fld id="{C54F1408-D370-CF49-931A-FB0ED46C5B10}" type="slidenum">
              <a:rPr lang="en-US" smtClean="0"/>
              <a:t>29</a:t>
            </a:fld>
            <a:endParaRPr lang="en-US" dirty="0"/>
          </a:p>
        </p:txBody>
      </p:sp>
      <p:sp>
        <p:nvSpPr>
          <p:cNvPr id="19" name="TextBox 18"/>
          <p:cNvSpPr txBox="1"/>
          <p:nvPr/>
        </p:nvSpPr>
        <p:spPr>
          <a:xfrm>
            <a:off x="666206" y="2441750"/>
            <a:ext cx="7694023" cy="2277547"/>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800" dirty="0"/>
              <a:t>Breakup into small groups </a:t>
            </a:r>
          </a:p>
          <a:p>
            <a:pPr marL="285750" indent="-285750">
              <a:spcAft>
                <a:spcPts val="1800"/>
              </a:spcAft>
              <a:buFont typeface="Arial" panose="020B0604020202020204" pitchFamily="34" charset="0"/>
              <a:buChar char="•"/>
            </a:pPr>
            <a:r>
              <a:rPr lang="en-US" sz="2800" dirty="0"/>
              <a:t>Discuss the question: </a:t>
            </a:r>
            <a:r>
              <a:rPr lang="en-US" sz="2800" i="1" dirty="0"/>
              <a:t>Are there significant gaps or opportunities the Consortium should consider?</a:t>
            </a:r>
          </a:p>
          <a:p>
            <a:pPr marL="285750" indent="-285750">
              <a:spcAft>
                <a:spcPts val="1800"/>
              </a:spcAft>
              <a:buFont typeface="Arial" panose="020B0604020202020204" pitchFamily="34" charset="0"/>
              <a:buChar char="•"/>
            </a:pPr>
            <a:r>
              <a:rPr lang="en-US" sz="2800" i="1" dirty="0"/>
              <a:t>Report on top three or so at the table </a:t>
            </a:r>
          </a:p>
        </p:txBody>
      </p:sp>
    </p:spTree>
    <p:extLst>
      <p:ext uri="{BB962C8B-B14F-4D97-AF65-F5344CB8AC3E}">
        <p14:creationId xmlns:p14="http://schemas.microsoft.com/office/powerpoint/2010/main" val="717543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30120" y="2695156"/>
            <a:ext cx="4368973" cy="1077218"/>
          </a:xfrm>
          <a:prstGeom prst="rect">
            <a:avLst/>
          </a:prstGeom>
          <a:noFill/>
        </p:spPr>
        <p:txBody>
          <a:bodyPr wrap="square" rtlCol="0">
            <a:spAutoFit/>
          </a:bodyPr>
          <a:lstStyle/>
          <a:p>
            <a:pPr algn="ctr"/>
            <a:r>
              <a:rPr lang="en-US" sz="3200" b="1" dirty="0">
                <a:latin typeface="+mj-lt"/>
                <a:cs typeface="Arial" panose="020B0604020202020204" pitchFamily="34" charset="0"/>
              </a:rPr>
              <a:t>Framing the conversation</a:t>
            </a:r>
          </a:p>
        </p:txBody>
      </p:sp>
      <p:sp>
        <p:nvSpPr>
          <p:cNvPr id="4" name="Slide Number Placeholder 3"/>
          <p:cNvSpPr>
            <a:spLocks noGrp="1"/>
          </p:cNvSpPr>
          <p:nvPr>
            <p:ph type="sldNum" sz="quarter" idx="12"/>
          </p:nvPr>
        </p:nvSpPr>
        <p:spPr/>
        <p:txBody>
          <a:bodyPr/>
          <a:lstStyle/>
          <a:p>
            <a:fld id="{C54F1408-D370-CF49-931A-FB0ED46C5B10}" type="slidenum">
              <a:rPr lang="en-US" smtClean="0"/>
              <a:t>3</a:t>
            </a:fld>
            <a:endParaRPr lang="en-US" dirty="0"/>
          </a:p>
        </p:txBody>
      </p:sp>
      <p:pic>
        <p:nvPicPr>
          <p:cNvPr id="1026" name="Picture 2" descr="http://epfilms.tv/wp-content/uploads/2013/08/framing-150x15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3977" y="2335694"/>
            <a:ext cx="1796143" cy="1796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443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0000" b="8600"/>
          <a:stretch/>
        </p:blipFill>
        <p:spPr>
          <a:xfrm>
            <a:off x="104775" y="426970"/>
            <a:ext cx="8963025" cy="6213608"/>
          </a:xfrm>
          <a:prstGeom prst="rect">
            <a:avLst/>
          </a:prstGeom>
          <a:effectLst>
            <a:glow>
              <a:schemeClr val="bg1">
                <a:alpha val="40000"/>
              </a:schemeClr>
            </a:glow>
            <a:softEdge rad="254000"/>
          </a:effectLst>
        </p:spPr>
      </p:pic>
      <p:sp>
        <p:nvSpPr>
          <p:cNvPr id="4" name="Rectangle 3"/>
          <p:cNvSpPr/>
          <p:nvPr/>
        </p:nvSpPr>
        <p:spPr>
          <a:xfrm>
            <a:off x="0" y="2228850"/>
            <a:ext cx="9144000" cy="2609850"/>
          </a:xfrm>
          <a:prstGeom prst="rect">
            <a:avLst/>
          </a:prstGeom>
          <a:solidFill>
            <a:schemeClr val="bg1">
              <a:alpha val="7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139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48986" y="3210609"/>
            <a:ext cx="8331777"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Summary &amp; Next Steps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6387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6400"/>
            <a:ext cx="9144000" cy="3848100"/>
          </a:xfrm>
          <a:prstGeom prst="rect">
            <a:avLst/>
          </a:prstGeom>
          <a:solidFill>
            <a:schemeClr val="bg1">
              <a:alpha val="81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139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84291" y="2552334"/>
            <a:ext cx="8331777" cy="1631216"/>
          </a:xfrm>
          <a:prstGeom prst="rect">
            <a:avLst/>
          </a:prstGeom>
          <a:noFill/>
        </p:spPr>
        <p:txBody>
          <a:bodyPr wrap="square" rtlCol="0">
            <a:spAutoFit/>
          </a:bodyPr>
          <a:lstStyle/>
          <a:p>
            <a:pPr algn="ctr"/>
            <a:r>
              <a:rPr lang="en-US" sz="10000" dirty="0">
                <a:latin typeface="Monotype Corsiva" panose="03010101010201010101" pitchFamily="66" charset="0"/>
                <a:cs typeface="Arial" panose="020B0604020202020204" pitchFamily="34" charset="0"/>
              </a:rPr>
              <a:t>Thank you </a:t>
            </a:r>
          </a:p>
        </p:txBody>
      </p:sp>
    </p:spTree>
    <p:extLst>
      <p:ext uri="{BB962C8B-B14F-4D97-AF65-F5344CB8AC3E}">
        <p14:creationId xmlns:p14="http://schemas.microsoft.com/office/powerpoint/2010/main" val="2672170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441374"/>
            <a:ext cx="8229600" cy="1143000"/>
          </a:xfrm>
        </p:spPr>
        <p:txBody>
          <a:bodyPr>
            <a:normAutofit/>
          </a:bodyPr>
          <a:lstStyle/>
          <a:p>
            <a:pPr algn="l"/>
            <a:r>
              <a:rPr lang="en-US" altLang="en-US" sz="3200" b="1" dirty="0"/>
              <a:t>What is a CHNA? </a:t>
            </a:r>
          </a:p>
        </p:txBody>
      </p:sp>
      <p:sp>
        <p:nvSpPr>
          <p:cNvPr id="12291" name="Content Placeholder 2"/>
          <p:cNvSpPr>
            <a:spLocks noGrp="1"/>
          </p:cNvSpPr>
          <p:nvPr>
            <p:ph idx="1"/>
          </p:nvPr>
        </p:nvSpPr>
        <p:spPr>
          <a:xfrm>
            <a:off x="304800" y="1740134"/>
            <a:ext cx="8229600" cy="1942699"/>
          </a:xfrm>
        </p:spPr>
        <p:txBody>
          <a:bodyPr>
            <a:normAutofit fontScale="92500"/>
          </a:bodyPr>
          <a:lstStyle/>
          <a:p>
            <a:pPr marL="82550" indent="0">
              <a:spcAft>
                <a:spcPts val="600"/>
              </a:spcAft>
              <a:buClr>
                <a:srgbClr val="D16349"/>
              </a:buClr>
              <a:buFont typeface="Wingdings 2" pitchFamily="18" charset="2"/>
              <a:buNone/>
            </a:pPr>
            <a:r>
              <a:rPr lang="en-US" altLang="en-US" sz="3000" dirty="0">
                <a:solidFill>
                  <a:srgbClr val="000000"/>
                </a:solidFill>
              </a:rPr>
              <a:t>A systematic process involving the community, to identify and analyze community health needs in order to prioritize, plan and act on unmet community need. </a:t>
            </a:r>
          </a:p>
          <a:p>
            <a:pPr marL="82550" indent="0">
              <a:buClr>
                <a:srgbClr val="D16349"/>
              </a:buClr>
              <a:buFont typeface="Wingdings 2" pitchFamily="18" charset="2"/>
              <a:buNone/>
            </a:pPr>
            <a:r>
              <a:rPr lang="en-US" altLang="en-US" sz="1600" dirty="0">
                <a:solidFill>
                  <a:srgbClr val="000000"/>
                </a:solidFill>
              </a:rPr>
              <a:t>		</a:t>
            </a:r>
            <a:r>
              <a:rPr lang="en-US" altLang="en-US" sz="2800" dirty="0">
                <a:solidFill>
                  <a:srgbClr val="000000"/>
                </a:solidFill>
              </a:rPr>
              <a:t>                                     -</a:t>
            </a:r>
            <a:r>
              <a:rPr lang="en-US" altLang="en-US" sz="2800" i="1" dirty="0">
                <a:solidFill>
                  <a:srgbClr val="000000"/>
                </a:solidFill>
              </a:rPr>
              <a:t>Catholic Health Association</a:t>
            </a:r>
          </a:p>
          <a:p>
            <a:pPr marL="82550" indent="0">
              <a:buClr>
                <a:srgbClr val="D16349"/>
              </a:buClr>
              <a:buFont typeface="Wingdings 2" pitchFamily="18" charset="2"/>
              <a:buNone/>
            </a:pPr>
            <a:endParaRPr lang="en-US" altLang="en-US" sz="1600" i="1" dirty="0">
              <a:solidFill>
                <a:srgbClr val="000000"/>
              </a:solidFill>
            </a:endParaRPr>
          </a:p>
          <a:p>
            <a:pPr marL="82550" indent="0">
              <a:buClr>
                <a:srgbClr val="D16349"/>
              </a:buClr>
              <a:buFont typeface="Wingdings 2" pitchFamily="18" charset="2"/>
              <a:buNone/>
            </a:pPr>
            <a:endParaRPr lang="en-US" altLang="en-US" sz="1600" i="1" dirty="0">
              <a:solidFill>
                <a:srgbClr val="000000"/>
              </a:solidFill>
            </a:endParaRPr>
          </a:p>
          <a:p>
            <a:pPr marL="82550" indent="0">
              <a:buClr>
                <a:srgbClr val="D16349"/>
              </a:buClr>
              <a:buFont typeface="Wingdings 2" pitchFamily="18" charset="2"/>
              <a:buNone/>
            </a:pPr>
            <a:endParaRPr lang="en-US" altLang="en-US" sz="1600" dirty="0">
              <a:solidFill>
                <a:srgbClr val="000000"/>
              </a:solidFill>
            </a:endParaRP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651797D7-9615-49D5-A318-CF337A59BB0B}" type="slidenum">
              <a:rPr lang="en-US" smtClean="0"/>
              <a:t>4</a:t>
            </a:fld>
            <a:endParaRPr lang="en-US" dirty="0"/>
          </a:p>
        </p:txBody>
      </p:sp>
      <p:sp>
        <p:nvSpPr>
          <p:cNvPr id="2" name="TextBox 1"/>
          <p:cNvSpPr txBox="1"/>
          <p:nvPr/>
        </p:nvSpPr>
        <p:spPr>
          <a:xfrm>
            <a:off x="693019" y="4267732"/>
            <a:ext cx="5860181" cy="1557349"/>
          </a:xfrm>
          <a:prstGeom prst="rect">
            <a:avLst/>
          </a:prstGeom>
          <a:noFill/>
        </p:spPr>
        <p:txBody>
          <a:bodyPr wrap="square" rtlCol="0">
            <a:spAutoFit/>
          </a:bodyPr>
          <a:lstStyle/>
          <a:p>
            <a:pPr marL="342781" indent="-342781">
              <a:spcBef>
                <a:spcPct val="20000"/>
              </a:spcBef>
              <a:buClr>
                <a:prstClr val="black"/>
              </a:buClr>
              <a:buFont typeface="Wingdings" pitchFamily="2" charset="2"/>
              <a:buChar char="§"/>
            </a:pPr>
            <a:r>
              <a:rPr lang="en-US" altLang="en-US" sz="2800" dirty="0">
                <a:solidFill>
                  <a:prstClr val="black"/>
                </a:solidFill>
              </a:rPr>
              <a:t>Community involvement</a:t>
            </a:r>
          </a:p>
          <a:p>
            <a:pPr marL="342781" indent="-342781">
              <a:spcBef>
                <a:spcPct val="20000"/>
              </a:spcBef>
              <a:buClr>
                <a:prstClr val="black"/>
              </a:buClr>
              <a:buFont typeface="Wingdings" pitchFamily="2" charset="2"/>
              <a:buChar char="§"/>
            </a:pPr>
            <a:r>
              <a:rPr lang="en-US" altLang="en-US" sz="2800" dirty="0">
                <a:solidFill>
                  <a:prstClr val="black"/>
                </a:solidFill>
              </a:rPr>
              <a:t>Focus on vulnerable populations</a:t>
            </a:r>
          </a:p>
          <a:p>
            <a:pPr marL="342781" indent="-342781">
              <a:spcBef>
                <a:spcPct val="20000"/>
              </a:spcBef>
              <a:buClr>
                <a:prstClr val="black"/>
              </a:buClr>
              <a:buFont typeface="Wingdings" pitchFamily="2" charset="2"/>
              <a:buChar char="§"/>
            </a:pPr>
            <a:r>
              <a:rPr lang="en-US" altLang="en-US" sz="2800" dirty="0">
                <a:solidFill>
                  <a:prstClr val="black"/>
                </a:solidFill>
              </a:rPr>
              <a:t>Emphasis on </a:t>
            </a:r>
            <a:r>
              <a:rPr lang="en-US" altLang="en-US" sz="2800" i="1" dirty="0">
                <a:solidFill>
                  <a:prstClr val="black"/>
                </a:solidFill>
              </a:rPr>
              <a:t>action</a:t>
            </a:r>
          </a:p>
        </p:txBody>
      </p:sp>
    </p:spTree>
    <p:extLst>
      <p:ext uri="{BB962C8B-B14F-4D97-AF65-F5344CB8AC3E}">
        <p14:creationId xmlns:p14="http://schemas.microsoft.com/office/powerpoint/2010/main" val="186329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95923" y="4304738"/>
            <a:ext cx="8248868" cy="1545996"/>
          </a:xfrm>
          <a:prstGeom prst="rect">
            <a:avLst/>
          </a:prstGeom>
          <a:solidFill>
            <a:schemeClr val="accent1">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395416" y="1845541"/>
            <a:ext cx="8114270" cy="369332"/>
          </a:xfrm>
          <a:prstGeom prst="rect">
            <a:avLst/>
          </a:prstGeom>
          <a:solidFill>
            <a:schemeClr val="tx2">
              <a:lumMod val="20000"/>
              <a:lumOff val="80000"/>
            </a:schemeClr>
          </a:solidFill>
        </p:spPr>
        <p:txBody>
          <a:bodyPr wrap="square" rtlCol="0">
            <a:spAutoFit/>
          </a:bodyPr>
          <a:lstStyle/>
          <a:p>
            <a:pPr algn="ctr"/>
            <a:r>
              <a:rPr lang="en-US" b="1" dirty="0"/>
              <a:t>Jan - March			  April			          May			             June</a:t>
            </a:r>
          </a:p>
        </p:txBody>
      </p:sp>
      <p:sp>
        <p:nvSpPr>
          <p:cNvPr id="8" name="TextBox 7"/>
          <p:cNvSpPr txBox="1"/>
          <p:nvPr/>
        </p:nvSpPr>
        <p:spPr>
          <a:xfrm>
            <a:off x="2680339" y="2713493"/>
            <a:ext cx="1664597" cy="1338828"/>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US" sz="1600" b="1" dirty="0"/>
              <a:t>Key Informant  Interviews</a:t>
            </a:r>
          </a:p>
          <a:p>
            <a:r>
              <a:rPr lang="en-US" sz="1200" dirty="0"/>
              <a:t>    	</a:t>
            </a:r>
            <a:r>
              <a:rPr lang="en-US" sz="1400" dirty="0"/>
              <a:t>6 – 8 in each  </a:t>
            </a:r>
            <a:br>
              <a:rPr lang="en-US" sz="1400" dirty="0"/>
            </a:br>
            <a:r>
              <a:rPr lang="en-US" sz="1400" dirty="0"/>
              <a:t>    	community</a:t>
            </a:r>
            <a:endParaRPr lang="en-US" sz="1200" dirty="0"/>
          </a:p>
        </p:txBody>
      </p:sp>
      <p:sp>
        <p:nvSpPr>
          <p:cNvPr id="10" name="TextBox 9"/>
          <p:cNvSpPr txBox="1"/>
          <p:nvPr/>
        </p:nvSpPr>
        <p:spPr>
          <a:xfrm>
            <a:off x="4980487" y="2689543"/>
            <a:ext cx="1703112" cy="1338828"/>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US" sz="1600" b="1" dirty="0"/>
              <a:t>Community Stakeholder Convening</a:t>
            </a:r>
          </a:p>
          <a:p>
            <a:pPr>
              <a:spcAft>
                <a:spcPts val="600"/>
              </a:spcAft>
            </a:pPr>
            <a:r>
              <a:rPr lang="en-US" sz="1400" dirty="0"/>
              <a:t>    	1 in each 	community </a:t>
            </a:r>
          </a:p>
        </p:txBody>
      </p:sp>
      <p:sp>
        <p:nvSpPr>
          <p:cNvPr id="11" name="TextBox 10"/>
          <p:cNvSpPr txBox="1"/>
          <p:nvPr/>
        </p:nvSpPr>
        <p:spPr>
          <a:xfrm>
            <a:off x="7394573" y="2656931"/>
            <a:ext cx="1292227" cy="1323439"/>
          </a:xfrm>
          <a:prstGeom prst="rect">
            <a:avLst/>
          </a:prstGeom>
          <a:noFill/>
        </p:spPr>
        <p:txBody>
          <a:bodyPr wrap="square" rtlCol="0">
            <a:spAutoFit/>
          </a:bodyPr>
          <a:lstStyle/>
          <a:p>
            <a:pPr marL="285750" indent="-285750">
              <a:buFont typeface="Wingdings" panose="05000000000000000000" pitchFamily="2" charset="2"/>
              <a:buChar char="§"/>
            </a:pPr>
            <a:r>
              <a:rPr lang="en-US" sz="1600" b="1" dirty="0"/>
              <a:t>Board Approval </a:t>
            </a:r>
          </a:p>
          <a:p>
            <a:endParaRPr lang="en-US" sz="1600" dirty="0"/>
          </a:p>
          <a:p>
            <a:endParaRPr lang="en-US" sz="1600" dirty="0"/>
          </a:p>
          <a:p>
            <a:endParaRPr lang="en-US" sz="1600" dirty="0"/>
          </a:p>
        </p:txBody>
      </p:sp>
      <p:sp>
        <p:nvSpPr>
          <p:cNvPr id="9" name="TextBox 8"/>
          <p:cNvSpPr txBox="1"/>
          <p:nvPr/>
        </p:nvSpPr>
        <p:spPr>
          <a:xfrm>
            <a:off x="409290" y="2713493"/>
            <a:ext cx="1824025" cy="1231106"/>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US" sz="1600" dirty="0"/>
              <a:t>Prior CHNA review</a:t>
            </a:r>
          </a:p>
          <a:p>
            <a:pPr marL="285750" indent="-285750">
              <a:spcAft>
                <a:spcPts val="600"/>
              </a:spcAft>
              <a:buFont typeface="Wingdings" panose="05000000000000000000" pitchFamily="2" charset="2"/>
              <a:buChar char="§"/>
            </a:pPr>
            <a:r>
              <a:rPr lang="en-US" sz="1600" dirty="0"/>
              <a:t>2016 Design</a:t>
            </a:r>
          </a:p>
          <a:p>
            <a:pPr marL="285750" indent="-285750">
              <a:spcAft>
                <a:spcPts val="600"/>
              </a:spcAft>
              <a:buFont typeface="Wingdings" panose="05000000000000000000" pitchFamily="2" charset="2"/>
              <a:buChar char="§"/>
            </a:pPr>
            <a:r>
              <a:rPr lang="en-US" sz="1600" dirty="0"/>
              <a:t>Data Collection  </a:t>
            </a:r>
          </a:p>
        </p:txBody>
      </p:sp>
      <p:cxnSp>
        <p:nvCxnSpPr>
          <p:cNvPr id="5" name="Straight Arrow Connector 4"/>
          <p:cNvCxnSpPr/>
          <p:nvPr/>
        </p:nvCxnSpPr>
        <p:spPr>
          <a:xfrm>
            <a:off x="2123314" y="3018768"/>
            <a:ext cx="377913" cy="94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4284798" y="3008923"/>
            <a:ext cx="377913" cy="94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6812418" y="3013636"/>
            <a:ext cx="377913" cy="94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61123" y="702031"/>
            <a:ext cx="7819697" cy="584775"/>
          </a:xfrm>
          <a:prstGeom prst="rect">
            <a:avLst/>
          </a:prstGeom>
          <a:noFill/>
        </p:spPr>
        <p:txBody>
          <a:bodyPr wrap="square" rtlCol="0">
            <a:spAutoFit/>
          </a:bodyPr>
          <a:lstStyle/>
          <a:p>
            <a:r>
              <a:rPr lang="en-US" sz="3200" b="1" dirty="0"/>
              <a:t>Timeline for PeaceHealth CHNA, 2016</a:t>
            </a:r>
          </a:p>
        </p:txBody>
      </p:sp>
      <p:sp>
        <p:nvSpPr>
          <p:cNvPr id="7" name="TextBox 6"/>
          <p:cNvSpPr txBox="1"/>
          <p:nvPr/>
        </p:nvSpPr>
        <p:spPr>
          <a:xfrm>
            <a:off x="1931651" y="4461324"/>
            <a:ext cx="1973778" cy="661720"/>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US" sz="1600" dirty="0"/>
              <a:t>Affirm needs</a:t>
            </a:r>
          </a:p>
          <a:p>
            <a:pPr marL="285750" indent="-285750">
              <a:spcAft>
                <a:spcPts val="600"/>
              </a:spcAft>
              <a:buFont typeface="Wingdings" panose="05000000000000000000" pitchFamily="2" charset="2"/>
              <a:buChar char="§"/>
            </a:pPr>
            <a:r>
              <a:rPr lang="en-US" sz="1600" dirty="0"/>
              <a:t>Identify gaps</a:t>
            </a:r>
          </a:p>
        </p:txBody>
      </p:sp>
      <p:sp>
        <p:nvSpPr>
          <p:cNvPr id="15" name="TextBox 14"/>
          <p:cNvSpPr txBox="1"/>
          <p:nvPr/>
        </p:nvSpPr>
        <p:spPr>
          <a:xfrm>
            <a:off x="4270972" y="4461324"/>
            <a:ext cx="2084144" cy="1184940"/>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US" sz="1600" dirty="0"/>
              <a:t>Affirm needs</a:t>
            </a:r>
          </a:p>
          <a:p>
            <a:pPr marL="285750" indent="-285750">
              <a:spcAft>
                <a:spcPts val="600"/>
              </a:spcAft>
              <a:buFont typeface="Wingdings" panose="05000000000000000000" pitchFamily="2" charset="2"/>
              <a:buChar char="§"/>
            </a:pPr>
            <a:r>
              <a:rPr lang="en-US" sz="1600" dirty="0"/>
              <a:t>Identify possible evidence based </a:t>
            </a:r>
            <a:r>
              <a:rPr lang="en-US" dirty="0"/>
              <a:t> </a:t>
            </a:r>
            <a:r>
              <a:rPr lang="en-US" sz="1600" dirty="0"/>
              <a:t>strategies </a:t>
            </a:r>
          </a:p>
        </p:txBody>
      </p:sp>
      <p:sp>
        <p:nvSpPr>
          <p:cNvPr id="16" name="TextBox 15"/>
          <p:cNvSpPr txBox="1"/>
          <p:nvPr/>
        </p:nvSpPr>
        <p:spPr>
          <a:xfrm>
            <a:off x="6559343" y="4459669"/>
            <a:ext cx="1973778" cy="1231106"/>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US" sz="1600" dirty="0"/>
              <a:t>Three year plan/ annual updates</a:t>
            </a:r>
          </a:p>
          <a:p>
            <a:pPr marL="285750" indent="-285750">
              <a:spcAft>
                <a:spcPts val="600"/>
              </a:spcAft>
              <a:buFont typeface="Wingdings" panose="05000000000000000000" pitchFamily="2" charset="2"/>
              <a:buChar char="§"/>
            </a:pPr>
            <a:r>
              <a:rPr lang="en-US" sz="1600" dirty="0"/>
              <a:t>Share CHNA</a:t>
            </a:r>
          </a:p>
          <a:p>
            <a:pPr marL="285750" indent="-285750">
              <a:spcAft>
                <a:spcPts val="600"/>
              </a:spcAft>
              <a:buFont typeface="Wingdings" panose="05000000000000000000" pitchFamily="2" charset="2"/>
              <a:buChar char="§"/>
            </a:pPr>
            <a:r>
              <a:rPr lang="en-US" sz="1600" dirty="0"/>
              <a:t>Dashboards</a:t>
            </a:r>
          </a:p>
        </p:txBody>
      </p:sp>
      <p:sp>
        <p:nvSpPr>
          <p:cNvPr id="13" name="TextBox 12"/>
          <p:cNvSpPr txBox="1"/>
          <p:nvPr/>
        </p:nvSpPr>
        <p:spPr>
          <a:xfrm>
            <a:off x="406357" y="4361298"/>
            <a:ext cx="461665" cy="1251426"/>
          </a:xfrm>
          <a:prstGeom prst="rect">
            <a:avLst/>
          </a:prstGeom>
          <a:noFill/>
        </p:spPr>
        <p:txBody>
          <a:bodyPr vert="vert270" wrap="square" rtlCol="0">
            <a:spAutoFit/>
          </a:bodyPr>
          <a:lstStyle/>
          <a:p>
            <a:r>
              <a:rPr lang="en-US" b="1" dirty="0"/>
              <a:t>OUTCOMES</a:t>
            </a:r>
          </a:p>
        </p:txBody>
      </p:sp>
      <p:sp>
        <p:nvSpPr>
          <p:cNvPr id="2" name="Slide Number Placeholder 1"/>
          <p:cNvSpPr>
            <a:spLocks noGrp="1"/>
          </p:cNvSpPr>
          <p:nvPr>
            <p:ph type="sldNum" sz="quarter" idx="12"/>
          </p:nvPr>
        </p:nvSpPr>
        <p:spPr/>
        <p:txBody>
          <a:bodyPr/>
          <a:lstStyle/>
          <a:p>
            <a:fld id="{C54F1408-D370-CF49-931A-FB0ED46C5B10}" type="slidenum">
              <a:rPr lang="en-US" smtClean="0"/>
              <a:t>5</a:t>
            </a:fld>
            <a:endParaRPr lang="en-US" dirty="0"/>
          </a:p>
        </p:txBody>
      </p:sp>
    </p:spTree>
    <p:extLst>
      <p:ext uri="{BB962C8B-B14F-4D97-AF65-F5344CB8AC3E}">
        <p14:creationId xmlns:p14="http://schemas.microsoft.com/office/powerpoint/2010/main" val="4066493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t>Current Situation &amp; Plan</a:t>
            </a:r>
          </a:p>
        </p:txBody>
      </p:sp>
      <p:sp>
        <p:nvSpPr>
          <p:cNvPr id="3" name="Content Placeholder 2"/>
          <p:cNvSpPr>
            <a:spLocks noGrp="1"/>
          </p:cNvSpPr>
          <p:nvPr>
            <p:ph idx="1"/>
          </p:nvPr>
        </p:nvSpPr>
        <p:spPr>
          <a:xfrm>
            <a:off x="457200" y="1600200"/>
            <a:ext cx="8229600" cy="4604657"/>
          </a:xfrm>
        </p:spPr>
        <p:txBody>
          <a:bodyPr>
            <a:noAutofit/>
          </a:bodyPr>
          <a:lstStyle/>
          <a:p>
            <a:pPr>
              <a:spcAft>
                <a:spcPts val="1200"/>
              </a:spcAft>
              <a:buFont typeface="Wingdings" panose="05000000000000000000" pitchFamily="2" charset="2"/>
              <a:buChar char="§"/>
            </a:pPr>
            <a:r>
              <a:rPr lang="en-US" sz="2400" dirty="0"/>
              <a:t>PeaceHealth hospitals conducted CHNA in 2013 and are now completing CHNAs for the second cycle</a:t>
            </a:r>
          </a:p>
          <a:p>
            <a:pPr>
              <a:spcAft>
                <a:spcPts val="1200"/>
              </a:spcAft>
              <a:buFont typeface="Wingdings" panose="05000000000000000000" pitchFamily="2" charset="2"/>
              <a:buChar char="§"/>
            </a:pPr>
            <a:r>
              <a:rPr lang="en-US" sz="2400" dirty="0"/>
              <a:t>PIMC completed its CHNA in 2015 (Later CHNA allowed for hospitals built or acquired in the period)</a:t>
            </a:r>
          </a:p>
          <a:p>
            <a:pPr>
              <a:spcAft>
                <a:spcPts val="1200"/>
              </a:spcAft>
              <a:buFont typeface="Wingdings" panose="05000000000000000000" pitchFamily="2" charset="2"/>
              <a:buChar char="§"/>
            </a:pPr>
            <a:r>
              <a:rPr lang="en-US" sz="2400" dirty="0"/>
              <a:t>Plan is to affirm/update current CHNA priorities</a:t>
            </a:r>
          </a:p>
          <a:p>
            <a:pPr>
              <a:spcAft>
                <a:spcPts val="1200"/>
              </a:spcAft>
              <a:buFont typeface="Wingdings" panose="05000000000000000000" pitchFamily="2" charset="2"/>
              <a:buChar char="§"/>
            </a:pPr>
            <a:r>
              <a:rPr lang="en-US" sz="2400" dirty="0"/>
              <a:t>Align structure CHNA structure with PeaceHealth approach</a:t>
            </a:r>
          </a:p>
          <a:p>
            <a:pPr>
              <a:spcAft>
                <a:spcPts val="1200"/>
              </a:spcAft>
              <a:buFont typeface="Wingdings" panose="05000000000000000000" pitchFamily="2" charset="2"/>
              <a:buChar char="§"/>
            </a:pPr>
            <a:r>
              <a:rPr lang="en-US" sz="2400" dirty="0"/>
              <a:t>Strengthen implementation plan </a:t>
            </a:r>
          </a:p>
          <a:p>
            <a:pPr>
              <a:spcAft>
                <a:spcPts val="1200"/>
              </a:spcAft>
              <a:buFont typeface="Wingdings" panose="05000000000000000000" pitchFamily="2" charset="2"/>
              <a:buChar char="§"/>
            </a:pPr>
            <a:r>
              <a:rPr lang="en-US" sz="2400" dirty="0"/>
              <a:t>Work with Health Department for robust assessment in 2018/19 </a:t>
            </a:r>
          </a:p>
        </p:txBody>
      </p:sp>
      <p:sp>
        <p:nvSpPr>
          <p:cNvPr id="4" name="Slide Number Placeholder 3"/>
          <p:cNvSpPr>
            <a:spLocks noGrp="1"/>
          </p:cNvSpPr>
          <p:nvPr>
            <p:ph type="sldNum" sz="quarter" idx="12"/>
          </p:nvPr>
        </p:nvSpPr>
        <p:spPr/>
        <p:txBody>
          <a:bodyPr/>
          <a:lstStyle/>
          <a:p>
            <a:fld id="{C54F1408-D370-CF49-931A-FB0ED46C5B10}" type="slidenum">
              <a:rPr lang="en-US" smtClean="0"/>
              <a:t>6</a:t>
            </a:fld>
            <a:endParaRPr lang="en-US" dirty="0"/>
          </a:p>
        </p:txBody>
      </p:sp>
    </p:spTree>
    <p:extLst>
      <p:ext uri="{BB962C8B-B14F-4D97-AF65-F5344CB8AC3E}">
        <p14:creationId xmlns:p14="http://schemas.microsoft.com/office/powerpoint/2010/main" val="607787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1563"/>
            <a:ext cx="8229600" cy="584775"/>
          </a:xfrm>
          <a:solidFill>
            <a:schemeClr val="bg1">
              <a:alpha val="50000"/>
            </a:schemeClr>
          </a:solidFill>
        </p:spPr>
        <p:txBody>
          <a:bodyPr vert="horz" wrap="square" lIns="91440" tIns="45720" rIns="91440" bIns="45720" rtlCol="0" anchor="ctr">
            <a:spAutoFit/>
          </a:bodyPr>
          <a:lstStyle/>
          <a:p>
            <a:r>
              <a:rPr lang="en-US" sz="3200" dirty="0">
                <a:latin typeface="+mn-lt"/>
                <a:ea typeface="+mn-ea"/>
                <a:cs typeface="+mn-cs"/>
              </a:rPr>
              <a:t>CHNA Identified Needs, 2012/13 </a:t>
            </a:r>
          </a:p>
        </p:txBody>
      </p:sp>
      <p:graphicFrame>
        <p:nvGraphicFramePr>
          <p:cNvPr id="6" name="Table 5"/>
          <p:cNvGraphicFramePr>
            <a:graphicFrameLocks noGrp="1"/>
          </p:cNvGraphicFramePr>
          <p:nvPr>
            <p:extLst/>
          </p:nvPr>
        </p:nvGraphicFramePr>
        <p:xfrm>
          <a:off x="617220" y="1905000"/>
          <a:ext cx="8183880" cy="4335162"/>
        </p:xfrm>
        <a:graphic>
          <a:graphicData uri="http://schemas.openxmlformats.org/drawingml/2006/table">
            <a:tbl>
              <a:tblPr/>
              <a:tblGrid>
                <a:gridCol w="3970020">
                  <a:extLst>
                    <a:ext uri="{9D8B030D-6E8A-4147-A177-3AD203B41FA5}">
                      <a16:colId xmlns:a16="http://schemas.microsoft.com/office/drawing/2014/main" val="20000"/>
                    </a:ext>
                  </a:extLst>
                </a:gridCol>
                <a:gridCol w="4213860">
                  <a:extLst>
                    <a:ext uri="{9D8B030D-6E8A-4147-A177-3AD203B41FA5}">
                      <a16:colId xmlns:a16="http://schemas.microsoft.com/office/drawing/2014/main" val="20001"/>
                    </a:ext>
                  </a:extLst>
                </a:gridCol>
              </a:tblGrid>
              <a:tr h="883392">
                <a:tc>
                  <a:txBody>
                    <a:bodyPr/>
                    <a:lstStyle/>
                    <a:p>
                      <a:pPr algn="ctr"/>
                      <a:r>
                        <a:rPr lang="en-US" sz="2000" b="1" dirty="0">
                          <a:solidFill>
                            <a:schemeClr val="bg1"/>
                          </a:solidFill>
                        </a:rPr>
                        <a:t>COMMON ACROSS PEACEHEALTH COMMUNITIES</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074282"/>
                    </a:solidFill>
                  </a:tcPr>
                </a:tc>
                <a:tc>
                  <a:txBody>
                    <a:bodyPr/>
                    <a:lstStyle/>
                    <a:p>
                      <a:pPr marL="225425" indent="0" algn="ctr"/>
                      <a:r>
                        <a:rPr lang="en-US" sz="2000" b="1" dirty="0">
                          <a:solidFill>
                            <a:schemeClr val="bg1"/>
                          </a:solidFill>
                        </a:rPr>
                        <a:t>OTHER</a:t>
                      </a:r>
                      <a:r>
                        <a:rPr lang="en-US" sz="2000" b="1" baseline="0" dirty="0">
                          <a:solidFill>
                            <a:schemeClr val="bg1"/>
                          </a:solidFill>
                        </a:rPr>
                        <a:t> RE-OCCURRING ISSUES</a:t>
                      </a:r>
                      <a:endParaRPr 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4282"/>
                    </a:solidFill>
                  </a:tcPr>
                </a:tc>
                <a:extLst>
                  <a:ext uri="{0D108BD9-81ED-4DB2-BD59-A6C34878D82A}">
                    <a16:rowId xmlns:a16="http://schemas.microsoft.com/office/drawing/2014/main" val="10000"/>
                  </a:ext>
                </a:extLst>
              </a:tr>
              <a:tr h="3451770">
                <a:tc>
                  <a:txBody>
                    <a:bodyPr/>
                    <a:lstStyle/>
                    <a:p>
                      <a:pPr marL="0" marR="0" lvl="0" indent="0" algn="l" defTabSz="457200" rtl="0" eaLnBrk="1" fontAlgn="auto" latinLnBrk="0" hangingPunct="1">
                        <a:lnSpc>
                          <a:spcPct val="100000"/>
                        </a:lnSpc>
                        <a:spcBef>
                          <a:spcPts val="0"/>
                        </a:spcBef>
                        <a:spcAft>
                          <a:spcPts val="1800"/>
                        </a:spcAft>
                        <a:buClrTx/>
                        <a:buSzTx/>
                        <a:buFont typeface="Wingdings" panose="05000000000000000000" pitchFamily="2" charset="2"/>
                        <a:buNone/>
                        <a:tabLst/>
                        <a:defRPr/>
                      </a:pPr>
                      <a:endParaRPr kumimoji="0" lang="en-US" sz="5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4572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Insurance coverage</a:t>
                      </a:r>
                    </a:p>
                    <a:p>
                      <a:pPr marL="228600" marR="0" lvl="0" indent="-228600" algn="l" defTabSz="4572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Access to community mental health and substance abuse services</a:t>
                      </a:r>
                    </a:p>
                    <a:p>
                      <a:pPr marL="228600" marR="0" lvl="0" indent="-228600" algn="l" defTabSz="4572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Care coordination for patients who are high utilizers of services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marL="285750" indent="-285750">
                        <a:buFont typeface="Wingdings" panose="05000000000000000000" pitchFamily="2" charset="2"/>
                        <a:buChar char="§"/>
                      </a:pPr>
                      <a:endParaRPr lang="en-US" sz="2000" dirty="0"/>
                    </a:p>
                    <a:p>
                      <a:pPr marL="285750" indent="-285750">
                        <a:spcAft>
                          <a:spcPts val="1800"/>
                        </a:spcAft>
                        <a:buFont typeface="Wingdings" panose="05000000000000000000" pitchFamily="2" charset="2"/>
                        <a:buChar char="§"/>
                      </a:pPr>
                      <a:r>
                        <a:rPr lang="en-US" sz="2000" baseline="0" dirty="0"/>
                        <a:t>Tobacco and obesity rates among subpopulations</a:t>
                      </a:r>
                    </a:p>
                    <a:p>
                      <a:pPr marL="285750" indent="-285750">
                        <a:spcAft>
                          <a:spcPts val="1800"/>
                        </a:spcAft>
                        <a:buFont typeface="Wingdings" panose="05000000000000000000" pitchFamily="2" charset="2"/>
                        <a:buChar char="§"/>
                      </a:pPr>
                      <a:r>
                        <a:rPr lang="en-US" sz="2000" baseline="0" dirty="0"/>
                        <a:t>Access to primary care</a:t>
                      </a:r>
                    </a:p>
                    <a:p>
                      <a:pPr marL="285750" marR="0" indent="-285750" algn="l" defTabSz="4572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lang="en-US" sz="2000" baseline="0" dirty="0"/>
                        <a:t>Adverse Childhood Events (ACEs)</a:t>
                      </a:r>
                    </a:p>
                    <a:p>
                      <a:pPr marL="285750" marR="0" indent="-285750" algn="l" defTabSz="4572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lang="en-US" sz="2000" dirty="0"/>
                        <a:t>PeaceHealth cultural</a:t>
                      </a:r>
                      <a:r>
                        <a:rPr lang="en-US" sz="2000" baseline="0" dirty="0"/>
                        <a:t> competency</a:t>
                      </a:r>
                    </a:p>
                    <a:p>
                      <a:pPr marL="285750" marR="0" indent="-285750" algn="l" defTabSz="4572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lang="en-US" sz="2000" baseline="0" dirty="0"/>
                        <a:t>Support for aging population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4" name="Straight Connector 3"/>
          <p:cNvCxnSpPr/>
          <p:nvPr/>
        </p:nvCxnSpPr>
        <p:spPr>
          <a:xfrm>
            <a:off x="284886" y="1361340"/>
            <a:ext cx="8612187"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964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246" y="468986"/>
            <a:ext cx="8229600" cy="1143000"/>
          </a:xfrm>
        </p:spPr>
        <p:txBody>
          <a:bodyPr/>
          <a:lstStyle/>
          <a:p>
            <a:r>
              <a:rPr lang="en-US" dirty="0"/>
              <a:t>Shift from “Self Pay” to Insured</a:t>
            </a:r>
          </a:p>
        </p:txBody>
      </p:sp>
      <p:sp>
        <p:nvSpPr>
          <p:cNvPr id="4" name="Slide Number Placeholder 3"/>
          <p:cNvSpPr>
            <a:spLocks noGrp="1"/>
          </p:cNvSpPr>
          <p:nvPr>
            <p:ph type="sldNum" sz="quarter" idx="12"/>
          </p:nvPr>
        </p:nvSpPr>
        <p:spPr/>
        <p:txBody>
          <a:bodyPr/>
          <a:lstStyle/>
          <a:p>
            <a:fld id="{C54F1408-D370-CF49-931A-FB0ED46C5B10}" type="slidenum">
              <a:rPr lang="en-US" smtClean="0"/>
              <a:t>8</a:t>
            </a:fld>
            <a:endParaRPr lang="en-US" dirty="0"/>
          </a:p>
        </p:txBody>
      </p:sp>
      <p:pic>
        <p:nvPicPr>
          <p:cNvPr id="5" name="Picture 4"/>
          <p:cNvPicPr>
            <a:picLocks noChangeAspect="1"/>
          </p:cNvPicPr>
          <p:nvPr/>
        </p:nvPicPr>
        <p:blipFill>
          <a:blip r:embed="rId2"/>
          <a:stretch>
            <a:fillRect/>
          </a:stretch>
        </p:blipFill>
        <p:spPr>
          <a:xfrm>
            <a:off x="1023257" y="1839684"/>
            <a:ext cx="6969578" cy="4288971"/>
          </a:xfrm>
          <a:prstGeom prst="rect">
            <a:avLst/>
          </a:prstGeom>
        </p:spPr>
      </p:pic>
    </p:spTree>
    <p:extLst>
      <p:ext uri="{BB962C8B-B14F-4D97-AF65-F5344CB8AC3E}">
        <p14:creationId xmlns:p14="http://schemas.microsoft.com/office/powerpoint/2010/main" val="2890826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245754" y="-214745"/>
            <a:ext cx="6705600" cy="838200"/>
          </a:xfrm>
        </p:spPr>
        <p:txBody>
          <a:bodyPr/>
          <a:lstStyle/>
          <a:p>
            <a:pPr algn="r" eaLnBrk="1" hangingPunct="1"/>
            <a:r>
              <a:rPr lang="en-US" sz="2400" b="1" dirty="0">
                <a:solidFill>
                  <a:schemeClr val="bg1"/>
                </a:solidFill>
              </a:rPr>
              <a:t>Acute Payer Mix</a:t>
            </a:r>
          </a:p>
        </p:txBody>
      </p:sp>
      <p:pic>
        <p:nvPicPr>
          <p:cNvPr id="3" name="Picture 2"/>
          <p:cNvPicPr>
            <a:picLocks noChangeAspect="1"/>
          </p:cNvPicPr>
          <p:nvPr/>
        </p:nvPicPr>
        <p:blipFill>
          <a:blip r:embed="rId3"/>
          <a:stretch>
            <a:fillRect/>
          </a:stretch>
        </p:blipFill>
        <p:spPr>
          <a:xfrm>
            <a:off x="1830730" y="461040"/>
            <a:ext cx="5072990" cy="3151064"/>
          </a:xfrm>
          <a:prstGeom prst="rect">
            <a:avLst/>
          </a:prstGeom>
        </p:spPr>
      </p:pic>
      <p:pic>
        <p:nvPicPr>
          <p:cNvPr id="6" name="Picture 5"/>
          <p:cNvPicPr>
            <a:picLocks noChangeAspect="1"/>
          </p:cNvPicPr>
          <p:nvPr/>
        </p:nvPicPr>
        <p:blipFill>
          <a:blip r:embed="rId4"/>
          <a:stretch>
            <a:fillRect/>
          </a:stretch>
        </p:blipFill>
        <p:spPr>
          <a:xfrm>
            <a:off x="1830730" y="3612104"/>
            <a:ext cx="5072990" cy="3139365"/>
          </a:xfrm>
          <a:prstGeom prst="rect">
            <a:avLst/>
          </a:prstGeom>
        </p:spPr>
      </p:pic>
    </p:spTree>
    <p:extLst>
      <p:ext uri="{BB962C8B-B14F-4D97-AF65-F5344CB8AC3E}">
        <p14:creationId xmlns:p14="http://schemas.microsoft.com/office/powerpoint/2010/main" val="1602988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4CD419E16B88408E14651B4D4086E5" ma:contentTypeVersion="1" ma:contentTypeDescription="Create a new document." ma:contentTypeScope="" ma:versionID="b0412180447491d52372824dd68e7e5d">
  <xsd:schema xmlns:xsd="http://www.w3.org/2001/XMLSchema" xmlns:xs="http://www.w3.org/2001/XMLSchema" xmlns:p="http://schemas.microsoft.com/office/2006/metadata/properties" xmlns:ns1="http://schemas.microsoft.com/sharepoint/v3" xmlns:ns2="96de4ec9-26db-43cf-bc00-baf51f56b07c" targetNamespace="http://schemas.microsoft.com/office/2006/metadata/properties" ma:root="true" ma:fieldsID="c9ae2741edf0841a7f1f06ba7cffb52f" ns1:_="" ns2:_="">
    <xsd:import namespace="http://schemas.microsoft.com/sharepoint/v3"/>
    <xsd:import namespace="96de4ec9-26db-43cf-bc00-baf51f56b07c"/>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de4ec9-26db-43cf-bc00-baf51f56b07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96de4ec9-26db-43cf-bc00-baf51f56b07c">N74TF6NN2VWX-82-71</_dlc_DocId>
    <_dlc_DocIdUrl xmlns="96de4ec9-26db-43cf-bc00-baf51f56b07c">
      <Url>http://intranet/system/marketing/_layouts/DocIdRedir.aspx?ID=N74TF6NN2VWX-82-71</Url>
      <Description>N74TF6NN2VWX-82-71</Description>
    </_dlc_DocIdUrl>
  </documentManagement>
</p:properties>
</file>

<file path=customXml/itemProps1.xml><?xml version="1.0" encoding="utf-8"?>
<ds:datastoreItem xmlns:ds="http://schemas.openxmlformats.org/officeDocument/2006/customXml" ds:itemID="{F729C326-4FB2-446B-A15E-ADA5B125A5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6de4ec9-26db-43cf-bc00-baf51f56b0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CC3951-1DF6-4C5B-B8FF-689DD19DFC19}">
  <ds:schemaRefs>
    <ds:schemaRef ds:uri="http://schemas.microsoft.com/sharepoint/events"/>
  </ds:schemaRefs>
</ds:datastoreItem>
</file>

<file path=customXml/itemProps3.xml><?xml version="1.0" encoding="utf-8"?>
<ds:datastoreItem xmlns:ds="http://schemas.openxmlformats.org/officeDocument/2006/customXml" ds:itemID="{4D27E115-F085-4B41-A698-281F263322DA}">
  <ds:schemaRefs>
    <ds:schemaRef ds:uri="http://schemas.microsoft.com/sharepoint/v3/contenttype/forms"/>
  </ds:schemaRefs>
</ds:datastoreItem>
</file>

<file path=customXml/itemProps4.xml><?xml version="1.0" encoding="utf-8"?>
<ds:datastoreItem xmlns:ds="http://schemas.openxmlformats.org/officeDocument/2006/customXml" ds:itemID="{C4BEFBBE-19B0-444B-9F71-C4E9AD5C9275}">
  <ds:schemaRef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96de4ec9-26db-43cf-bc00-baf51f56b07c"/>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13505</TotalTime>
  <Words>2156</Words>
  <Application>Microsoft Office PowerPoint</Application>
  <PresentationFormat>On-screen Show (4:3)</PresentationFormat>
  <Paragraphs>392</Paragraphs>
  <Slides>31</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AArial</vt:lpstr>
      <vt:lpstr>Arial</vt:lpstr>
      <vt:lpstr>Calibri</vt:lpstr>
      <vt:lpstr>Monotype Corsiva</vt:lpstr>
      <vt:lpstr>Times New Roman</vt:lpstr>
      <vt:lpstr>Wingdings</vt:lpstr>
      <vt:lpstr>Wingdings 2</vt:lpstr>
      <vt:lpstr>Office Theme</vt:lpstr>
      <vt:lpstr>PowerPoint Presentation</vt:lpstr>
      <vt:lpstr>PowerPoint Presentation</vt:lpstr>
      <vt:lpstr>PowerPoint Presentation</vt:lpstr>
      <vt:lpstr>What is a CHNA? </vt:lpstr>
      <vt:lpstr>PowerPoint Presentation</vt:lpstr>
      <vt:lpstr>Current Situation &amp; Plan</vt:lpstr>
      <vt:lpstr>CHNA Identified Needs, 2012/13 </vt:lpstr>
      <vt:lpstr>Shift from “Self Pay” to Insured</vt:lpstr>
      <vt:lpstr>Acute Payer Mix</vt:lpstr>
      <vt:lpstr>Provider Payer Mix</vt:lpstr>
      <vt:lpstr>High-level Review of Data Identified in 2014 Assessment, and Updates Where Available</vt:lpstr>
      <vt:lpstr>Data Sources: </vt:lpstr>
      <vt:lpstr>Consistent with the Hospital District definition, the service area is defined as San Juan Island (98250), PHD#1 (includes all of San Juan Island, as well as Stuart, Henry, John’s, Spieden and Pearl Islands). The remainder of the County is considered a secondary service area.</vt:lpstr>
      <vt:lpstr>SJI’s median income, its high school graduation rate and its poverty rate significantly better than the State at large. </vt:lpstr>
      <vt:lpstr>San Juan Island has a lower rate of adults that smoke and that are obese. However, the County sees a higher rate of excessive drinking.  </vt:lpstr>
      <vt:lpstr>From 2014 CHNA: Low Immunization Rates</vt:lpstr>
      <vt:lpstr>Other Findings from 2014:</vt:lpstr>
      <vt:lpstr>Updates to 2014 CHNA Health Status data show dramatic improvement in uninsured. </vt:lpstr>
      <vt:lpstr>Healthy Youth Survey shows increase in use of cigarettes, alcohol and drugs. Also shows large increase in depression.</vt:lpstr>
      <vt:lpstr>PowerPoint Presentation</vt:lpstr>
      <vt:lpstr>PowerPoint Presentation</vt:lpstr>
      <vt:lpstr>2014 CHNA: Needs, Potential Disparities and Opportunities Identified through Community Leader Key Informant Interviews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Boone Sommerfield</dc:creator>
  <cp:lastModifiedBy>Pam Hutchins</cp:lastModifiedBy>
  <cp:revision>356</cp:revision>
  <dcterms:created xsi:type="dcterms:W3CDTF">2015-08-24T17:42:18Z</dcterms:created>
  <dcterms:modified xsi:type="dcterms:W3CDTF">2016-08-23T19:16:36Z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0x010100E94CD419E16B88408E14651B4D4086E5</vt:lpwstr>
  </property>
  <property fmtid="{D5CDD505-2E9C-101B-9397-08002B2CF9AE}" pid="3" name="_dlc_DocIdItemGuid">
    <vt:lpwstr>dc89aa71-e4ee-431c-89bc-b093e3e52de9</vt:lpwstr>
  </property>
</Properties>
</file>