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62" r:id="rId6"/>
    <p:sldId id="263" r:id="rId7"/>
    <p:sldId id="257" r:id="rId8"/>
    <p:sldId id="264" r:id="rId9"/>
  </p:sldIdLst>
  <p:sldSz cx="9144000" cy="6858000" type="letter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17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17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4198E46-5F39-4BC4-9AA5-6E0F5B46B0C2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0063" y="876300"/>
            <a:ext cx="3155950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5"/>
            <a:ext cx="7388860" cy="276034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D77A536-4825-4742-848B-F0150673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40063" y="876300"/>
            <a:ext cx="3155950" cy="2366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7A536-4825-4742-848B-F01506739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0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7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1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7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7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0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3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2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1255-3C07-48EB-A4E5-D5ACAA38E10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73C0-84BC-4F0B-A753-08DFCA87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3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673" y="998621"/>
            <a:ext cx="7772400" cy="129941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San Juan Community Health  Consortium Update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795464"/>
            <a:ext cx="3257550" cy="361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86126" y="1885949"/>
            <a:ext cx="5243512" cy="3171826"/>
          </a:xfrm>
        </p:spPr>
        <p:txBody>
          <a:bodyPr>
            <a:no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000" dirty="0" smtClean="0"/>
              <a:t>Increase immunization rates.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000" dirty="0" smtClean="0"/>
              <a:t>Increase access to behavioral health services.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000" dirty="0" smtClean="0"/>
              <a:t>Meet the psycho-social and medical needs of higher risk patient populations, e.g. frequent users of EMS and ED services, and people with chronic or end-of-life illness.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000" dirty="0" smtClean="0"/>
              <a:t>Create a resource Guide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363" y="500063"/>
            <a:ext cx="78867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CHNA Priorities &amp; Implementation Approach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443287" y="5415410"/>
            <a:ext cx="48863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Develop </a:t>
            </a:r>
            <a:r>
              <a:rPr lang="en-US" sz="2000" b="1" dirty="0" smtClean="0"/>
              <a:t>community health </a:t>
            </a:r>
            <a:r>
              <a:rPr lang="en-US" sz="2000" b="1" dirty="0"/>
              <a:t>consortium in partnership with </a:t>
            </a:r>
            <a:r>
              <a:rPr lang="en-US" sz="2000" b="1" dirty="0" smtClean="0"/>
              <a:t>Health </a:t>
            </a:r>
            <a:r>
              <a:rPr lang="en-US" sz="2000" b="1" dirty="0"/>
              <a:t>Department to advance implementation strategies </a:t>
            </a:r>
          </a:p>
        </p:txBody>
      </p:sp>
    </p:spTree>
    <p:extLst>
      <p:ext uri="{BB962C8B-B14F-4D97-AF65-F5344CB8AC3E}">
        <p14:creationId xmlns:p14="http://schemas.microsoft.com/office/powerpoint/2010/main" val="16691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7585" y="1062350"/>
            <a:ext cx="757800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SJC Community Health </a:t>
            </a:r>
            <a:r>
              <a:rPr lang="en-US" sz="2000" b="1" dirty="0"/>
              <a:t>Consortium - </a:t>
            </a:r>
            <a:r>
              <a:rPr lang="en-US" sz="1600" dirty="0" smtClean="0"/>
              <a:t>Initial </a:t>
            </a:r>
            <a:r>
              <a:rPr lang="en-US" sz="1600" dirty="0"/>
              <a:t>Participants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27063" y="1989138"/>
            <a:ext cx="7588250" cy="3400424"/>
            <a:chOff x="395" y="1253"/>
            <a:chExt cx="4780" cy="214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5" y="1253"/>
              <a:ext cx="4774" cy="2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395" y="1253"/>
              <a:ext cx="4774" cy="210"/>
            </a:xfrm>
            <a:prstGeom prst="rect">
              <a:avLst/>
            </a:prstGeom>
            <a:solidFill>
              <a:srgbClr val="C5D9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95" y="1457"/>
              <a:ext cx="1926" cy="1919"/>
            </a:xfrm>
            <a:prstGeom prst="rect">
              <a:avLst/>
            </a:prstGeom>
            <a:solidFill>
              <a:srgbClr val="C6E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225" y="1340"/>
              <a:ext cx="3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Name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29" y="1340"/>
              <a:ext cx="73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Organization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20" y="1538"/>
              <a:ext cx="892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Barbara LaBrash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339" y="1501"/>
              <a:ext cx="255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Health and Community Services, San Juan County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20" y="1680"/>
              <a:ext cx="712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Beth Helstien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339" y="1680"/>
              <a:ext cx="923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San Juan Library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20" y="1822"/>
              <a:ext cx="10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Beth Williams</a:t>
              </a:r>
              <a:r>
                <a:rPr kumimoji="0" lang="en-US" altLang="en-US" sz="1400" b="0" i="0" u="none" strike="noStrike" cap="none" normalizeH="0" dirty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 Gieg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339" y="1822"/>
              <a:ext cx="152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Peace Island Medical Director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20" y="1965"/>
              <a:ext cx="85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Carrie Unpingco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339" y="1965"/>
              <a:ext cx="119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Community Foundation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20" y="2107"/>
              <a:ext cx="693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Chris Phillips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339" y="2107"/>
              <a:ext cx="98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PeaceHealth NWN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20" y="2249"/>
              <a:ext cx="126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Ellen Wilcox MSW, MPH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339" y="2243"/>
              <a:ext cx="255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Health and Community Services, San Juan County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20" y="2392"/>
              <a:ext cx="9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Jennifer Armstrong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339" y="2392"/>
              <a:ext cx="1437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SJI Family Resource Center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20" y="2534"/>
              <a:ext cx="737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Lenore Bayuk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339" y="2534"/>
              <a:ext cx="132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San Juan Hospital District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20" y="2677"/>
              <a:ext cx="82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Linda McCarthy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339" y="2677"/>
              <a:ext cx="106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Planned Parenthood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20" y="2813"/>
              <a:ext cx="100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Mariluz Villa, M.D.  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339" y="2813"/>
              <a:ext cx="483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Hospice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20" y="2955"/>
              <a:ext cx="81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Mark Tompkins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339" y="2955"/>
              <a:ext cx="255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Health and Community Services, San Juan County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20" y="3104"/>
              <a:ext cx="182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Michael Edwards- DDS, MD, FACS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" name="Rectangle 32"/>
            <p:cNvSpPr>
              <a:spLocks noChangeArrowheads="1"/>
            </p:cNvSpPr>
            <p:nvPr/>
          </p:nvSpPr>
          <p:spPr bwMode="auto">
            <a:xfrm>
              <a:off x="2339" y="3104"/>
              <a:ext cx="132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San Juan Hospital District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" name="Rectangle 33"/>
            <p:cNvSpPr>
              <a:spLocks noChangeArrowheads="1"/>
            </p:cNvSpPr>
            <p:nvPr/>
          </p:nvSpPr>
          <p:spPr bwMode="auto">
            <a:xfrm>
              <a:off x="420" y="3246"/>
              <a:ext cx="86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6100"/>
                  </a:solidFill>
                  <a:effectLst/>
                  <a:latin typeface="Arial" panose="020B0604020202020204" pitchFamily="34" charset="0"/>
                </a:rPr>
                <a:t>Sanjay Rughani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" name="Rectangle 34"/>
            <p:cNvSpPr>
              <a:spLocks noChangeArrowheads="1"/>
            </p:cNvSpPr>
            <p:nvPr/>
          </p:nvSpPr>
          <p:spPr bwMode="auto">
            <a:xfrm>
              <a:off x="2339" y="3246"/>
              <a:ext cx="108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Staff (PeaceHealth)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1" name="Line 35"/>
            <p:cNvSpPr>
              <a:spLocks noChangeShapeType="1"/>
            </p:cNvSpPr>
            <p:nvPr/>
          </p:nvSpPr>
          <p:spPr bwMode="auto">
            <a:xfrm>
              <a:off x="395" y="1253"/>
              <a:ext cx="0" cy="2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36"/>
            <p:cNvSpPr>
              <a:spLocks noChangeArrowheads="1"/>
            </p:cNvSpPr>
            <p:nvPr/>
          </p:nvSpPr>
          <p:spPr bwMode="auto">
            <a:xfrm>
              <a:off x="395" y="1253"/>
              <a:ext cx="6" cy="21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Line 37"/>
            <p:cNvSpPr>
              <a:spLocks noChangeShapeType="1"/>
            </p:cNvSpPr>
            <p:nvPr/>
          </p:nvSpPr>
          <p:spPr bwMode="auto">
            <a:xfrm>
              <a:off x="2314" y="1259"/>
              <a:ext cx="0" cy="21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38"/>
            <p:cNvSpPr>
              <a:spLocks noChangeArrowheads="1"/>
            </p:cNvSpPr>
            <p:nvPr/>
          </p:nvSpPr>
          <p:spPr bwMode="auto">
            <a:xfrm>
              <a:off x="2314" y="1259"/>
              <a:ext cx="7" cy="21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39"/>
            <p:cNvSpPr>
              <a:spLocks noChangeShapeType="1"/>
            </p:cNvSpPr>
            <p:nvPr/>
          </p:nvSpPr>
          <p:spPr bwMode="auto">
            <a:xfrm>
              <a:off x="5163" y="1253"/>
              <a:ext cx="0" cy="2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Rectangle 40"/>
            <p:cNvSpPr>
              <a:spLocks noChangeArrowheads="1"/>
            </p:cNvSpPr>
            <p:nvPr/>
          </p:nvSpPr>
          <p:spPr bwMode="auto">
            <a:xfrm>
              <a:off x="5163" y="1253"/>
              <a:ext cx="6" cy="21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Line 41"/>
            <p:cNvSpPr>
              <a:spLocks noChangeShapeType="1"/>
            </p:cNvSpPr>
            <p:nvPr/>
          </p:nvSpPr>
          <p:spPr bwMode="auto">
            <a:xfrm>
              <a:off x="395" y="337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Rectangle 42"/>
            <p:cNvSpPr>
              <a:spLocks noChangeArrowheads="1"/>
            </p:cNvSpPr>
            <p:nvPr/>
          </p:nvSpPr>
          <p:spPr bwMode="auto">
            <a:xfrm>
              <a:off x="395" y="337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Line 43"/>
            <p:cNvSpPr>
              <a:spLocks noChangeShapeType="1"/>
            </p:cNvSpPr>
            <p:nvPr/>
          </p:nvSpPr>
          <p:spPr bwMode="auto">
            <a:xfrm>
              <a:off x="2314" y="337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Rectangle 44"/>
            <p:cNvSpPr>
              <a:spLocks noChangeArrowheads="1"/>
            </p:cNvSpPr>
            <p:nvPr/>
          </p:nvSpPr>
          <p:spPr bwMode="auto">
            <a:xfrm>
              <a:off x="2314" y="3376"/>
              <a:ext cx="7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Line 45"/>
            <p:cNvSpPr>
              <a:spLocks noChangeShapeType="1"/>
            </p:cNvSpPr>
            <p:nvPr/>
          </p:nvSpPr>
          <p:spPr bwMode="auto">
            <a:xfrm>
              <a:off x="5163" y="337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Rectangle 46"/>
            <p:cNvSpPr>
              <a:spLocks noChangeArrowheads="1"/>
            </p:cNvSpPr>
            <p:nvPr/>
          </p:nvSpPr>
          <p:spPr bwMode="auto">
            <a:xfrm>
              <a:off x="5163" y="337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Line 47"/>
            <p:cNvSpPr>
              <a:spLocks noChangeShapeType="1"/>
            </p:cNvSpPr>
            <p:nvPr/>
          </p:nvSpPr>
          <p:spPr bwMode="auto">
            <a:xfrm>
              <a:off x="401" y="1253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Rectangle 48"/>
            <p:cNvSpPr>
              <a:spLocks noChangeArrowheads="1"/>
            </p:cNvSpPr>
            <p:nvPr/>
          </p:nvSpPr>
          <p:spPr bwMode="auto">
            <a:xfrm>
              <a:off x="401" y="1253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Line 49"/>
            <p:cNvSpPr>
              <a:spLocks noChangeShapeType="1"/>
            </p:cNvSpPr>
            <p:nvPr/>
          </p:nvSpPr>
          <p:spPr bwMode="auto">
            <a:xfrm>
              <a:off x="401" y="1457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50"/>
            <p:cNvSpPr>
              <a:spLocks noChangeArrowheads="1"/>
            </p:cNvSpPr>
            <p:nvPr/>
          </p:nvSpPr>
          <p:spPr bwMode="auto">
            <a:xfrm>
              <a:off x="401" y="1457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Line 51"/>
            <p:cNvSpPr>
              <a:spLocks noChangeShapeType="1"/>
            </p:cNvSpPr>
            <p:nvPr/>
          </p:nvSpPr>
          <p:spPr bwMode="auto">
            <a:xfrm>
              <a:off x="401" y="1661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Rectangle 52"/>
            <p:cNvSpPr>
              <a:spLocks noChangeArrowheads="1"/>
            </p:cNvSpPr>
            <p:nvPr/>
          </p:nvSpPr>
          <p:spPr bwMode="auto">
            <a:xfrm>
              <a:off x="401" y="1661"/>
              <a:ext cx="477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53"/>
            <p:cNvSpPr>
              <a:spLocks noChangeShapeType="1"/>
            </p:cNvSpPr>
            <p:nvPr/>
          </p:nvSpPr>
          <p:spPr bwMode="auto">
            <a:xfrm>
              <a:off x="401" y="1804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1" name="Rectangle 54"/>
            <p:cNvSpPr>
              <a:spLocks noChangeArrowheads="1"/>
            </p:cNvSpPr>
            <p:nvPr/>
          </p:nvSpPr>
          <p:spPr bwMode="auto">
            <a:xfrm>
              <a:off x="401" y="1804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Line 55"/>
            <p:cNvSpPr>
              <a:spLocks noChangeShapeType="1"/>
            </p:cNvSpPr>
            <p:nvPr/>
          </p:nvSpPr>
          <p:spPr bwMode="auto">
            <a:xfrm>
              <a:off x="401" y="1946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Rectangle 56"/>
            <p:cNvSpPr>
              <a:spLocks noChangeArrowheads="1"/>
            </p:cNvSpPr>
            <p:nvPr/>
          </p:nvSpPr>
          <p:spPr bwMode="auto">
            <a:xfrm>
              <a:off x="401" y="1946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Line 57"/>
            <p:cNvSpPr>
              <a:spLocks noChangeShapeType="1"/>
            </p:cNvSpPr>
            <p:nvPr/>
          </p:nvSpPr>
          <p:spPr bwMode="auto">
            <a:xfrm>
              <a:off x="401" y="2089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Rectangle 58"/>
            <p:cNvSpPr>
              <a:spLocks noChangeArrowheads="1"/>
            </p:cNvSpPr>
            <p:nvPr/>
          </p:nvSpPr>
          <p:spPr bwMode="auto">
            <a:xfrm>
              <a:off x="401" y="2089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Line 59"/>
            <p:cNvSpPr>
              <a:spLocks noChangeShapeType="1"/>
            </p:cNvSpPr>
            <p:nvPr/>
          </p:nvSpPr>
          <p:spPr bwMode="auto">
            <a:xfrm>
              <a:off x="401" y="2231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Rectangle 60"/>
            <p:cNvSpPr>
              <a:spLocks noChangeArrowheads="1"/>
            </p:cNvSpPr>
            <p:nvPr/>
          </p:nvSpPr>
          <p:spPr bwMode="auto">
            <a:xfrm>
              <a:off x="401" y="2231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Line 61"/>
            <p:cNvSpPr>
              <a:spLocks noChangeShapeType="1"/>
            </p:cNvSpPr>
            <p:nvPr/>
          </p:nvSpPr>
          <p:spPr bwMode="auto">
            <a:xfrm>
              <a:off x="401" y="2373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Rectangle 62"/>
            <p:cNvSpPr>
              <a:spLocks noChangeArrowheads="1"/>
            </p:cNvSpPr>
            <p:nvPr/>
          </p:nvSpPr>
          <p:spPr bwMode="auto">
            <a:xfrm>
              <a:off x="401" y="2373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Line 63"/>
            <p:cNvSpPr>
              <a:spLocks noChangeShapeType="1"/>
            </p:cNvSpPr>
            <p:nvPr/>
          </p:nvSpPr>
          <p:spPr bwMode="auto">
            <a:xfrm>
              <a:off x="401" y="2516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Rectangle 64"/>
            <p:cNvSpPr>
              <a:spLocks noChangeArrowheads="1"/>
            </p:cNvSpPr>
            <p:nvPr/>
          </p:nvSpPr>
          <p:spPr bwMode="auto">
            <a:xfrm>
              <a:off x="401" y="2516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2" name="Line 65"/>
            <p:cNvSpPr>
              <a:spLocks noChangeShapeType="1"/>
            </p:cNvSpPr>
            <p:nvPr/>
          </p:nvSpPr>
          <p:spPr bwMode="auto">
            <a:xfrm>
              <a:off x="401" y="2658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Rectangle 66"/>
            <p:cNvSpPr>
              <a:spLocks noChangeArrowheads="1"/>
            </p:cNvSpPr>
            <p:nvPr/>
          </p:nvSpPr>
          <p:spPr bwMode="auto">
            <a:xfrm>
              <a:off x="401" y="2658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4" name="Line 67"/>
            <p:cNvSpPr>
              <a:spLocks noChangeShapeType="1"/>
            </p:cNvSpPr>
            <p:nvPr/>
          </p:nvSpPr>
          <p:spPr bwMode="auto">
            <a:xfrm>
              <a:off x="401" y="2800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Rectangle 68"/>
            <p:cNvSpPr>
              <a:spLocks noChangeArrowheads="1"/>
            </p:cNvSpPr>
            <p:nvPr/>
          </p:nvSpPr>
          <p:spPr bwMode="auto">
            <a:xfrm>
              <a:off x="401" y="2800"/>
              <a:ext cx="477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6" name="Line 69"/>
            <p:cNvSpPr>
              <a:spLocks noChangeShapeType="1"/>
            </p:cNvSpPr>
            <p:nvPr/>
          </p:nvSpPr>
          <p:spPr bwMode="auto">
            <a:xfrm>
              <a:off x="401" y="2943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Rectangle 70"/>
            <p:cNvSpPr>
              <a:spLocks noChangeArrowheads="1"/>
            </p:cNvSpPr>
            <p:nvPr/>
          </p:nvSpPr>
          <p:spPr bwMode="auto">
            <a:xfrm>
              <a:off x="401" y="2943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8" name="Line 71"/>
            <p:cNvSpPr>
              <a:spLocks noChangeShapeType="1"/>
            </p:cNvSpPr>
            <p:nvPr/>
          </p:nvSpPr>
          <p:spPr bwMode="auto">
            <a:xfrm>
              <a:off x="401" y="3085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Rectangle 72"/>
            <p:cNvSpPr>
              <a:spLocks noChangeArrowheads="1"/>
            </p:cNvSpPr>
            <p:nvPr/>
          </p:nvSpPr>
          <p:spPr bwMode="auto">
            <a:xfrm>
              <a:off x="401" y="3085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0" name="Line 73"/>
            <p:cNvSpPr>
              <a:spLocks noChangeShapeType="1"/>
            </p:cNvSpPr>
            <p:nvPr/>
          </p:nvSpPr>
          <p:spPr bwMode="auto">
            <a:xfrm>
              <a:off x="401" y="3227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Rectangle 74"/>
            <p:cNvSpPr>
              <a:spLocks noChangeArrowheads="1"/>
            </p:cNvSpPr>
            <p:nvPr/>
          </p:nvSpPr>
          <p:spPr bwMode="auto">
            <a:xfrm>
              <a:off x="401" y="3227"/>
              <a:ext cx="477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2" name="Line 75"/>
            <p:cNvSpPr>
              <a:spLocks noChangeShapeType="1"/>
            </p:cNvSpPr>
            <p:nvPr/>
          </p:nvSpPr>
          <p:spPr bwMode="auto">
            <a:xfrm>
              <a:off x="401" y="3370"/>
              <a:ext cx="47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Rectangle 76"/>
            <p:cNvSpPr>
              <a:spLocks noChangeArrowheads="1"/>
            </p:cNvSpPr>
            <p:nvPr/>
          </p:nvSpPr>
          <p:spPr bwMode="auto">
            <a:xfrm>
              <a:off x="401" y="3370"/>
              <a:ext cx="4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58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70" y="699016"/>
            <a:ext cx="8905459" cy="547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9867" y="1356807"/>
            <a:ext cx="833479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Work Groups &amp; Objectives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716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San Juan Community Health Consortium will continue to move forward on the initiatives identified in the Community Health Needs Assessment without a dedicated Peace Health program coordinator.</a:t>
            </a:r>
          </a:p>
          <a:p>
            <a:r>
              <a:rPr lang="en-US" dirty="0" smtClean="0"/>
              <a:t>Each </a:t>
            </a:r>
            <a:r>
              <a:rPr lang="en-US" dirty="0"/>
              <a:t>Workgroup has identified a chair and/or co-chair for the subcommittee work.  The chairpersons are responsible to convene </a:t>
            </a:r>
            <a:r>
              <a:rPr lang="en-US" dirty="0" smtClean="0"/>
              <a:t>meetings, </a:t>
            </a:r>
            <a:r>
              <a:rPr lang="en-US" dirty="0"/>
              <a:t>document progress </a:t>
            </a:r>
            <a:r>
              <a:rPr lang="en-US" dirty="0" smtClean="0"/>
              <a:t>and report back to the Consortium.</a:t>
            </a:r>
            <a:endParaRPr lang="en-US" dirty="0"/>
          </a:p>
          <a:p>
            <a:r>
              <a:rPr lang="en-US" dirty="0" smtClean="0"/>
              <a:t>The Consortium will continue to work towards building collaborative partnerships in San Juan County.</a:t>
            </a:r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05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2FE1206A9C1F4796B0DBBCFEC00AD0" ma:contentTypeVersion="0" ma:contentTypeDescription="Create a new document." ma:contentTypeScope="" ma:versionID="59d05c741caf551496e80e0bd46e894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9865AD-7F6C-4471-AE99-A286D6011D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16016D-8602-4B4C-AD5C-D82ED4A86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F5FF46-28EB-4140-8F87-B046C427D1D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252</Words>
  <Application>Microsoft Office PowerPoint</Application>
  <PresentationFormat>Letter Paper (8.5x11 in)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San Juan Community Health  Consortium Update</vt:lpstr>
      <vt:lpstr>PowerPoint Presentation</vt:lpstr>
      <vt:lpstr>PowerPoint Presentation</vt:lpstr>
      <vt:lpstr>PowerPoint Presentation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Juan Community Health Improvement Plan Update</dc:title>
  <dc:creator>Rughani, Sanjay</dc:creator>
  <cp:lastModifiedBy>Pamela Hutchins</cp:lastModifiedBy>
  <cp:revision>40</cp:revision>
  <dcterms:created xsi:type="dcterms:W3CDTF">2015-09-18T22:38:19Z</dcterms:created>
  <dcterms:modified xsi:type="dcterms:W3CDTF">2016-02-18T19:45:03Z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0x010100182FE1206A9C1F4796B0DBBCFEC00AD0</vt:lpwstr>
  </property>
</Properties>
</file>