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1" r:id="rId1"/>
  </p:sldMasterIdLst>
  <p:notesMasterIdLst>
    <p:notesMasterId r:id="rId102"/>
  </p:notesMasterIdLst>
  <p:handoutMasterIdLst>
    <p:handoutMasterId r:id="rId103"/>
  </p:handoutMasterIdLst>
  <p:sldIdLst>
    <p:sldId id="487" r:id="rId2"/>
    <p:sldId id="611" r:id="rId3"/>
    <p:sldId id="612" r:id="rId4"/>
    <p:sldId id="554" r:id="rId5"/>
    <p:sldId id="555" r:id="rId6"/>
    <p:sldId id="556" r:id="rId7"/>
    <p:sldId id="557" r:id="rId8"/>
    <p:sldId id="558" r:id="rId9"/>
    <p:sldId id="560" r:id="rId10"/>
    <p:sldId id="561" r:id="rId11"/>
    <p:sldId id="562" r:id="rId12"/>
    <p:sldId id="563" r:id="rId13"/>
    <p:sldId id="564" r:id="rId14"/>
    <p:sldId id="565" r:id="rId15"/>
    <p:sldId id="566" r:id="rId16"/>
    <p:sldId id="567" r:id="rId17"/>
    <p:sldId id="568" r:id="rId18"/>
    <p:sldId id="570" r:id="rId19"/>
    <p:sldId id="571" r:id="rId20"/>
    <p:sldId id="572" r:id="rId21"/>
    <p:sldId id="573" r:id="rId22"/>
    <p:sldId id="574" r:id="rId23"/>
    <p:sldId id="575" r:id="rId24"/>
    <p:sldId id="576" r:id="rId25"/>
    <p:sldId id="577" r:id="rId26"/>
    <p:sldId id="578" r:id="rId27"/>
    <p:sldId id="579" r:id="rId28"/>
    <p:sldId id="580" r:id="rId29"/>
    <p:sldId id="581" r:id="rId30"/>
    <p:sldId id="582" r:id="rId31"/>
    <p:sldId id="583" r:id="rId32"/>
    <p:sldId id="585" r:id="rId33"/>
    <p:sldId id="586" r:id="rId34"/>
    <p:sldId id="587" r:id="rId35"/>
    <p:sldId id="595" r:id="rId36"/>
    <p:sldId id="596" r:id="rId37"/>
    <p:sldId id="597" r:id="rId38"/>
    <p:sldId id="598" r:id="rId39"/>
    <p:sldId id="600" r:id="rId40"/>
    <p:sldId id="601" r:id="rId41"/>
    <p:sldId id="602" r:id="rId42"/>
    <p:sldId id="603" r:id="rId43"/>
    <p:sldId id="626" r:id="rId44"/>
    <p:sldId id="604" r:id="rId45"/>
    <p:sldId id="627" r:id="rId46"/>
    <p:sldId id="605" r:id="rId47"/>
    <p:sldId id="606" r:id="rId48"/>
    <p:sldId id="607" r:id="rId49"/>
    <p:sldId id="617" r:id="rId50"/>
    <p:sldId id="609" r:id="rId51"/>
    <p:sldId id="628" r:id="rId52"/>
    <p:sldId id="610" r:id="rId53"/>
    <p:sldId id="613" r:id="rId54"/>
    <p:sldId id="486" r:id="rId55"/>
    <p:sldId id="493" r:id="rId56"/>
    <p:sldId id="495" r:id="rId57"/>
    <p:sldId id="618" r:id="rId58"/>
    <p:sldId id="498" r:id="rId59"/>
    <p:sldId id="619" r:id="rId60"/>
    <p:sldId id="500" r:id="rId61"/>
    <p:sldId id="501" r:id="rId62"/>
    <p:sldId id="502" r:id="rId63"/>
    <p:sldId id="620" r:id="rId64"/>
    <p:sldId id="504" r:id="rId65"/>
    <p:sldId id="505" r:id="rId66"/>
    <p:sldId id="621" r:id="rId67"/>
    <p:sldId id="622" r:id="rId68"/>
    <p:sldId id="615" r:id="rId69"/>
    <p:sldId id="508" r:id="rId70"/>
    <p:sldId id="509" r:id="rId71"/>
    <p:sldId id="510" r:id="rId72"/>
    <p:sldId id="547" r:id="rId73"/>
    <p:sldId id="513" r:id="rId74"/>
    <p:sldId id="514" r:id="rId75"/>
    <p:sldId id="624" r:id="rId76"/>
    <p:sldId id="625" r:id="rId77"/>
    <p:sldId id="517" r:id="rId78"/>
    <p:sldId id="519" r:id="rId79"/>
    <p:sldId id="520" r:id="rId80"/>
    <p:sldId id="521" r:id="rId81"/>
    <p:sldId id="523" r:id="rId82"/>
    <p:sldId id="526" r:id="rId83"/>
    <p:sldId id="553" r:id="rId84"/>
    <p:sldId id="527" r:id="rId85"/>
    <p:sldId id="528" r:id="rId86"/>
    <p:sldId id="529" r:id="rId87"/>
    <p:sldId id="530" r:id="rId88"/>
    <p:sldId id="532" r:id="rId89"/>
    <p:sldId id="533" r:id="rId90"/>
    <p:sldId id="623" r:id="rId91"/>
    <p:sldId id="536" r:id="rId92"/>
    <p:sldId id="537" r:id="rId93"/>
    <p:sldId id="538" r:id="rId94"/>
    <p:sldId id="539" r:id="rId95"/>
    <p:sldId id="540" r:id="rId96"/>
    <p:sldId id="616" r:id="rId97"/>
    <p:sldId id="545" r:id="rId98"/>
    <p:sldId id="546" r:id="rId99"/>
    <p:sldId id="489" r:id="rId100"/>
    <p:sldId id="490" r:id="rId10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808080"/>
    <a:srgbClr val="969696"/>
    <a:srgbClr val="C0C0C0"/>
    <a:srgbClr val="FFFFFF"/>
    <a:srgbClr val="EAEAEA"/>
    <a:srgbClr val="F8F8F8"/>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51" autoAdjust="0"/>
    <p:restoredTop sz="94620" autoAdjust="0"/>
  </p:normalViewPr>
  <p:slideViewPr>
    <p:cSldViewPr>
      <p:cViewPr varScale="1">
        <p:scale>
          <a:sx n="108" d="100"/>
          <a:sy n="108" d="100"/>
        </p:scale>
        <p:origin x="1278" y="108"/>
      </p:cViewPr>
      <p:guideLst>
        <p:guide orient="horz" pos="2160"/>
        <p:guide pos="2880"/>
      </p:guideLst>
    </p:cSldViewPr>
  </p:slideViewPr>
  <p:outlineViewPr>
    <p:cViewPr>
      <p:scale>
        <a:sx n="33" d="100"/>
        <a:sy n="33" d="100"/>
      </p:scale>
      <p:origin x="72" y="1136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9939"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9940" name="Rectangle 4"/>
          <p:cNvSpPr>
            <a:spLocks noGrp="1" noChangeArrowheads="1"/>
          </p:cNvSpPr>
          <p:nvPr>
            <p:ph type="ftr" sz="quarter" idx="2"/>
          </p:nvPr>
        </p:nvSpPr>
        <p:spPr bwMode="auto">
          <a:xfrm>
            <a:off x="1" y="8829676"/>
            <a:ext cx="3038475" cy="465138"/>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9941" name="Rectangle 5"/>
          <p:cNvSpPr>
            <a:spLocks noGrp="1" noChangeArrowheads="1"/>
          </p:cNvSpPr>
          <p:nvPr>
            <p:ph type="sldNum" sz="quarter" idx="3"/>
          </p:nvPr>
        </p:nvSpPr>
        <p:spPr bwMode="auto">
          <a:xfrm>
            <a:off x="3970339" y="8829676"/>
            <a:ext cx="3038475" cy="465138"/>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gn="r" eaLnBrk="1" hangingPunct="1">
              <a:defRPr sz="1200" smtClean="0"/>
            </a:lvl1pPr>
          </a:lstStyle>
          <a:p>
            <a:pPr>
              <a:defRPr/>
            </a:pPr>
            <a:fld id="{51A77E7A-FA6D-4D47-B15F-AD8C29F26701}" type="slidenum">
              <a:rPr lang="en-US" altLang="en-US"/>
              <a:pPr>
                <a:defRPr/>
              </a:pPr>
              <a:t>‹#›</a:t>
            </a:fld>
            <a:endParaRPr lang="en-US" altLang="en-US" dirty="0"/>
          </a:p>
        </p:txBody>
      </p:sp>
    </p:spTree>
    <p:extLst>
      <p:ext uri="{BB962C8B-B14F-4D97-AF65-F5344CB8AC3E}">
        <p14:creationId xmlns:p14="http://schemas.microsoft.com/office/powerpoint/2010/main" val="8513171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08547"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5"/>
          <p:cNvSpPr>
            <a:spLocks noGrp="1" noChangeArrowheads="1"/>
          </p:cNvSpPr>
          <p:nvPr>
            <p:ph type="body" sz="quarter" idx="3"/>
          </p:nvPr>
        </p:nvSpPr>
        <p:spPr bwMode="auto">
          <a:xfrm>
            <a:off x="701675" y="4416426"/>
            <a:ext cx="5607050" cy="4183063"/>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1" y="8829676"/>
            <a:ext cx="3038475" cy="465138"/>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08551" name="Rectangle 7"/>
          <p:cNvSpPr>
            <a:spLocks noGrp="1" noChangeArrowheads="1"/>
          </p:cNvSpPr>
          <p:nvPr>
            <p:ph type="sldNum" sz="quarter" idx="5"/>
          </p:nvPr>
        </p:nvSpPr>
        <p:spPr bwMode="auto">
          <a:xfrm>
            <a:off x="3970339" y="8829676"/>
            <a:ext cx="3038475" cy="465138"/>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gn="r" eaLnBrk="1" hangingPunct="1">
              <a:defRPr sz="1200" smtClean="0"/>
            </a:lvl1pPr>
          </a:lstStyle>
          <a:p>
            <a:pPr>
              <a:defRPr/>
            </a:pPr>
            <a:fld id="{A9573E5B-0D95-4558-88E6-804939DD1DF5}" type="slidenum">
              <a:rPr lang="en-US" altLang="en-US"/>
              <a:pPr>
                <a:defRPr/>
              </a:pPr>
              <a:t>‹#›</a:t>
            </a:fld>
            <a:endParaRPr lang="en-US" altLang="en-US" dirty="0"/>
          </a:p>
        </p:txBody>
      </p:sp>
    </p:spTree>
    <p:extLst>
      <p:ext uri="{BB962C8B-B14F-4D97-AF65-F5344CB8AC3E}">
        <p14:creationId xmlns:p14="http://schemas.microsoft.com/office/powerpoint/2010/main" val="1786291021"/>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06874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3255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129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xfrm>
            <a:off x="1181100" y="696913"/>
            <a:ext cx="4648200" cy="348615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191321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8" name="logo"/>
          <p:cNvGrpSpPr>
            <a:grpSpLocks noChangeAspect="1"/>
          </p:cNvGrpSpPr>
          <p:nvPr/>
        </p:nvGrpSpPr>
        <p:grpSpPr bwMode="auto">
          <a:xfrm>
            <a:off x="460375" y="646712"/>
            <a:ext cx="2637478" cy="318085"/>
            <a:chOff x="264" y="274"/>
            <a:chExt cx="5760" cy="521"/>
          </a:xfrm>
          <a:solidFill>
            <a:schemeClr val="bg2"/>
          </a:solidFill>
        </p:grpSpPr>
        <p:sp>
          <p:nvSpPr>
            <p:cNvPr id="129" name="Freeform 6"/>
            <p:cNvSpPr>
              <a:spLocks noEditPoints="1"/>
            </p:cNvSpPr>
            <p:nvPr userDrawn="1"/>
          </p:nvSpPr>
          <p:spPr bwMode="auto">
            <a:xfrm>
              <a:off x="2806" y="659"/>
              <a:ext cx="132" cy="134"/>
            </a:xfrm>
            <a:custGeom>
              <a:avLst/>
              <a:gdLst>
                <a:gd name="T0" fmla="*/ 181 w 395"/>
                <a:gd name="T1" fmla="*/ 21 h 400"/>
                <a:gd name="T2" fmla="*/ 190 w 395"/>
                <a:gd name="T3" fmla="*/ 1 h 400"/>
                <a:gd name="T4" fmla="*/ 192 w 395"/>
                <a:gd name="T5" fmla="*/ 0 h 400"/>
                <a:gd name="T6" fmla="*/ 197 w 395"/>
                <a:gd name="T7" fmla="*/ 4 h 400"/>
                <a:gd name="T8" fmla="*/ 204 w 395"/>
                <a:gd name="T9" fmla="*/ 18 h 400"/>
                <a:gd name="T10" fmla="*/ 324 w 395"/>
                <a:gd name="T11" fmla="*/ 332 h 400"/>
                <a:gd name="T12" fmla="*/ 332 w 395"/>
                <a:gd name="T13" fmla="*/ 347 h 400"/>
                <a:gd name="T14" fmla="*/ 344 w 395"/>
                <a:gd name="T15" fmla="*/ 369 h 400"/>
                <a:gd name="T16" fmla="*/ 356 w 395"/>
                <a:gd name="T17" fmla="*/ 383 h 400"/>
                <a:gd name="T18" fmla="*/ 369 w 395"/>
                <a:gd name="T19" fmla="*/ 390 h 400"/>
                <a:gd name="T20" fmla="*/ 380 w 395"/>
                <a:gd name="T21" fmla="*/ 392 h 400"/>
                <a:gd name="T22" fmla="*/ 390 w 395"/>
                <a:gd name="T23" fmla="*/ 392 h 400"/>
                <a:gd name="T24" fmla="*/ 395 w 395"/>
                <a:gd name="T25" fmla="*/ 395 h 400"/>
                <a:gd name="T26" fmla="*/ 395 w 395"/>
                <a:gd name="T27" fmla="*/ 396 h 400"/>
                <a:gd name="T28" fmla="*/ 392 w 395"/>
                <a:gd name="T29" fmla="*/ 400 h 400"/>
                <a:gd name="T30" fmla="*/ 385 w 395"/>
                <a:gd name="T31" fmla="*/ 400 h 400"/>
                <a:gd name="T32" fmla="*/ 304 w 395"/>
                <a:gd name="T33" fmla="*/ 398 h 400"/>
                <a:gd name="T34" fmla="*/ 292 w 395"/>
                <a:gd name="T35" fmla="*/ 398 h 400"/>
                <a:gd name="T36" fmla="*/ 288 w 395"/>
                <a:gd name="T37" fmla="*/ 395 h 400"/>
                <a:gd name="T38" fmla="*/ 289 w 395"/>
                <a:gd name="T39" fmla="*/ 394 h 400"/>
                <a:gd name="T40" fmla="*/ 292 w 395"/>
                <a:gd name="T41" fmla="*/ 391 h 400"/>
                <a:gd name="T42" fmla="*/ 295 w 395"/>
                <a:gd name="T43" fmla="*/ 388 h 400"/>
                <a:gd name="T44" fmla="*/ 295 w 395"/>
                <a:gd name="T45" fmla="*/ 378 h 400"/>
                <a:gd name="T46" fmla="*/ 247 w 395"/>
                <a:gd name="T47" fmla="*/ 250 h 400"/>
                <a:gd name="T48" fmla="*/ 242 w 395"/>
                <a:gd name="T49" fmla="*/ 247 h 400"/>
                <a:gd name="T50" fmla="*/ 130 w 395"/>
                <a:gd name="T51" fmla="*/ 247 h 400"/>
                <a:gd name="T52" fmla="*/ 125 w 395"/>
                <a:gd name="T53" fmla="*/ 252 h 400"/>
                <a:gd name="T54" fmla="*/ 94 w 395"/>
                <a:gd name="T55" fmla="*/ 343 h 400"/>
                <a:gd name="T56" fmla="*/ 86 w 395"/>
                <a:gd name="T57" fmla="*/ 371 h 400"/>
                <a:gd name="T58" fmla="*/ 86 w 395"/>
                <a:gd name="T59" fmla="*/ 378 h 400"/>
                <a:gd name="T60" fmla="*/ 88 w 395"/>
                <a:gd name="T61" fmla="*/ 385 h 400"/>
                <a:gd name="T62" fmla="*/ 93 w 395"/>
                <a:gd name="T63" fmla="*/ 389 h 400"/>
                <a:gd name="T64" fmla="*/ 106 w 395"/>
                <a:gd name="T65" fmla="*/ 392 h 400"/>
                <a:gd name="T66" fmla="*/ 112 w 395"/>
                <a:gd name="T67" fmla="*/ 392 h 400"/>
                <a:gd name="T68" fmla="*/ 117 w 395"/>
                <a:gd name="T69" fmla="*/ 395 h 400"/>
                <a:gd name="T70" fmla="*/ 117 w 395"/>
                <a:gd name="T71" fmla="*/ 396 h 400"/>
                <a:gd name="T72" fmla="*/ 114 w 395"/>
                <a:gd name="T73" fmla="*/ 400 h 400"/>
                <a:gd name="T74" fmla="*/ 108 w 395"/>
                <a:gd name="T75" fmla="*/ 400 h 400"/>
                <a:gd name="T76" fmla="*/ 68 w 395"/>
                <a:gd name="T77" fmla="*/ 398 h 400"/>
                <a:gd name="T78" fmla="*/ 46 w 395"/>
                <a:gd name="T79" fmla="*/ 400 h 400"/>
                <a:gd name="T80" fmla="*/ 10 w 395"/>
                <a:gd name="T81" fmla="*/ 400 h 400"/>
                <a:gd name="T82" fmla="*/ 0 w 395"/>
                <a:gd name="T83" fmla="*/ 398 h 400"/>
                <a:gd name="T84" fmla="*/ 0 w 395"/>
                <a:gd name="T85" fmla="*/ 396 h 400"/>
                <a:gd name="T86" fmla="*/ 1 w 395"/>
                <a:gd name="T87" fmla="*/ 394 h 400"/>
                <a:gd name="T88" fmla="*/ 5 w 395"/>
                <a:gd name="T89" fmla="*/ 392 h 400"/>
                <a:gd name="T90" fmla="*/ 20 w 395"/>
                <a:gd name="T91" fmla="*/ 391 h 400"/>
                <a:gd name="T92" fmla="*/ 35 w 395"/>
                <a:gd name="T93" fmla="*/ 386 h 400"/>
                <a:gd name="T94" fmla="*/ 46 w 395"/>
                <a:gd name="T95" fmla="*/ 375 h 400"/>
                <a:gd name="T96" fmla="*/ 56 w 395"/>
                <a:gd name="T97" fmla="*/ 361 h 400"/>
                <a:gd name="T98" fmla="*/ 181 w 395"/>
                <a:gd name="T99" fmla="*/ 21 h 400"/>
                <a:gd name="T100" fmla="*/ 236 w 395"/>
                <a:gd name="T101" fmla="*/ 228 h 400"/>
                <a:gd name="T102" fmla="*/ 237 w 395"/>
                <a:gd name="T103" fmla="*/ 227 h 400"/>
                <a:gd name="T104" fmla="*/ 188 w 395"/>
                <a:gd name="T105" fmla="*/ 84 h 400"/>
                <a:gd name="T106" fmla="*/ 186 w 395"/>
                <a:gd name="T107" fmla="*/ 80 h 400"/>
                <a:gd name="T108" fmla="*/ 182 w 395"/>
                <a:gd name="T109" fmla="*/ 80 h 400"/>
                <a:gd name="T110" fmla="*/ 135 w 395"/>
                <a:gd name="T111" fmla="*/ 225 h 400"/>
                <a:gd name="T112" fmla="*/ 134 w 395"/>
                <a:gd name="T113" fmla="*/ 227 h 400"/>
                <a:gd name="T114" fmla="*/ 2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1" y="21"/>
                  </a:moveTo>
                  <a:lnTo>
                    <a:pt x="181" y="21"/>
                  </a:lnTo>
                  <a:lnTo>
                    <a:pt x="187" y="4"/>
                  </a:lnTo>
                  <a:lnTo>
                    <a:pt x="190" y="1"/>
                  </a:lnTo>
                  <a:lnTo>
                    <a:pt x="192" y="0"/>
                  </a:lnTo>
                  <a:lnTo>
                    <a:pt x="192" y="0"/>
                  </a:lnTo>
                  <a:lnTo>
                    <a:pt x="194" y="1"/>
                  </a:lnTo>
                  <a:lnTo>
                    <a:pt x="197" y="4"/>
                  </a:lnTo>
                  <a:lnTo>
                    <a:pt x="204" y="18"/>
                  </a:lnTo>
                  <a:lnTo>
                    <a:pt x="204" y="18"/>
                  </a:lnTo>
                  <a:lnTo>
                    <a:pt x="255" y="153"/>
                  </a:lnTo>
                  <a:lnTo>
                    <a:pt x="324" y="332"/>
                  </a:lnTo>
                  <a:lnTo>
                    <a:pt x="324" y="332"/>
                  </a:lnTo>
                  <a:lnTo>
                    <a:pt x="332" y="347"/>
                  </a:lnTo>
                  <a:lnTo>
                    <a:pt x="338" y="360"/>
                  </a:lnTo>
                  <a:lnTo>
                    <a:pt x="344" y="369"/>
                  </a:lnTo>
                  <a:lnTo>
                    <a:pt x="350" y="377"/>
                  </a:lnTo>
                  <a:lnTo>
                    <a:pt x="356" y="383"/>
                  </a:lnTo>
                  <a:lnTo>
                    <a:pt x="361" y="386"/>
                  </a:lnTo>
                  <a:lnTo>
                    <a:pt x="369" y="390"/>
                  </a:lnTo>
                  <a:lnTo>
                    <a:pt x="369" y="390"/>
                  </a:lnTo>
                  <a:lnTo>
                    <a:pt x="380" y="392"/>
                  </a:lnTo>
                  <a:lnTo>
                    <a:pt x="390" y="392"/>
                  </a:lnTo>
                  <a:lnTo>
                    <a:pt x="390" y="392"/>
                  </a:lnTo>
                  <a:lnTo>
                    <a:pt x="393" y="394"/>
                  </a:lnTo>
                  <a:lnTo>
                    <a:pt x="395" y="395"/>
                  </a:lnTo>
                  <a:lnTo>
                    <a:pt x="395" y="396"/>
                  </a:lnTo>
                  <a:lnTo>
                    <a:pt x="395" y="396"/>
                  </a:lnTo>
                  <a:lnTo>
                    <a:pt x="395" y="398"/>
                  </a:lnTo>
                  <a:lnTo>
                    <a:pt x="392" y="400"/>
                  </a:lnTo>
                  <a:lnTo>
                    <a:pt x="385" y="400"/>
                  </a:lnTo>
                  <a:lnTo>
                    <a:pt x="385" y="400"/>
                  </a:lnTo>
                  <a:lnTo>
                    <a:pt x="355" y="400"/>
                  </a:lnTo>
                  <a:lnTo>
                    <a:pt x="304" y="398"/>
                  </a:lnTo>
                  <a:lnTo>
                    <a:pt x="304" y="398"/>
                  </a:lnTo>
                  <a:lnTo>
                    <a:pt x="292" y="398"/>
                  </a:lnTo>
                  <a:lnTo>
                    <a:pt x="289" y="397"/>
                  </a:lnTo>
                  <a:lnTo>
                    <a:pt x="288" y="395"/>
                  </a:lnTo>
                  <a:lnTo>
                    <a:pt x="288" y="395"/>
                  </a:lnTo>
                  <a:lnTo>
                    <a:pt x="289" y="394"/>
                  </a:lnTo>
                  <a:lnTo>
                    <a:pt x="292" y="391"/>
                  </a:lnTo>
                  <a:lnTo>
                    <a:pt x="292" y="391"/>
                  </a:lnTo>
                  <a:lnTo>
                    <a:pt x="294" y="390"/>
                  </a:lnTo>
                  <a:lnTo>
                    <a:pt x="295" y="388"/>
                  </a:lnTo>
                  <a:lnTo>
                    <a:pt x="296" y="384"/>
                  </a:lnTo>
                  <a:lnTo>
                    <a:pt x="295" y="378"/>
                  </a:lnTo>
                  <a:lnTo>
                    <a:pt x="247" y="250"/>
                  </a:lnTo>
                  <a:lnTo>
                    <a:pt x="247" y="250"/>
                  </a:lnTo>
                  <a:lnTo>
                    <a:pt x="244" y="248"/>
                  </a:lnTo>
                  <a:lnTo>
                    <a:pt x="242" y="247"/>
                  </a:lnTo>
                  <a:lnTo>
                    <a:pt x="130" y="247"/>
                  </a:lnTo>
                  <a:lnTo>
                    <a:pt x="130" y="247"/>
                  </a:lnTo>
                  <a:lnTo>
                    <a:pt x="126" y="248"/>
                  </a:lnTo>
                  <a:lnTo>
                    <a:pt x="125" y="252"/>
                  </a:lnTo>
                  <a:lnTo>
                    <a:pt x="94" y="343"/>
                  </a:lnTo>
                  <a:lnTo>
                    <a:pt x="94" y="343"/>
                  </a:lnTo>
                  <a:lnTo>
                    <a:pt x="89" y="362"/>
                  </a:lnTo>
                  <a:lnTo>
                    <a:pt x="86" y="371"/>
                  </a:lnTo>
                  <a:lnTo>
                    <a:pt x="86" y="378"/>
                  </a:lnTo>
                  <a:lnTo>
                    <a:pt x="86" y="378"/>
                  </a:lnTo>
                  <a:lnTo>
                    <a:pt x="86" y="381"/>
                  </a:lnTo>
                  <a:lnTo>
                    <a:pt x="88" y="385"/>
                  </a:lnTo>
                  <a:lnTo>
                    <a:pt x="90" y="388"/>
                  </a:lnTo>
                  <a:lnTo>
                    <a:pt x="93" y="389"/>
                  </a:lnTo>
                  <a:lnTo>
                    <a:pt x="100" y="392"/>
                  </a:lnTo>
                  <a:lnTo>
                    <a:pt x="106" y="392"/>
                  </a:lnTo>
                  <a:lnTo>
                    <a:pt x="112" y="392"/>
                  </a:lnTo>
                  <a:lnTo>
                    <a:pt x="112" y="392"/>
                  </a:lnTo>
                  <a:lnTo>
                    <a:pt x="116" y="394"/>
                  </a:lnTo>
                  <a:lnTo>
                    <a:pt x="117" y="395"/>
                  </a:lnTo>
                  <a:lnTo>
                    <a:pt x="117" y="396"/>
                  </a:lnTo>
                  <a:lnTo>
                    <a:pt x="117" y="396"/>
                  </a:lnTo>
                  <a:lnTo>
                    <a:pt x="116" y="398"/>
                  </a:lnTo>
                  <a:lnTo>
                    <a:pt x="114" y="400"/>
                  </a:lnTo>
                  <a:lnTo>
                    <a:pt x="108" y="400"/>
                  </a:lnTo>
                  <a:lnTo>
                    <a:pt x="108" y="400"/>
                  </a:lnTo>
                  <a:lnTo>
                    <a:pt x="86" y="400"/>
                  </a:lnTo>
                  <a:lnTo>
                    <a:pt x="68" y="398"/>
                  </a:lnTo>
                  <a:lnTo>
                    <a:pt x="68" y="398"/>
                  </a:lnTo>
                  <a:lnTo>
                    <a:pt x="46" y="400"/>
                  </a:lnTo>
                  <a:lnTo>
                    <a:pt x="10" y="400"/>
                  </a:lnTo>
                  <a:lnTo>
                    <a:pt x="10" y="400"/>
                  </a:lnTo>
                  <a:lnTo>
                    <a:pt x="3" y="400"/>
                  </a:lnTo>
                  <a:lnTo>
                    <a:pt x="0" y="398"/>
                  </a:lnTo>
                  <a:lnTo>
                    <a:pt x="0" y="396"/>
                  </a:lnTo>
                  <a:lnTo>
                    <a:pt x="0" y="396"/>
                  </a:lnTo>
                  <a:lnTo>
                    <a:pt x="0" y="395"/>
                  </a:lnTo>
                  <a:lnTo>
                    <a:pt x="1" y="394"/>
                  </a:lnTo>
                  <a:lnTo>
                    <a:pt x="5" y="392"/>
                  </a:lnTo>
                  <a:lnTo>
                    <a:pt x="5" y="392"/>
                  </a:lnTo>
                  <a:lnTo>
                    <a:pt x="20" y="391"/>
                  </a:lnTo>
                  <a:lnTo>
                    <a:pt x="20" y="391"/>
                  </a:lnTo>
                  <a:lnTo>
                    <a:pt x="28" y="390"/>
                  </a:lnTo>
                  <a:lnTo>
                    <a:pt x="35" y="386"/>
                  </a:lnTo>
                  <a:lnTo>
                    <a:pt x="42" y="381"/>
                  </a:lnTo>
                  <a:lnTo>
                    <a:pt x="46" y="375"/>
                  </a:lnTo>
                  <a:lnTo>
                    <a:pt x="51" y="369"/>
                  </a:lnTo>
                  <a:lnTo>
                    <a:pt x="56" y="361"/>
                  </a:lnTo>
                  <a:lnTo>
                    <a:pt x="63" y="343"/>
                  </a:lnTo>
                  <a:lnTo>
                    <a:pt x="181" y="21"/>
                  </a:lnTo>
                  <a:close/>
                  <a:moveTo>
                    <a:pt x="236" y="228"/>
                  </a:moveTo>
                  <a:lnTo>
                    <a:pt x="236" y="228"/>
                  </a:lnTo>
                  <a:lnTo>
                    <a:pt x="237" y="228"/>
                  </a:lnTo>
                  <a:lnTo>
                    <a:pt x="237" y="227"/>
                  </a:lnTo>
                  <a:lnTo>
                    <a:pt x="237" y="225"/>
                  </a:lnTo>
                  <a:lnTo>
                    <a:pt x="188" y="84"/>
                  </a:lnTo>
                  <a:lnTo>
                    <a:pt x="188" y="84"/>
                  </a:lnTo>
                  <a:lnTo>
                    <a:pt x="186" y="80"/>
                  </a:lnTo>
                  <a:lnTo>
                    <a:pt x="184" y="78"/>
                  </a:lnTo>
                  <a:lnTo>
                    <a:pt x="182" y="80"/>
                  </a:lnTo>
                  <a:lnTo>
                    <a:pt x="180" y="84"/>
                  </a:lnTo>
                  <a:lnTo>
                    <a:pt x="135" y="225"/>
                  </a:lnTo>
                  <a:lnTo>
                    <a:pt x="135" y="225"/>
                  </a:lnTo>
                  <a:lnTo>
                    <a:pt x="134"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9"/>
            <p:cNvSpPr>
              <a:spLocks/>
            </p:cNvSpPr>
            <p:nvPr userDrawn="1"/>
          </p:nvSpPr>
          <p:spPr bwMode="auto">
            <a:xfrm>
              <a:off x="2959" y="659"/>
              <a:ext cx="110" cy="134"/>
            </a:xfrm>
            <a:custGeom>
              <a:avLst/>
              <a:gdLst>
                <a:gd name="T0" fmla="*/ 189 w 329"/>
                <a:gd name="T1" fmla="*/ 249 h 400"/>
                <a:gd name="T2" fmla="*/ 190 w 329"/>
                <a:gd name="T3" fmla="*/ 343 h 400"/>
                <a:gd name="T4" fmla="*/ 192 w 329"/>
                <a:gd name="T5" fmla="*/ 362 h 400"/>
                <a:gd name="T6" fmla="*/ 198 w 329"/>
                <a:gd name="T7" fmla="*/ 381 h 400"/>
                <a:gd name="T8" fmla="*/ 202 w 329"/>
                <a:gd name="T9" fmla="*/ 388 h 400"/>
                <a:gd name="T10" fmla="*/ 212 w 329"/>
                <a:gd name="T11" fmla="*/ 391 h 400"/>
                <a:gd name="T12" fmla="*/ 236 w 329"/>
                <a:gd name="T13" fmla="*/ 392 h 400"/>
                <a:gd name="T14" fmla="*/ 239 w 329"/>
                <a:gd name="T15" fmla="*/ 394 h 400"/>
                <a:gd name="T16" fmla="*/ 240 w 329"/>
                <a:gd name="T17" fmla="*/ 396 h 400"/>
                <a:gd name="T18" fmla="*/ 238 w 329"/>
                <a:gd name="T19" fmla="*/ 398 h 400"/>
                <a:gd name="T20" fmla="*/ 232 w 329"/>
                <a:gd name="T21" fmla="*/ 400 h 400"/>
                <a:gd name="T22" fmla="*/ 190 w 329"/>
                <a:gd name="T23" fmla="*/ 400 h 400"/>
                <a:gd name="T24" fmla="*/ 167 w 329"/>
                <a:gd name="T25" fmla="*/ 398 h 400"/>
                <a:gd name="T26" fmla="*/ 118 w 329"/>
                <a:gd name="T27" fmla="*/ 400 h 400"/>
                <a:gd name="T28" fmla="*/ 110 w 329"/>
                <a:gd name="T29" fmla="*/ 400 h 400"/>
                <a:gd name="T30" fmla="*/ 109 w 329"/>
                <a:gd name="T31" fmla="*/ 396 h 400"/>
                <a:gd name="T32" fmla="*/ 109 w 329"/>
                <a:gd name="T33" fmla="*/ 394 h 400"/>
                <a:gd name="T34" fmla="*/ 113 w 329"/>
                <a:gd name="T35" fmla="*/ 392 h 400"/>
                <a:gd name="T36" fmla="*/ 128 w 329"/>
                <a:gd name="T37" fmla="*/ 391 h 400"/>
                <a:gd name="T38" fmla="*/ 132 w 329"/>
                <a:gd name="T39" fmla="*/ 390 h 400"/>
                <a:gd name="T40" fmla="*/ 137 w 329"/>
                <a:gd name="T41" fmla="*/ 385 h 400"/>
                <a:gd name="T42" fmla="*/ 142 w 329"/>
                <a:gd name="T43" fmla="*/ 373 h 400"/>
                <a:gd name="T44" fmla="*/ 143 w 329"/>
                <a:gd name="T45" fmla="*/ 362 h 400"/>
                <a:gd name="T46" fmla="*/ 145 w 329"/>
                <a:gd name="T47" fmla="*/ 316 h 400"/>
                <a:gd name="T48" fmla="*/ 145 w 329"/>
                <a:gd name="T49" fmla="*/ 29 h 400"/>
                <a:gd name="T50" fmla="*/ 69 w 329"/>
                <a:gd name="T51" fmla="*/ 31 h 400"/>
                <a:gd name="T52" fmla="*/ 41 w 329"/>
                <a:gd name="T53" fmla="*/ 33 h 400"/>
                <a:gd name="T54" fmla="*/ 28 w 329"/>
                <a:gd name="T55" fmla="*/ 37 h 400"/>
                <a:gd name="T56" fmla="*/ 19 w 329"/>
                <a:gd name="T57" fmla="*/ 44 h 400"/>
                <a:gd name="T58" fmla="*/ 17 w 329"/>
                <a:gd name="T59" fmla="*/ 48 h 400"/>
                <a:gd name="T60" fmla="*/ 7 w 329"/>
                <a:gd name="T61" fmla="*/ 63 h 400"/>
                <a:gd name="T62" fmla="*/ 5 w 329"/>
                <a:gd name="T63" fmla="*/ 68 h 400"/>
                <a:gd name="T64" fmla="*/ 2 w 329"/>
                <a:gd name="T65" fmla="*/ 68 h 400"/>
                <a:gd name="T66" fmla="*/ 0 w 329"/>
                <a:gd name="T67" fmla="*/ 65 h 400"/>
                <a:gd name="T68" fmla="*/ 5 w 329"/>
                <a:gd name="T69" fmla="*/ 37 h 400"/>
                <a:gd name="T70" fmla="*/ 11 w 329"/>
                <a:gd name="T71" fmla="*/ 10 h 400"/>
                <a:gd name="T72" fmla="*/ 14 w 329"/>
                <a:gd name="T73" fmla="*/ 1 h 400"/>
                <a:gd name="T74" fmla="*/ 17 w 329"/>
                <a:gd name="T75" fmla="*/ 0 h 400"/>
                <a:gd name="T76" fmla="*/ 24 w 329"/>
                <a:gd name="T77" fmla="*/ 3 h 400"/>
                <a:gd name="T78" fmla="*/ 39 w 329"/>
                <a:gd name="T79" fmla="*/ 6 h 400"/>
                <a:gd name="T80" fmla="*/ 80 w 329"/>
                <a:gd name="T81" fmla="*/ 9 h 400"/>
                <a:gd name="T82" fmla="*/ 274 w 329"/>
                <a:gd name="T83" fmla="*/ 9 h 400"/>
                <a:gd name="T84" fmla="*/ 312 w 329"/>
                <a:gd name="T85" fmla="*/ 6 h 400"/>
                <a:gd name="T86" fmla="*/ 326 w 329"/>
                <a:gd name="T87" fmla="*/ 4 h 400"/>
                <a:gd name="T88" fmla="*/ 329 w 329"/>
                <a:gd name="T89" fmla="*/ 6 h 400"/>
                <a:gd name="T90" fmla="*/ 329 w 329"/>
                <a:gd name="T91" fmla="*/ 10 h 400"/>
                <a:gd name="T92" fmla="*/ 327 w 329"/>
                <a:gd name="T93" fmla="*/ 67 h 400"/>
                <a:gd name="T94" fmla="*/ 326 w 329"/>
                <a:gd name="T95" fmla="*/ 72 h 400"/>
                <a:gd name="T96" fmla="*/ 324 w 329"/>
                <a:gd name="T97" fmla="*/ 74 h 400"/>
                <a:gd name="T98" fmla="*/ 321 w 329"/>
                <a:gd name="T99" fmla="*/ 73 h 400"/>
                <a:gd name="T100" fmla="*/ 319 w 329"/>
                <a:gd name="T101" fmla="*/ 65 h 400"/>
                <a:gd name="T102" fmla="*/ 319 w 329"/>
                <a:gd name="T103" fmla="*/ 60 h 400"/>
                <a:gd name="T104" fmla="*/ 315 w 329"/>
                <a:gd name="T105" fmla="*/ 49 h 400"/>
                <a:gd name="T106" fmla="*/ 304 w 329"/>
                <a:gd name="T107" fmla="*/ 40 h 400"/>
                <a:gd name="T108" fmla="*/ 286 w 329"/>
                <a:gd name="T109" fmla="*/ 34 h 400"/>
                <a:gd name="T110" fmla="*/ 255 w 329"/>
                <a:gd name="T111" fmla="*/ 31 h 400"/>
                <a:gd name="T112" fmla="*/ 189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89" y="249"/>
                  </a:moveTo>
                  <a:lnTo>
                    <a:pt x="189" y="249"/>
                  </a:lnTo>
                  <a:lnTo>
                    <a:pt x="190" y="316"/>
                  </a:lnTo>
                  <a:lnTo>
                    <a:pt x="190" y="343"/>
                  </a:lnTo>
                  <a:lnTo>
                    <a:pt x="192" y="362"/>
                  </a:lnTo>
                  <a:lnTo>
                    <a:pt x="192" y="362"/>
                  </a:lnTo>
                  <a:lnTo>
                    <a:pt x="194" y="373"/>
                  </a:lnTo>
                  <a:lnTo>
                    <a:pt x="198" y="381"/>
                  </a:lnTo>
                  <a:lnTo>
                    <a:pt x="200" y="385"/>
                  </a:lnTo>
                  <a:lnTo>
                    <a:pt x="202" y="388"/>
                  </a:lnTo>
                  <a:lnTo>
                    <a:pt x="207" y="390"/>
                  </a:lnTo>
                  <a:lnTo>
                    <a:pt x="212" y="391"/>
                  </a:lnTo>
                  <a:lnTo>
                    <a:pt x="212" y="391"/>
                  </a:lnTo>
                  <a:lnTo>
                    <a:pt x="236" y="392"/>
                  </a:lnTo>
                  <a:lnTo>
                    <a:pt x="236" y="392"/>
                  </a:lnTo>
                  <a:lnTo>
                    <a:pt x="239" y="394"/>
                  </a:lnTo>
                  <a:lnTo>
                    <a:pt x="240" y="396"/>
                  </a:lnTo>
                  <a:lnTo>
                    <a:pt x="240" y="396"/>
                  </a:lnTo>
                  <a:lnTo>
                    <a:pt x="239" y="397"/>
                  </a:lnTo>
                  <a:lnTo>
                    <a:pt x="238" y="398"/>
                  </a:lnTo>
                  <a:lnTo>
                    <a:pt x="235" y="400"/>
                  </a:lnTo>
                  <a:lnTo>
                    <a:pt x="232" y="400"/>
                  </a:lnTo>
                  <a:lnTo>
                    <a:pt x="232" y="400"/>
                  </a:lnTo>
                  <a:lnTo>
                    <a:pt x="190" y="400"/>
                  </a:lnTo>
                  <a:lnTo>
                    <a:pt x="167" y="398"/>
                  </a:lnTo>
                  <a:lnTo>
                    <a:pt x="167" y="398"/>
                  </a:lnTo>
                  <a:lnTo>
                    <a:pt x="147" y="400"/>
                  </a:lnTo>
                  <a:lnTo>
                    <a:pt x="118" y="400"/>
                  </a:lnTo>
                  <a:lnTo>
                    <a:pt x="118" y="400"/>
                  </a:lnTo>
                  <a:lnTo>
                    <a:pt x="110" y="400"/>
                  </a:lnTo>
                  <a:lnTo>
                    <a:pt x="109" y="398"/>
                  </a:lnTo>
                  <a:lnTo>
                    <a:pt x="109" y="396"/>
                  </a:lnTo>
                  <a:lnTo>
                    <a:pt x="109" y="396"/>
                  </a:lnTo>
                  <a:lnTo>
                    <a:pt x="109" y="394"/>
                  </a:lnTo>
                  <a:lnTo>
                    <a:pt x="113" y="392"/>
                  </a:lnTo>
                  <a:lnTo>
                    <a:pt x="113" y="392"/>
                  </a:lnTo>
                  <a:lnTo>
                    <a:pt x="121" y="392"/>
                  </a:lnTo>
                  <a:lnTo>
                    <a:pt x="128" y="391"/>
                  </a:lnTo>
                  <a:lnTo>
                    <a:pt x="128" y="391"/>
                  </a:lnTo>
                  <a:lnTo>
                    <a:pt x="132" y="390"/>
                  </a:lnTo>
                  <a:lnTo>
                    <a:pt x="134" y="388"/>
                  </a:lnTo>
                  <a:lnTo>
                    <a:pt x="137" y="385"/>
                  </a:lnTo>
                  <a:lnTo>
                    <a:pt x="139" y="381"/>
                  </a:lnTo>
                  <a:lnTo>
                    <a:pt x="142" y="373"/>
                  </a:lnTo>
                  <a:lnTo>
                    <a:pt x="143" y="362"/>
                  </a:lnTo>
                  <a:lnTo>
                    <a:pt x="143" y="362"/>
                  </a:lnTo>
                  <a:lnTo>
                    <a:pt x="145" y="343"/>
                  </a:lnTo>
                  <a:lnTo>
                    <a:pt x="145" y="316"/>
                  </a:lnTo>
                  <a:lnTo>
                    <a:pt x="145" y="249"/>
                  </a:lnTo>
                  <a:lnTo>
                    <a:pt x="145" y="29"/>
                  </a:lnTo>
                  <a:lnTo>
                    <a:pt x="69" y="31"/>
                  </a:lnTo>
                  <a:lnTo>
                    <a:pt x="69" y="31"/>
                  </a:lnTo>
                  <a:lnTo>
                    <a:pt x="48" y="32"/>
                  </a:lnTo>
                  <a:lnTo>
                    <a:pt x="41" y="33"/>
                  </a:lnTo>
                  <a:lnTo>
                    <a:pt x="34" y="34"/>
                  </a:lnTo>
                  <a:lnTo>
                    <a:pt x="28" y="37"/>
                  </a:lnTo>
                  <a:lnTo>
                    <a:pt x="24" y="40"/>
                  </a:lnTo>
                  <a:lnTo>
                    <a:pt x="19" y="44"/>
                  </a:lnTo>
                  <a:lnTo>
                    <a:pt x="17" y="48"/>
                  </a:lnTo>
                  <a:lnTo>
                    <a:pt x="17" y="48"/>
                  </a:lnTo>
                  <a:lnTo>
                    <a:pt x="11" y="57"/>
                  </a:lnTo>
                  <a:lnTo>
                    <a:pt x="7" y="63"/>
                  </a:lnTo>
                  <a:lnTo>
                    <a:pt x="7" y="63"/>
                  </a:lnTo>
                  <a:lnTo>
                    <a:pt x="5" y="68"/>
                  </a:lnTo>
                  <a:lnTo>
                    <a:pt x="2" y="68"/>
                  </a:lnTo>
                  <a:lnTo>
                    <a:pt x="2" y="68"/>
                  </a:lnTo>
                  <a:lnTo>
                    <a:pt x="0" y="67"/>
                  </a:lnTo>
                  <a:lnTo>
                    <a:pt x="0" y="65"/>
                  </a:lnTo>
                  <a:lnTo>
                    <a:pt x="0" y="65"/>
                  </a:lnTo>
                  <a:lnTo>
                    <a:pt x="5" y="37"/>
                  </a:lnTo>
                  <a:lnTo>
                    <a:pt x="11" y="10"/>
                  </a:lnTo>
                  <a:lnTo>
                    <a:pt x="11" y="10"/>
                  </a:lnTo>
                  <a:lnTo>
                    <a:pt x="13" y="4"/>
                  </a:lnTo>
                  <a:lnTo>
                    <a:pt x="14" y="1"/>
                  </a:lnTo>
                  <a:lnTo>
                    <a:pt x="17" y="0"/>
                  </a:lnTo>
                  <a:lnTo>
                    <a:pt x="17" y="0"/>
                  </a:lnTo>
                  <a:lnTo>
                    <a:pt x="19" y="1"/>
                  </a:lnTo>
                  <a:lnTo>
                    <a:pt x="24" y="3"/>
                  </a:lnTo>
                  <a:lnTo>
                    <a:pt x="30" y="5"/>
                  </a:lnTo>
                  <a:lnTo>
                    <a:pt x="39" y="6"/>
                  </a:lnTo>
                  <a:lnTo>
                    <a:pt x="39" y="6"/>
                  </a:lnTo>
                  <a:lnTo>
                    <a:pt x="80" y="9"/>
                  </a:lnTo>
                  <a:lnTo>
                    <a:pt x="274" y="9"/>
                  </a:lnTo>
                  <a:lnTo>
                    <a:pt x="274" y="9"/>
                  </a:lnTo>
                  <a:lnTo>
                    <a:pt x="296" y="9"/>
                  </a:lnTo>
                  <a:lnTo>
                    <a:pt x="312" y="6"/>
                  </a:lnTo>
                  <a:lnTo>
                    <a:pt x="326" y="4"/>
                  </a:lnTo>
                  <a:lnTo>
                    <a:pt x="326" y="4"/>
                  </a:lnTo>
                  <a:lnTo>
                    <a:pt x="327" y="4"/>
                  </a:lnTo>
                  <a:lnTo>
                    <a:pt x="329" y="6"/>
                  </a:lnTo>
                  <a:lnTo>
                    <a:pt x="329" y="10"/>
                  </a:lnTo>
                  <a:lnTo>
                    <a:pt x="329" y="10"/>
                  </a:lnTo>
                  <a:lnTo>
                    <a:pt x="327" y="67"/>
                  </a:lnTo>
                  <a:lnTo>
                    <a:pt x="327" y="67"/>
                  </a:lnTo>
                  <a:lnTo>
                    <a:pt x="327" y="71"/>
                  </a:lnTo>
                  <a:lnTo>
                    <a:pt x="326" y="72"/>
                  </a:lnTo>
                  <a:lnTo>
                    <a:pt x="325" y="73"/>
                  </a:lnTo>
                  <a:lnTo>
                    <a:pt x="324" y="74"/>
                  </a:lnTo>
                  <a:lnTo>
                    <a:pt x="324" y="74"/>
                  </a:lnTo>
                  <a:lnTo>
                    <a:pt x="321" y="73"/>
                  </a:lnTo>
                  <a:lnTo>
                    <a:pt x="320" y="72"/>
                  </a:lnTo>
                  <a:lnTo>
                    <a:pt x="319" y="65"/>
                  </a:lnTo>
                  <a:lnTo>
                    <a:pt x="319" y="60"/>
                  </a:lnTo>
                  <a:lnTo>
                    <a:pt x="319" y="60"/>
                  </a:lnTo>
                  <a:lnTo>
                    <a:pt x="318" y="54"/>
                  </a:lnTo>
                  <a:lnTo>
                    <a:pt x="315" y="49"/>
                  </a:lnTo>
                  <a:lnTo>
                    <a:pt x="310" y="44"/>
                  </a:lnTo>
                  <a:lnTo>
                    <a:pt x="304" y="40"/>
                  </a:lnTo>
                  <a:lnTo>
                    <a:pt x="296" y="37"/>
                  </a:lnTo>
                  <a:lnTo>
                    <a:pt x="286" y="34"/>
                  </a:lnTo>
                  <a:lnTo>
                    <a:pt x="272" y="32"/>
                  </a:lnTo>
                  <a:lnTo>
                    <a:pt x="255" y="31"/>
                  </a:lnTo>
                  <a:lnTo>
                    <a:pt x="189" y="29"/>
                  </a:lnTo>
                  <a:lnTo>
                    <a:pt x="189"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0"/>
            <p:cNvSpPr>
              <a:spLocks/>
            </p:cNvSpPr>
            <p:nvPr userDrawn="1"/>
          </p:nvSpPr>
          <p:spPr bwMode="auto">
            <a:xfrm>
              <a:off x="3115" y="659"/>
              <a:ext cx="110" cy="134"/>
            </a:xfrm>
            <a:custGeom>
              <a:avLst/>
              <a:gdLst>
                <a:gd name="T0" fmla="*/ 191 w 329"/>
                <a:gd name="T1" fmla="*/ 249 h 400"/>
                <a:gd name="T2" fmla="*/ 191 w 329"/>
                <a:gd name="T3" fmla="*/ 343 h 400"/>
                <a:gd name="T4" fmla="*/ 192 w 329"/>
                <a:gd name="T5" fmla="*/ 362 h 400"/>
                <a:gd name="T6" fmla="*/ 198 w 329"/>
                <a:gd name="T7" fmla="*/ 381 h 400"/>
                <a:gd name="T8" fmla="*/ 203 w 329"/>
                <a:gd name="T9" fmla="*/ 388 h 400"/>
                <a:gd name="T10" fmla="*/ 213 w 329"/>
                <a:gd name="T11" fmla="*/ 391 h 400"/>
                <a:gd name="T12" fmla="*/ 237 w 329"/>
                <a:gd name="T13" fmla="*/ 392 h 400"/>
                <a:gd name="T14" fmla="*/ 239 w 329"/>
                <a:gd name="T15" fmla="*/ 394 h 400"/>
                <a:gd name="T16" fmla="*/ 241 w 329"/>
                <a:gd name="T17" fmla="*/ 396 h 400"/>
                <a:gd name="T18" fmla="*/ 238 w 329"/>
                <a:gd name="T19" fmla="*/ 398 h 400"/>
                <a:gd name="T20" fmla="*/ 232 w 329"/>
                <a:gd name="T21" fmla="*/ 400 h 400"/>
                <a:gd name="T22" fmla="*/ 191 w 329"/>
                <a:gd name="T23" fmla="*/ 400 h 400"/>
                <a:gd name="T24" fmla="*/ 169 w 329"/>
                <a:gd name="T25" fmla="*/ 398 h 400"/>
                <a:gd name="T26" fmla="*/ 118 w 329"/>
                <a:gd name="T27" fmla="*/ 400 h 400"/>
                <a:gd name="T28" fmla="*/ 111 w 329"/>
                <a:gd name="T29" fmla="*/ 400 h 400"/>
                <a:gd name="T30" fmla="*/ 109 w 329"/>
                <a:gd name="T31" fmla="*/ 396 h 400"/>
                <a:gd name="T32" fmla="*/ 109 w 329"/>
                <a:gd name="T33" fmla="*/ 394 h 400"/>
                <a:gd name="T34" fmla="*/ 113 w 329"/>
                <a:gd name="T35" fmla="*/ 392 h 400"/>
                <a:gd name="T36" fmla="*/ 129 w 329"/>
                <a:gd name="T37" fmla="*/ 391 h 400"/>
                <a:gd name="T38" fmla="*/ 133 w 329"/>
                <a:gd name="T39" fmla="*/ 390 h 400"/>
                <a:gd name="T40" fmla="*/ 137 w 329"/>
                <a:gd name="T41" fmla="*/ 385 h 400"/>
                <a:gd name="T42" fmla="*/ 142 w 329"/>
                <a:gd name="T43" fmla="*/ 373 h 400"/>
                <a:gd name="T44" fmla="*/ 143 w 329"/>
                <a:gd name="T45" fmla="*/ 362 h 400"/>
                <a:gd name="T46" fmla="*/ 146 w 329"/>
                <a:gd name="T47" fmla="*/ 316 h 400"/>
                <a:gd name="T48" fmla="*/ 147 w 329"/>
                <a:gd name="T49" fmla="*/ 29 h 400"/>
                <a:gd name="T50" fmla="*/ 69 w 329"/>
                <a:gd name="T51" fmla="*/ 31 h 400"/>
                <a:gd name="T52" fmla="*/ 41 w 329"/>
                <a:gd name="T53" fmla="*/ 33 h 400"/>
                <a:gd name="T54" fmla="*/ 28 w 329"/>
                <a:gd name="T55" fmla="*/ 37 h 400"/>
                <a:gd name="T56" fmla="*/ 20 w 329"/>
                <a:gd name="T57" fmla="*/ 44 h 400"/>
                <a:gd name="T58" fmla="*/ 17 w 329"/>
                <a:gd name="T59" fmla="*/ 48 h 400"/>
                <a:gd name="T60" fmla="*/ 8 w 329"/>
                <a:gd name="T61" fmla="*/ 63 h 400"/>
                <a:gd name="T62" fmla="*/ 5 w 329"/>
                <a:gd name="T63" fmla="*/ 68 h 400"/>
                <a:gd name="T64" fmla="*/ 3 w 329"/>
                <a:gd name="T65" fmla="*/ 68 h 400"/>
                <a:gd name="T66" fmla="*/ 0 w 329"/>
                <a:gd name="T67" fmla="*/ 65 h 400"/>
                <a:gd name="T68" fmla="*/ 6 w 329"/>
                <a:gd name="T69" fmla="*/ 37 h 400"/>
                <a:gd name="T70" fmla="*/ 11 w 329"/>
                <a:gd name="T71" fmla="*/ 10 h 400"/>
                <a:gd name="T72" fmla="*/ 15 w 329"/>
                <a:gd name="T73" fmla="*/ 1 h 400"/>
                <a:gd name="T74" fmla="*/ 17 w 329"/>
                <a:gd name="T75" fmla="*/ 0 h 400"/>
                <a:gd name="T76" fmla="*/ 25 w 329"/>
                <a:gd name="T77" fmla="*/ 3 h 400"/>
                <a:gd name="T78" fmla="*/ 40 w 329"/>
                <a:gd name="T79" fmla="*/ 6 h 400"/>
                <a:gd name="T80" fmla="*/ 80 w 329"/>
                <a:gd name="T81" fmla="*/ 9 h 400"/>
                <a:gd name="T82" fmla="*/ 276 w 329"/>
                <a:gd name="T83" fmla="*/ 9 h 400"/>
                <a:gd name="T84" fmla="*/ 312 w 329"/>
                <a:gd name="T85" fmla="*/ 6 h 400"/>
                <a:gd name="T86" fmla="*/ 327 w 329"/>
                <a:gd name="T87" fmla="*/ 4 h 400"/>
                <a:gd name="T88" fmla="*/ 329 w 329"/>
                <a:gd name="T89" fmla="*/ 6 h 400"/>
                <a:gd name="T90" fmla="*/ 329 w 329"/>
                <a:gd name="T91" fmla="*/ 10 h 400"/>
                <a:gd name="T92" fmla="*/ 328 w 329"/>
                <a:gd name="T93" fmla="*/ 67 h 400"/>
                <a:gd name="T94" fmla="*/ 327 w 329"/>
                <a:gd name="T95" fmla="*/ 72 h 400"/>
                <a:gd name="T96" fmla="*/ 324 w 329"/>
                <a:gd name="T97" fmla="*/ 74 h 400"/>
                <a:gd name="T98" fmla="*/ 323 w 329"/>
                <a:gd name="T99" fmla="*/ 73 h 400"/>
                <a:gd name="T100" fmla="*/ 319 w 329"/>
                <a:gd name="T101" fmla="*/ 65 h 400"/>
                <a:gd name="T102" fmla="*/ 319 w 329"/>
                <a:gd name="T103" fmla="*/ 60 h 400"/>
                <a:gd name="T104" fmla="*/ 316 w 329"/>
                <a:gd name="T105" fmla="*/ 49 h 400"/>
                <a:gd name="T106" fmla="*/ 305 w 329"/>
                <a:gd name="T107" fmla="*/ 40 h 400"/>
                <a:gd name="T108" fmla="*/ 287 w 329"/>
                <a:gd name="T109" fmla="*/ 34 h 400"/>
                <a:gd name="T110" fmla="*/ 255 w 329"/>
                <a:gd name="T111" fmla="*/ 31 h 400"/>
                <a:gd name="T112" fmla="*/ 191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1" y="249"/>
                  </a:moveTo>
                  <a:lnTo>
                    <a:pt x="191" y="249"/>
                  </a:lnTo>
                  <a:lnTo>
                    <a:pt x="191" y="316"/>
                  </a:lnTo>
                  <a:lnTo>
                    <a:pt x="191" y="343"/>
                  </a:lnTo>
                  <a:lnTo>
                    <a:pt x="192" y="362"/>
                  </a:lnTo>
                  <a:lnTo>
                    <a:pt x="192" y="362"/>
                  </a:lnTo>
                  <a:lnTo>
                    <a:pt x="194" y="373"/>
                  </a:lnTo>
                  <a:lnTo>
                    <a:pt x="198" y="381"/>
                  </a:lnTo>
                  <a:lnTo>
                    <a:pt x="200" y="385"/>
                  </a:lnTo>
                  <a:lnTo>
                    <a:pt x="203" y="388"/>
                  </a:lnTo>
                  <a:lnTo>
                    <a:pt x="208" y="390"/>
                  </a:lnTo>
                  <a:lnTo>
                    <a:pt x="213" y="391"/>
                  </a:lnTo>
                  <a:lnTo>
                    <a:pt x="213" y="391"/>
                  </a:lnTo>
                  <a:lnTo>
                    <a:pt x="237" y="392"/>
                  </a:lnTo>
                  <a:lnTo>
                    <a:pt x="237" y="392"/>
                  </a:lnTo>
                  <a:lnTo>
                    <a:pt x="239" y="394"/>
                  </a:lnTo>
                  <a:lnTo>
                    <a:pt x="241" y="396"/>
                  </a:lnTo>
                  <a:lnTo>
                    <a:pt x="241" y="396"/>
                  </a:lnTo>
                  <a:lnTo>
                    <a:pt x="239" y="397"/>
                  </a:lnTo>
                  <a:lnTo>
                    <a:pt x="238" y="398"/>
                  </a:lnTo>
                  <a:lnTo>
                    <a:pt x="236" y="400"/>
                  </a:lnTo>
                  <a:lnTo>
                    <a:pt x="232" y="400"/>
                  </a:lnTo>
                  <a:lnTo>
                    <a:pt x="232" y="400"/>
                  </a:lnTo>
                  <a:lnTo>
                    <a:pt x="191" y="400"/>
                  </a:lnTo>
                  <a:lnTo>
                    <a:pt x="169" y="398"/>
                  </a:lnTo>
                  <a:lnTo>
                    <a:pt x="169" y="398"/>
                  </a:lnTo>
                  <a:lnTo>
                    <a:pt x="148" y="400"/>
                  </a:lnTo>
                  <a:lnTo>
                    <a:pt x="118" y="400"/>
                  </a:lnTo>
                  <a:lnTo>
                    <a:pt x="118" y="400"/>
                  </a:lnTo>
                  <a:lnTo>
                    <a:pt x="111" y="400"/>
                  </a:lnTo>
                  <a:lnTo>
                    <a:pt x="109" y="398"/>
                  </a:lnTo>
                  <a:lnTo>
                    <a:pt x="109" y="396"/>
                  </a:lnTo>
                  <a:lnTo>
                    <a:pt x="109" y="396"/>
                  </a:lnTo>
                  <a:lnTo>
                    <a:pt x="109" y="394"/>
                  </a:lnTo>
                  <a:lnTo>
                    <a:pt x="113" y="392"/>
                  </a:lnTo>
                  <a:lnTo>
                    <a:pt x="113" y="392"/>
                  </a:lnTo>
                  <a:lnTo>
                    <a:pt x="122" y="392"/>
                  </a:lnTo>
                  <a:lnTo>
                    <a:pt x="129" y="391"/>
                  </a:lnTo>
                  <a:lnTo>
                    <a:pt x="129" y="391"/>
                  </a:lnTo>
                  <a:lnTo>
                    <a:pt x="133" y="390"/>
                  </a:lnTo>
                  <a:lnTo>
                    <a:pt x="135" y="388"/>
                  </a:lnTo>
                  <a:lnTo>
                    <a:pt x="137" y="385"/>
                  </a:lnTo>
                  <a:lnTo>
                    <a:pt x="140" y="381"/>
                  </a:lnTo>
                  <a:lnTo>
                    <a:pt x="142" y="373"/>
                  </a:lnTo>
                  <a:lnTo>
                    <a:pt x="143" y="362"/>
                  </a:lnTo>
                  <a:lnTo>
                    <a:pt x="143" y="362"/>
                  </a:lnTo>
                  <a:lnTo>
                    <a:pt x="146" y="343"/>
                  </a:lnTo>
                  <a:lnTo>
                    <a:pt x="146" y="316"/>
                  </a:lnTo>
                  <a:lnTo>
                    <a:pt x="147" y="249"/>
                  </a:lnTo>
                  <a:lnTo>
                    <a:pt x="147" y="29"/>
                  </a:lnTo>
                  <a:lnTo>
                    <a:pt x="69" y="31"/>
                  </a:lnTo>
                  <a:lnTo>
                    <a:pt x="69" y="31"/>
                  </a:lnTo>
                  <a:lnTo>
                    <a:pt x="49" y="32"/>
                  </a:lnTo>
                  <a:lnTo>
                    <a:pt x="41" y="33"/>
                  </a:lnTo>
                  <a:lnTo>
                    <a:pt x="34" y="34"/>
                  </a:lnTo>
                  <a:lnTo>
                    <a:pt x="28" y="37"/>
                  </a:lnTo>
                  <a:lnTo>
                    <a:pt x="25" y="40"/>
                  </a:lnTo>
                  <a:lnTo>
                    <a:pt x="20" y="44"/>
                  </a:lnTo>
                  <a:lnTo>
                    <a:pt x="17" y="48"/>
                  </a:lnTo>
                  <a:lnTo>
                    <a:pt x="17" y="48"/>
                  </a:lnTo>
                  <a:lnTo>
                    <a:pt x="11" y="57"/>
                  </a:lnTo>
                  <a:lnTo>
                    <a:pt x="8" y="63"/>
                  </a:lnTo>
                  <a:lnTo>
                    <a:pt x="8" y="63"/>
                  </a:lnTo>
                  <a:lnTo>
                    <a:pt x="5" y="68"/>
                  </a:lnTo>
                  <a:lnTo>
                    <a:pt x="3" y="68"/>
                  </a:lnTo>
                  <a:lnTo>
                    <a:pt x="3" y="68"/>
                  </a:lnTo>
                  <a:lnTo>
                    <a:pt x="1" y="67"/>
                  </a:lnTo>
                  <a:lnTo>
                    <a:pt x="0" y="65"/>
                  </a:lnTo>
                  <a:lnTo>
                    <a:pt x="0" y="65"/>
                  </a:lnTo>
                  <a:lnTo>
                    <a:pt x="6" y="37"/>
                  </a:lnTo>
                  <a:lnTo>
                    <a:pt x="11" y="10"/>
                  </a:lnTo>
                  <a:lnTo>
                    <a:pt x="11" y="10"/>
                  </a:lnTo>
                  <a:lnTo>
                    <a:pt x="14" y="4"/>
                  </a:lnTo>
                  <a:lnTo>
                    <a:pt x="15" y="1"/>
                  </a:lnTo>
                  <a:lnTo>
                    <a:pt x="17" y="0"/>
                  </a:lnTo>
                  <a:lnTo>
                    <a:pt x="17" y="0"/>
                  </a:lnTo>
                  <a:lnTo>
                    <a:pt x="20" y="1"/>
                  </a:lnTo>
                  <a:lnTo>
                    <a:pt x="25" y="3"/>
                  </a:lnTo>
                  <a:lnTo>
                    <a:pt x="31" y="5"/>
                  </a:lnTo>
                  <a:lnTo>
                    <a:pt x="40" y="6"/>
                  </a:lnTo>
                  <a:lnTo>
                    <a:pt x="40" y="6"/>
                  </a:lnTo>
                  <a:lnTo>
                    <a:pt x="80" y="9"/>
                  </a:lnTo>
                  <a:lnTo>
                    <a:pt x="276" y="9"/>
                  </a:lnTo>
                  <a:lnTo>
                    <a:pt x="276" y="9"/>
                  </a:lnTo>
                  <a:lnTo>
                    <a:pt x="296" y="9"/>
                  </a:lnTo>
                  <a:lnTo>
                    <a:pt x="312" y="6"/>
                  </a:lnTo>
                  <a:lnTo>
                    <a:pt x="327" y="4"/>
                  </a:lnTo>
                  <a:lnTo>
                    <a:pt x="327" y="4"/>
                  </a:lnTo>
                  <a:lnTo>
                    <a:pt x="328" y="4"/>
                  </a:lnTo>
                  <a:lnTo>
                    <a:pt x="329" y="6"/>
                  </a:lnTo>
                  <a:lnTo>
                    <a:pt x="329" y="10"/>
                  </a:lnTo>
                  <a:lnTo>
                    <a:pt x="329" y="10"/>
                  </a:lnTo>
                  <a:lnTo>
                    <a:pt x="328" y="67"/>
                  </a:lnTo>
                  <a:lnTo>
                    <a:pt x="328" y="67"/>
                  </a:lnTo>
                  <a:lnTo>
                    <a:pt x="328" y="71"/>
                  </a:lnTo>
                  <a:lnTo>
                    <a:pt x="327" y="72"/>
                  </a:lnTo>
                  <a:lnTo>
                    <a:pt x="325" y="73"/>
                  </a:lnTo>
                  <a:lnTo>
                    <a:pt x="324" y="74"/>
                  </a:lnTo>
                  <a:lnTo>
                    <a:pt x="324" y="74"/>
                  </a:lnTo>
                  <a:lnTo>
                    <a:pt x="323" y="73"/>
                  </a:lnTo>
                  <a:lnTo>
                    <a:pt x="322" y="72"/>
                  </a:lnTo>
                  <a:lnTo>
                    <a:pt x="319" y="65"/>
                  </a:lnTo>
                  <a:lnTo>
                    <a:pt x="319" y="60"/>
                  </a:lnTo>
                  <a:lnTo>
                    <a:pt x="319" y="60"/>
                  </a:lnTo>
                  <a:lnTo>
                    <a:pt x="318" y="54"/>
                  </a:lnTo>
                  <a:lnTo>
                    <a:pt x="316" y="49"/>
                  </a:lnTo>
                  <a:lnTo>
                    <a:pt x="311" y="44"/>
                  </a:lnTo>
                  <a:lnTo>
                    <a:pt x="305" y="40"/>
                  </a:lnTo>
                  <a:lnTo>
                    <a:pt x="298" y="37"/>
                  </a:lnTo>
                  <a:lnTo>
                    <a:pt x="287" y="34"/>
                  </a:lnTo>
                  <a:lnTo>
                    <a:pt x="272" y="32"/>
                  </a:lnTo>
                  <a:lnTo>
                    <a:pt x="255" y="31"/>
                  </a:lnTo>
                  <a:lnTo>
                    <a:pt x="191" y="29"/>
                  </a:lnTo>
                  <a:lnTo>
                    <a:pt x="191"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1"/>
            <p:cNvSpPr>
              <a:spLocks noEditPoints="1"/>
            </p:cNvSpPr>
            <p:nvPr userDrawn="1"/>
          </p:nvSpPr>
          <p:spPr bwMode="auto">
            <a:xfrm>
              <a:off x="3271" y="659"/>
              <a:ext cx="136" cy="136"/>
            </a:xfrm>
            <a:custGeom>
              <a:avLst/>
              <a:gdLst>
                <a:gd name="T0" fmla="*/ 226 w 409"/>
                <a:gd name="T1" fmla="*/ 1 h 407"/>
                <a:gd name="T2" fmla="*/ 286 w 409"/>
                <a:gd name="T3" fmla="*/ 14 h 407"/>
                <a:gd name="T4" fmla="*/ 337 w 409"/>
                <a:gd name="T5" fmla="*/ 40 h 407"/>
                <a:gd name="T6" fmla="*/ 375 w 409"/>
                <a:gd name="T7" fmla="*/ 80 h 407"/>
                <a:gd name="T8" fmla="*/ 400 w 409"/>
                <a:gd name="T9" fmla="*/ 133 h 407"/>
                <a:gd name="T10" fmla="*/ 409 w 409"/>
                <a:gd name="T11" fmla="*/ 194 h 407"/>
                <a:gd name="T12" fmla="*/ 405 w 409"/>
                <a:gd name="T13" fmla="*/ 237 h 407"/>
                <a:gd name="T14" fmla="*/ 386 w 409"/>
                <a:gd name="T15" fmla="*/ 295 h 407"/>
                <a:gd name="T16" fmla="*/ 352 w 409"/>
                <a:gd name="T17" fmla="*/ 345 h 407"/>
                <a:gd name="T18" fmla="*/ 305 w 409"/>
                <a:gd name="T19" fmla="*/ 381 h 407"/>
                <a:gd name="T20" fmla="*/ 247 w 409"/>
                <a:gd name="T21" fmla="*/ 403 h 407"/>
                <a:gd name="T22" fmla="*/ 202 w 409"/>
                <a:gd name="T23" fmla="*/ 407 h 407"/>
                <a:gd name="T24" fmla="*/ 130 w 409"/>
                <a:gd name="T25" fmla="*/ 396 h 407"/>
                <a:gd name="T26" fmla="*/ 76 w 409"/>
                <a:gd name="T27" fmla="*/ 367 h 407"/>
                <a:gd name="T28" fmla="*/ 37 w 409"/>
                <a:gd name="T29" fmla="*/ 326 h 407"/>
                <a:gd name="T30" fmla="*/ 11 w 409"/>
                <a:gd name="T31" fmla="*/ 275 h 407"/>
                <a:gd name="T32" fmla="*/ 0 w 409"/>
                <a:gd name="T33" fmla="*/ 221 h 407"/>
                <a:gd name="T34" fmla="*/ 0 w 409"/>
                <a:gd name="T35" fmla="*/ 187 h 407"/>
                <a:gd name="T36" fmla="*/ 13 w 409"/>
                <a:gd name="T37" fmla="*/ 136 h 407"/>
                <a:gd name="T38" fmla="*/ 37 w 409"/>
                <a:gd name="T39" fmla="*/ 86 h 407"/>
                <a:gd name="T40" fmla="*/ 77 w 409"/>
                <a:gd name="T41" fmla="*/ 43 h 407"/>
                <a:gd name="T42" fmla="*/ 133 w 409"/>
                <a:gd name="T43" fmla="*/ 12 h 407"/>
                <a:gd name="T44" fmla="*/ 204 w 409"/>
                <a:gd name="T45" fmla="*/ 0 h 407"/>
                <a:gd name="T46" fmla="*/ 225 w 409"/>
                <a:gd name="T47" fmla="*/ 388 h 407"/>
                <a:gd name="T48" fmla="*/ 258 w 409"/>
                <a:gd name="T49" fmla="*/ 381 h 407"/>
                <a:gd name="T50" fmla="*/ 293 w 409"/>
                <a:gd name="T51" fmla="*/ 364 h 407"/>
                <a:gd name="T52" fmla="*/ 326 w 409"/>
                <a:gd name="T53" fmla="*/ 332 h 407"/>
                <a:gd name="T54" fmla="*/ 350 w 409"/>
                <a:gd name="T55" fmla="*/ 282 h 407"/>
                <a:gd name="T56" fmla="*/ 360 w 409"/>
                <a:gd name="T57" fmla="*/ 209 h 407"/>
                <a:gd name="T58" fmla="*/ 356 w 409"/>
                <a:gd name="T59" fmla="*/ 165 h 407"/>
                <a:gd name="T60" fmla="*/ 339 w 409"/>
                <a:gd name="T61" fmla="*/ 109 h 407"/>
                <a:gd name="T62" fmla="*/ 311 w 409"/>
                <a:gd name="T63" fmla="*/ 67 h 407"/>
                <a:gd name="T64" fmla="*/ 275 w 409"/>
                <a:gd name="T65" fmla="*/ 37 h 407"/>
                <a:gd name="T66" fmla="*/ 232 w 409"/>
                <a:gd name="T67" fmla="*/ 21 h 407"/>
                <a:gd name="T68" fmla="*/ 202 w 409"/>
                <a:gd name="T69" fmla="*/ 17 h 407"/>
                <a:gd name="T70" fmla="*/ 155 w 409"/>
                <a:gd name="T71" fmla="*/ 23 h 407"/>
                <a:gd name="T72" fmla="*/ 116 w 409"/>
                <a:gd name="T73" fmla="*/ 41 h 407"/>
                <a:gd name="T74" fmla="*/ 83 w 409"/>
                <a:gd name="T75" fmla="*/ 72 h 407"/>
                <a:gd name="T76" fmla="*/ 61 w 409"/>
                <a:gd name="T77" fmla="*/ 114 h 407"/>
                <a:gd name="T78" fmla="*/ 50 w 409"/>
                <a:gd name="T79" fmla="*/ 168 h 407"/>
                <a:gd name="T80" fmla="*/ 50 w 409"/>
                <a:gd name="T81" fmla="*/ 210 h 407"/>
                <a:gd name="T82" fmla="*/ 62 w 409"/>
                <a:gd name="T83" fmla="*/ 271 h 407"/>
                <a:gd name="T84" fmla="*/ 87 w 409"/>
                <a:gd name="T85" fmla="*/ 320 h 407"/>
                <a:gd name="T86" fmla="*/ 122 w 409"/>
                <a:gd name="T87" fmla="*/ 357 h 407"/>
                <a:gd name="T88" fmla="*/ 165 w 409"/>
                <a:gd name="T89" fmla="*/ 379 h 407"/>
                <a:gd name="T90" fmla="*/ 215 w 409"/>
                <a:gd name="T91" fmla="*/ 38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9" h="407">
                  <a:moveTo>
                    <a:pt x="204" y="0"/>
                  </a:moveTo>
                  <a:lnTo>
                    <a:pt x="204" y="0"/>
                  </a:lnTo>
                  <a:lnTo>
                    <a:pt x="226" y="1"/>
                  </a:lnTo>
                  <a:lnTo>
                    <a:pt x="247" y="4"/>
                  </a:lnTo>
                  <a:lnTo>
                    <a:pt x="267" y="7"/>
                  </a:lnTo>
                  <a:lnTo>
                    <a:pt x="286" y="14"/>
                  </a:lnTo>
                  <a:lnTo>
                    <a:pt x="304" y="21"/>
                  </a:lnTo>
                  <a:lnTo>
                    <a:pt x="321" y="31"/>
                  </a:lnTo>
                  <a:lnTo>
                    <a:pt x="337" y="40"/>
                  </a:lnTo>
                  <a:lnTo>
                    <a:pt x="351" y="52"/>
                  </a:lnTo>
                  <a:lnTo>
                    <a:pt x="363" y="66"/>
                  </a:lnTo>
                  <a:lnTo>
                    <a:pt x="375" y="80"/>
                  </a:lnTo>
                  <a:lnTo>
                    <a:pt x="385" y="96"/>
                  </a:lnTo>
                  <a:lnTo>
                    <a:pt x="394" y="113"/>
                  </a:lnTo>
                  <a:lnTo>
                    <a:pt x="400" y="133"/>
                  </a:lnTo>
                  <a:lnTo>
                    <a:pt x="405" y="152"/>
                  </a:lnTo>
                  <a:lnTo>
                    <a:pt x="408" y="173"/>
                  </a:lnTo>
                  <a:lnTo>
                    <a:pt x="409" y="194"/>
                  </a:lnTo>
                  <a:lnTo>
                    <a:pt x="409" y="194"/>
                  </a:lnTo>
                  <a:lnTo>
                    <a:pt x="408" y="216"/>
                  </a:lnTo>
                  <a:lnTo>
                    <a:pt x="405" y="237"/>
                  </a:lnTo>
                  <a:lnTo>
                    <a:pt x="401" y="258"/>
                  </a:lnTo>
                  <a:lnTo>
                    <a:pt x="394" y="277"/>
                  </a:lnTo>
                  <a:lnTo>
                    <a:pt x="386" y="295"/>
                  </a:lnTo>
                  <a:lnTo>
                    <a:pt x="377" y="313"/>
                  </a:lnTo>
                  <a:lnTo>
                    <a:pt x="365" y="329"/>
                  </a:lnTo>
                  <a:lnTo>
                    <a:pt x="352" y="345"/>
                  </a:lnTo>
                  <a:lnTo>
                    <a:pt x="338" y="358"/>
                  </a:lnTo>
                  <a:lnTo>
                    <a:pt x="322" y="371"/>
                  </a:lnTo>
                  <a:lnTo>
                    <a:pt x="305" y="381"/>
                  </a:lnTo>
                  <a:lnTo>
                    <a:pt x="287" y="390"/>
                  </a:lnTo>
                  <a:lnTo>
                    <a:pt x="267" y="397"/>
                  </a:lnTo>
                  <a:lnTo>
                    <a:pt x="247" y="403"/>
                  </a:lnTo>
                  <a:lnTo>
                    <a:pt x="225" y="406"/>
                  </a:lnTo>
                  <a:lnTo>
                    <a:pt x="202" y="407"/>
                  </a:lnTo>
                  <a:lnTo>
                    <a:pt x="202" y="407"/>
                  </a:lnTo>
                  <a:lnTo>
                    <a:pt x="176" y="406"/>
                  </a:lnTo>
                  <a:lnTo>
                    <a:pt x="152" y="402"/>
                  </a:lnTo>
                  <a:lnTo>
                    <a:pt x="130" y="396"/>
                  </a:lnTo>
                  <a:lnTo>
                    <a:pt x="111" y="389"/>
                  </a:lnTo>
                  <a:lnTo>
                    <a:pt x="93" y="379"/>
                  </a:lnTo>
                  <a:lnTo>
                    <a:pt x="76" y="367"/>
                  </a:lnTo>
                  <a:lnTo>
                    <a:pt x="61" y="355"/>
                  </a:lnTo>
                  <a:lnTo>
                    <a:pt x="48" y="340"/>
                  </a:lnTo>
                  <a:lnTo>
                    <a:pt x="37" y="326"/>
                  </a:lnTo>
                  <a:lnTo>
                    <a:pt x="27" y="309"/>
                  </a:lnTo>
                  <a:lnTo>
                    <a:pt x="19" y="292"/>
                  </a:lnTo>
                  <a:lnTo>
                    <a:pt x="11" y="275"/>
                  </a:lnTo>
                  <a:lnTo>
                    <a:pt x="7" y="256"/>
                  </a:lnTo>
                  <a:lnTo>
                    <a:pt x="3" y="239"/>
                  </a:lnTo>
                  <a:lnTo>
                    <a:pt x="0" y="221"/>
                  </a:lnTo>
                  <a:lnTo>
                    <a:pt x="0" y="203"/>
                  </a:lnTo>
                  <a:lnTo>
                    <a:pt x="0" y="203"/>
                  </a:lnTo>
                  <a:lnTo>
                    <a:pt x="0" y="187"/>
                  </a:lnTo>
                  <a:lnTo>
                    <a:pt x="3" y="170"/>
                  </a:lnTo>
                  <a:lnTo>
                    <a:pt x="7" y="153"/>
                  </a:lnTo>
                  <a:lnTo>
                    <a:pt x="13" y="136"/>
                  </a:lnTo>
                  <a:lnTo>
                    <a:pt x="19" y="119"/>
                  </a:lnTo>
                  <a:lnTo>
                    <a:pt x="27" y="102"/>
                  </a:lnTo>
                  <a:lnTo>
                    <a:pt x="37" y="86"/>
                  </a:lnTo>
                  <a:lnTo>
                    <a:pt x="49" y="71"/>
                  </a:lnTo>
                  <a:lnTo>
                    <a:pt x="62" y="56"/>
                  </a:lnTo>
                  <a:lnTo>
                    <a:pt x="77" y="43"/>
                  </a:lnTo>
                  <a:lnTo>
                    <a:pt x="94" y="31"/>
                  </a:lnTo>
                  <a:lnTo>
                    <a:pt x="112" y="20"/>
                  </a:lnTo>
                  <a:lnTo>
                    <a:pt x="133" y="12"/>
                  </a:lnTo>
                  <a:lnTo>
                    <a:pt x="155" y="5"/>
                  </a:lnTo>
                  <a:lnTo>
                    <a:pt x="179" y="1"/>
                  </a:lnTo>
                  <a:lnTo>
                    <a:pt x="204" y="0"/>
                  </a:lnTo>
                  <a:close/>
                  <a:moveTo>
                    <a:pt x="215" y="388"/>
                  </a:moveTo>
                  <a:lnTo>
                    <a:pt x="215" y="388"/>
                  </a:lnTo>
                  <a:lnTo>
                    <a:pt x="225" y="388"/>
                  </a:lnTo>
                  <a:lnTo>
                    <a:pt x="236" y="386"/>
                  </a:lnTo>
                  <a:lnTo>
                    <a:pt x="247" y="384"/>
                  </a:lnTo>
                  <a:lnTo>
                    <a:pt x="258" y="381"/>
                  </a:lnTo>
                  <a:lnTo>
                    <a:pt x="270" y="377"/>
                  </a:lnTo>
                  <a:lnTo>
                    <a:pt x="282" y="371"/>
                  </a:lnTo>
                  <a:lnTo>
                    <a:pt x="293" y="364"/>
                  </a:lnTo>
                  <a:lnTo>
                    <a:pt x="305" y="355"/>
                  </a:lnTo>
                  <a:lnTo>
                    <a:pt x="316" y="345"/>
                  </a:lnTo>
                  <a:lnTo>
                    <a:pt x="326" y="332"/>
                  </a:lnTo>
                  <a:lnTo>
                    <a:pt x="335" y="318"/>
                  </a:lnTo>
                  <a:lnTo>
                    <a:pt x="343" y="301"/>
                  </a:lnTo>
                  <a:lnTo>
                    <a:pt x="350" y="282"/>
                  </a:lnTo>
                  <a:lnTo>
                    <a:pt x="355" y="260"/>
                  </a:lnTo>
                  <a:lnTo>
                    <a:pt x="358" y="237"/>
                  </a:lnTo>
                  <a:lnTo>
                    <a:pt x="360" y="209"/>
                  </a:lnTo>
                  <a:lnTo>
                    <a:pt x="360" y="209"/>
                  </a:lnTo>
                  <a:lnTo>
                    <a:pt x="358" y="187"/>
                  </a:lnTo>
                  <a:lnTo>
                    <a:pt x="356" y="165"/>
                  </a:lnTo>
                  <a:lnTo>
                    <a:pt x="351" y="146"/>
                  </a:lnTo>
                  <a:lnTo>
                    <a:pt x="346" y="126"/>
                  </a:lnTo>
                  <a:lnTo>
                    <a:pt x="339" y="109"/>
                  </a:lnTo>
                  <a:lnTo>
                    <a:pt x="331" y="94"/>
                  </a:lnTo>
                  <a:lnTo>
                    <a:pt x="322" y="80"/>
                  </a:lnTo>
                  <a:lnTo>
                    <a:pt x="311" y="67"/>
                  </a:lnTo>
                  <a:lnTo>
                    <a:pt x="300" y="56"/>
                  </a:lnTo>
                  <a:lnTo>
                    <a:pt x="287" y="45"/>
                  </a:lnTo>
                  <a:lnTo>
                    <a:pt x="275" y="37"/>
                  </a:lnTo>
                  <a:lnTo>
                    <a:pt x="260" y="31"/>
                  </a:lnTo>
                  <a:lnTo>
                    <a:pt x="247" y="24"/>
                  </a:lnTo>
                  <a:lnTo>
                    <a:pt x="232" y="21"/>
                  </a:lnTo>
                  <a:lnTo>
                    <a:pt x="216" y="18"/>
                  </a:lnTo>
                  <a:lnTo>
                    <a:pt x="202" y="17"/>
                  </a:lnTo>
                  <a:lnTo>
                    <a:pt x="202" y="17"/>
                  </a:lnTo>
                  <a:lnTo>
                    <a:pt x="185" y="18"/>
                  </a:lnTo>
                  <a:lnTo>
                    <a:pt x="170" y="21"/>
                  </a:lnTo>
                  <a:lnTo>
                    <a:pt x="155" y="23"/>
                  </a:lnTo>
                  <a:lnTo>
                    <a:pt x="141" y="28"/>
                  </a:lnTo>
                  <a:lnTo>
                    <a:pt x="128" y="34"/>
                  </a:lnTo>
                  <a:lnTo>
                    <a:pt x="116" y="41"/>
                  </a:lnTo>
                  <a:lnTo>
                    <a:pt x="104" y="51"/>
                  </a:lnTo>
                  <a:lnTo>
                    <a:pt x="93" y="61"/>
                  </a:lnTo>
                  <a:lnTo>
                    <a:pt x="83" y="72"/>
                  </a:lnTo>
                  <a:lnTo>
                    <a:pt x="74" y="85"/>
                  </a:lnTo>
                  <a:lnTo>
                    <a:pt x="67" y="99"/>
                  </a:lnTo>
                  <a:lnTo>
                    <a:pt x="61" y="114"/>
                  </a:lnTo>
                  <a:lnTo>
                    <a:pt x="56" y="130"/>
                  </a:lnTo>
                  <a:lnTo>
                    <a:pt x="53" y="148"/>
                  </a:lnTo>
                  <a:lnTo>
                    <a:pt x="50" y="168"/>
                  </a:lnTo>
                  <a:lnTo>
                    <a:pt x="50" y="188"/>
                  </a:lnTo>
                  <a:lnTo>
                    <a:pt x="50" y="188"/>
                  </a:lnTo>
                  <a:lnTo>
                    <a:pt x="50" y="210"/>
                  </a:lnTo>
                  <a:lnTo>
                    <a:pt x="53" y="232"/>
                  </a:lnTo>
                  <a:lnTo>
                    <a:pt x="57" y="252"/>
                  </a:lnTo>
                  <a:lnTo>
                    <a:pt x="62" y="271"/>
                  </a:lnTo>
                  <a:lnTo>
                    <a:pt x="70" y="288"/>
                  </a:lnTo>
                  <a:lnTo>
                    <a:pt x="78" y="305"/>
                  </a:lnTo>
                  <a:lnTo>
                    <a:pt x="87" y="320"/>
                  </a:lnTo>
                  <a:lnTo>
                    <a:pt x="98" y="334"/>
                  </a:lnTo>
                  <a:lnTo>
                    <a:pt x="110" y="346"/>
                  </a:lnTo>
                  <a:lnTo>
                    <a:pt x="122" y="357"/>
                  </a:lnTo>
                  <a:lnTo>
                    <a:pt x="136" y="366"/>
                  </a:lnTo>
                  <a:lnTo>
                    <a:pt x="151" y="373"/>
                  </a:lnTo>
                  <a:lnTo>
                    <a:pt x="165" y="379"/>
                  </a:lnTo>
                  <a:lnTo>
                    <a:pt x="182" y="384"/>
                  </a:lnTo>
                  <a:lnTo>
                    <a:pt x="198" y="386"/>
                  </a:lnTo>
                  <a:lnTo>
                    <a:pt x="215" y="388"/>
                  </a:lnTo>
                  <a:lnTo>
                    <a:pt x="215"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4"/>
            <p:cNvSpPr>
              <a:spLocks noEditPoints="1"/>
            </p:cNvSpPr>
            <p:nvPr userDrawn="1"/>
          </p:nvSpPr>
          <p:spPr bwMode="auto">
            <a:xfrm>
              <a:off x="3472" y="662"/>
              <a:ext cx="131" cy="131"/>
            </a:xfrm>
            <a:custGeom>
              <a:avLst/>
              <a:gdLst>
                <a:gd name="T0" fmla="*/ 43 w 392"/>
                <a:gd name="T1" fmla="*/ 39 h 393"/>
                <a:gd name="T2" fmla="*/ 39 w 392"/>
                <a:gd name="T3" fmla="*/ 19 h 393"/>
                <a:gd name="T4" fmla="*/ 22 w 392"/>
                <a:gd name="T5" fmla="*/ 9 h 393"/>
                <a:gd name="T6" fmla="*/ 3 w 392"/>
                <a:gd name="T7" fmla="*/ 8 h 393"/>
                <a:gd name="T8" fmla="*/ 0 w 392"/>
                <a:gd name="T9" fmla="*/ 3 h 393"/>
                <a:gd name="T10" fmla="*/ 45 w 392"/>
                <a:gd name="T11" fmla="*/ 2 h 393"/>
                <a:gd name="T12" fmla="*/ 127 w 392"/>
                <a:gd name="T13" fmla="*/ 0 h 393"/>
                <a:gd name="T14" fmla="*/ 189 w 392"/>
                <a:gd name="T15" fmla="*/ 8 h 393"/>
                <a:gd name="T16" fmla="*/ 223 w 392"/>
                <a:gd name="T17" fmla="*/ 24 h 393"/>
                <a:gd name="T18" fmla="*/ 246 w 392"/>
                <a:gd name="T19" fmla="*/ 49 h 393"/>
                <a:gd name="T20" fmla="*/ 258 w 392"/>
                <a:gd name="T21" fmla="*/ 94 h 393"/>
                <a:gd name="T22" fmla="*/ 251 w 392"/>
                <a:gd name="T23" fmla="*/ 138 h 393"/>
                <a:gd name="T24" fmla="*/ 212 w 392"/>
                <a:gd name="T25" fmla="*/ 198 h 393"/>
                <a:gd name="T26" fmla="*/ 280 w 392"/>
                <a:gd name="T27" fmla="*/ 320 h 393"/>
                <a:gd name="T28" fmla="*/ 324 w 392"/>
                <a:gd name="T29" fmla="*/ 365 h 393"/>
                <a:gd name="T30" fmla="*/ 355 w 392"/>
                <a:gd name="T31" fmla="*/ 382 h 393"/>
                <a:gd name="T32" fmla="*/ 387 w 392"/>
                <a:gd name="T33" fmla="*/ 385 h 393"/>
                <a:gd name="T34" fmla="*/ 392 w 392"/>
                <a:gd name="T35" fmla="*/ 389 h 393"/>
                <a:gd name="T36" fmla="*/ 343 w 392"/>
                <a:gd name="T37" fmla="*/ 393 h 393"/>
                <a:gd name="T38" fmla="*/ 297 w 392"/>
                <a:gd name="T39" fmla="*/ 388 h 393"/>
                <a:gd name="T40" fmla="*/ 270 w 392"/>
                <a:gd name="T41" fmla="*/ 372 h 393"/>
                <a:gd name="T42" fmla="*/ 217 w 392"/>
                <a:gd name="T43" fmla="*/ 306 h 393"/>
                <a:gd name="T44" fmla="*/ 160 w 392"/>
                <a:gd name="T45" fmla="*/ 230 h 393"/>
                <a:gd name="T46" fmla="*/ 90 w 392"/>
                <a:gd name="T47" fmla="*/ 226 h 393"/>
                <a:gd name="T48" fmla="*/ 86 w 392"/>
                <a:gd name="T49" fmla="*/ 242 h 393"/>
                <a:gd name="T50" fmla="*/ 88 w 392"/>
                <a:gd name="T51" fmla="*/ 355 h 393"/>
                <a:gd name="T52" fmla="*/ 99 w 392"/>
                <a:gd name="T53" fmla="*/ 381 h 393"/>
                <a:gd name="T54" fmla="*/ 132 w 392"/>
                <a:gd name="T55" fmla="*/ 385 h 393"/>
                <a:gd name="T56" fmla="*/ 137 w 392"/>
                <a:gd name="T57" fmla="*/ 389 h 393"/>
                <a:gd name="T58" fmla="*/ 128 w 392"/>
                <a:gd name="T59" fmla="*/ 393 h 393"/>
                <a:gd name="T60" fmla="*/ 64 w 392"/>
                <a:gd name="T61" fmla="*/ 391 h 393"/>
                <a:gd name="T62" fmla="*/ 10 w 392"/>
                <a:gd name="T63" fmla="*/ 393 h 393"/>
                <a:gd name="T64" fmla="*/ 8 w 392"/>
                <a:gd name="T65" fmla="*/ 387 h 393"/>
                <a:gd name="T66" fmla="*/ 27 w 392"/>
                <a:gd name="T67" fmla="*/ 384 h 393"/>
                <a:gd name="T68" fmla="*/ 36 w 392"/>
                <a:gd name="T69" fmla="*/ 378 h 393"/>
                <a:gd name="T70" fmla="*/ 42 w 392"/>
                <a:gd name="T71" fmla="*/ 355 h 393"/>
                <a:gd name="T72" fmla="*/ 45 w 392"/>
                <a:gd name="T73" fmla="*/ 151 h 393"/>
                <a:gd name="T74" fmla="*/ 90 w 392"/>
                <a:gd name="T75" fmla="*/ 202 h 393"/>
                <a:gd name="T76" fmla="*/ 127 w 392"/>
                <a:gd name="T77" fmla="*/ 211 h 393"/>
                <a:gd name="T78" fmla="*/ 164 w 392"/>
                <a:gd name="T79" fmla="*/ 209 h 393"/>
                <a:gd name="T80" fmla="*/ 190 w 392"/>
                <a:gd name="T81" fmla="*/ 196 h 393"/>
                <a:gd name="T82" fmla="*/ 210 w 392"/>
                <a:gd name="T83" fmla="*/ 161 h 393"/>
                <a:gd name="T84" fmla="*/ 215 w 392"/>
                <a:gd name="T85" fmla="*/ 121 h 393"/>
                <a:gd name="T86" fmla="*/ 209 w 392"/>
                <a:gd name="T87" fmla="*/ 77 h 393"/>
                <a:gd name="T88" fmla="*/ 190 w 392"/>
                <a:gd name="T89" fmla="*/ 44 h 393"/>
                <a:gd name="T90" fmla="*/ 162 w 392"/>
                <a:gd name="T91" fmla="*/ 25 h 393"/>
                <a:gd name="T92" fmla="*/ 125 w 392"/>
                <a:gd name="T93" fmla="*/ 17 h 393"/>
                <a:gd name="T94" fmla="*/ 91 w 392"/>
                <a:gd name="T95" fmla="*/ 2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393">
                  <a:moveTo>
                    <a:pt x="45" y="151"/>
                  </a:moveTo>
                  <a:lnTo>
                    <a:pt x="45" y="151"/>
                  </a:lnTo>
                  <a:lnTo>
                    <a:pt x="45" y="71"/>
                  </a:lnTo>
                  <a:lnTo>
                    <a:pt x="43" y="39"/>
                  </a:lnTo>
                  <a:lnTo>
                    <a:pt x="43" y="39"/>
                  </a:lnTo>
                  <a:lnTo>
                    <a:pt x="42" y="27"/>
                  </a:lnTo>
                  <a:lnTo>
                    <a:pt x="41" y="22"/>
                  </a:lnTo>
                  <a:lnTo>
                    <a:pt x="39" y="19"/>
                  </a:lnTo>
                  <a:lnTo>
                    <a:pt x="36" y="15"/>
                  </a:lnTo>
                  <a:lnTo>
                    <a:pt x="33" y="13"/>
                  </a:lnTo>
                  <a:lnTo>
                    <a:pt x="28" y="11"/>
                  </a:lnTo>
                  <a:lnTo>
                    <a:pt x="22" y="9"/>
                  </a:lnTo>
                  <a:lnTo>
                    <a:pt x="22" y="9"/>
                  </a:lnTo>
                  <a:lnTo>
                    <a:pt x="13" y="8"/>
                  </a:lnTo>
                  <a:lnTo>
                    <a:pt x="3" y="8"/>
                  </a:lnTo>
                  <a:lnTo>
                    <a:pt x="3" y="8"/>
                  </a:lnTo>
                  <a:lnTo>
                    <a:pt x="1" y="7"/>
                  </a:lnTo>
                  <a:lnTo>
                    <a:pt x="0" y="4"/>
                  </a:lnTo>
                  <a:lnTo>
                    <a:pt x="0" y="4"/>
                  </a:lnTo>
                  <a:lnTo>
                    <a:pt x="0" y="3"/>
                  </a:lnTo>
                  <a:lnTo>
                    <a:pt x="2" y="2"/>
                  </a:lnTo>
                  <a:lnTo>
                    <a:pt x="8" y="0"/>
                  </a:lnTo>
                  <a:lnTo>
                    <a:pt x="8" y="0"/>
                  </a:lnTo>
                  <a:lnTo>
                    <a:pt x="45" y="2"/>
                  </a:lnTo>
                  <a:lnTo>
                    <a:pt x="67" y="2"/>
                  </a:lnTo>
                  <a:lnTo>
                    <a:pt x="67" y="2"/>
                  </a:lnTo>
                  <a:lnTo>
                    <a:pt x="127" y="0"/>
                  </a:lnTo>
                  <a:lnTo>
                    <a:pt x="127" y="0"/>
                  </a:lnTo>
                  <a:lnTo>
                    <a:pt x="153" y="2"/>
                  </a:lnTo>
                  <a:lnTo>
                    <a:pt x="165" y="3"/>
                  </a:lnTo>
                  <a:lnTo>
                    <a:pt x="177" y="4"/>
                  </a:lnTo>
                  <a:lnTo>
                    <a:pt x="189" y="8"/>
                  </a:lnTo>
                  <a:lnTo>
                    <a:pt x="201" y="11"/>
                  </a:lnTo>
                  <a:lnTo>
                    <a:pt x="212" y="16"/>
                  </a:lnTo>
                  <a:lnTo>
                    <a:pt x="223" y="24"/>
                  </a:lnTo>
                  <a:lnTo>
                    <a:pt x="223" y="24"/>
                  </a:lnTo>
                  <a:lnTo>
                    <a:pt x="228" y="27"/>
                  </a:lnTo>
                  <a:lnTo>
                    <a:pt x="234" y="33"/>
                  </a:lnTo>
                  <a:lnTo>
                    <a:pt x="240" y="41"/>
                  </a:lnTo>
                  <a:lnTo>
                    <a:pt x="246" y="49"/>
                  </a:lnTo>
                  <a:lnTo>
                    <a:pt x="251" y="59"/>
                  </a:lnTo>
                  <a:lnTo>
                    <a:pt x="255" y="70"/>
                  </a:lnTo>
                  <a:lnTo>
                    <a:pt x="258" y="81"/>
                  </a:lnTo>
                  <a:lnTo>
                    <a:pt x="258" y="94"/>
                  </a:lnTo>
                  <a:lnTo>
                    <a:pt x="258" y="94"/>
                  </a:lnTo>
                  <a:lnTo>
                    <a:pt x="258" y="109"/>
                  </a:lnTo>
                  <a:lnTo>
                    <a:pt x="256" y="123"/>
                  </a:lnTo>
                  <a:lnTo>
                    <a:pt x="251" y="138"/>
                  </a:lnTo>
                  <a:lnTo>
                    <a:pt x="245" y="152"/>
                  </a:lnTo>
                  <a:lnTo>
                    <a:pt x="236" y="167"/>
                  </a:lnTo>
                  <a:lnTo>
                    <a:pt x="226" y="183"/>
                  </a:lnTo>
                  <a:lnTo>
                    <a:pt x="212" y="198"/>
                  </a:lnTo>
                  <a:lnTo>
                    <a:pt x="195" y="214"/>
                  </a:lnTo>
                  <a:lnTo>
                    <a:pt x="195" y="214"/>
                  </a:lnTo>
                  <a:lnTo>
                    <a:pt x="255" y="288"/>
                  </a:lnTo>
                  <a:lnTo>
                    <a:pt x="280" y="320"/>
                  </a:lnTo>
                  <a:lnTo>
                    <a:pt x="304" y="347"/>
                  </a:lnTo>
                  <a:lnTo>
                    <a:pt x="304" y="347"/>
                  </a:lnTo>
                  <a:lnTo>
                    <a:pt x="314" y="356"/>
                  </a:lnTo>
                  <a:lnTo>
                    <a:pt x="324" y="365"/>
                  </a:lnTo>
                  <a:lnTo>
                    <a:pt x="332" y="371"/>
                  </a:lnTo>
                  <a:lnTo>
                    <a:pt x="341" y="376"/>
                  </a:lnTo>
                  <a:lnTo>
                    <a:pt x="349" y="379"/>
                  </a:lnTo>
                  <a:lnTo>
                    <a:pt x="355" y="382"/>
                  </a:lnTo>
                  <a:lnTo>
                    <a:pt x="368" y="384"/>
                  </a:lnTo>
                  <a:lnTo>
                    <a:pt x="368" y="384"/>
                  </a:lnTo>
                  <a:lnTo>
                    <a:pt x="380" y="385"/>
                  </a:lnTo>
                  <a:lnTo>
                    <a:pt x="387" y="385"/>
                  </a:lnTo>
                  <a:lnTo>
                    <a:pt x="387" y="385"/>
                  </a:lnTo>
                  <a:lnTo>
                    <a:pt x="391" y="387"/>
                  </a:lnTo>
                  <a:lnTo>
                    <a:pt x="392" y="389"/>
                  </a:lnTo>
                  <a:lnTo>
                    <a:pt x="392" y="389"/>
                  </a:lnTo>
                  <a:lnTo>
                    <a:pt x="392" y="391"/>
                  </a:lnTo>
                  <a:lnTo>
                    <a:pt x="389" y="393"/>
                  </a:lnTo>
                  <a:lnTo>
                    <a:pt x="380" y="393"/>
                  </a:lnTo>
                  <a:lnTo>
                    <a:pt x="343" y="393"/>
                  </a:lnTo>
                  <a:lnTo>
                    <a:pt x="343" y="393"/>
                  </a:lnTo>
                  <a:lnTo>
                    <a:pt x="324" y="393"/>
                  </a:lnTo>
                  <a:lnTo>
                    <a:pt x="309" y="390"/>
                  </a:lnTo>
                  <a:lnTo>
                    <a:pt x="297" y="388"/>
                  </a:lnTo>
                  <a:lnTo>
                    <a:pt x="287" y="383"/>
                  </a:lnTo>
                  <a:lnTo>
                    <a:pt x="287" y="383"/>
                  </a:lnTo>
                  <a:lnTo>
                    <a:pt x="279" y="378"/>
                  </a:lnTo>
                  <a:lnTo>
                    <a:pt x="270" y="372"/>
                  </a:lnTo>
                  <a:lnTo>
                    <a:pt x="263" y="364"/>
                  </a:lnTo>
                  <a:lnTo>
                    <a:pt x="255" y="355"/>
                  </a:lnTo>
                  <a:lnTo>
                    <a:pt x="238" y="333"/>
                  </a:lnTo>
                  <a:lnTo>
                    <a:pt x="217" y="306"/>
                  </a:lnTo>
                  <a:lnTo>
                    <a:pt x="217" y="306"/>
                  </a:lnTo>
                  <a:lnTo>
                    <a:pt x="184" y="263"/>
                  </a:lnTo>
                  <a:lnTo>
                    <a:pt x="160" y="230"/>
                  </a:lnTo>
                  <a:lnTo>
                    <a:pt x="160" y="230"/>
                  </a:lnTo>
                  <a:lnTo>
                    <a:pt x="158" y="228"/>
                  </a:lnTo>
                  <a:lnTo>
                    <a:pt x="154" y="228"/>
                  </a:lnTo>
                  <a:lnTo>
                    <a:pt x="90" y="226"/>
                  </a:lnTo>
                  <a:lnTo>
                    <a:pt x="90" y="226"/>
                  </a:lnTo>
                  <a:lnTo>
                    <a:pt x="87" y="228"/>
                  </a:lnTo>
                  <a:lnTo>
                    <a:pt x="86" y="230"/>
                  </a:lnTo>
                  <a:lnTo>
                    <a:pt x="86" y="242"/>
                  </a:lnTo>
                  <a:lnTo>
                    <a:pt x="86" y="242"/>
                  </a:lnTo>
                  <a:lnTo>
                    <a:pt x="87" y="309"/>
                  </a:lnTo>
                  <a:lnTo>
                    <a:pt x="87" y="336"/>
                  </a:lnTo>
                  <a:lnTo>
                    <a:pt x="88" y="355"/>
                  </a:lnTo>
                  <a:lnTo>
                    <a:pt x="88" y="355"/>
                  </a:lnTo>
                  <a:lnTo>
                    <a:pt x="91" y="366"/>
                  </a:lnTo>
                  <a:lnTo>
                    <a:pt x="93" y="374"/>
                  </a:lnTo>
                  <a:lnTo>
                    <a:pt x="97" y="378"/>
                  </a:lnTo>
                  <a:lnTo>
                    <a:pt x="99" y="381"/>
                  </a:lnTo>
                  <a:lnTo>
                    <a:pt x="104" y="383"/>
                  </a:lnTo>
                  <a:lnTo>
                    <a:pt x="109" y="384"/>
                  </a:lnTo>
                  <a:lnTo>
                    <a:pt x="109" y="384"/>
                  </a:lnTo>
                  <a:lnTo>
                    <a:pt x="132" y="385"/>
                  </a:lnTo>
                  <a:lnTo>
                    <a:pt x="132" y="385"/>
                  </a:lnTo>
                  <a:lnTo>
                    <a:pt x="136" y="387"/>
                  </a:lnTo>
                  <a:lnTo>
                    <a:pt x="137" y="389"/>
                  </a:lnTo>
                  <a:lnTo>
                    <a:pt x="137" y="389"/>
                  </a:lnTo>
                  <a:lnTo>
                    <a:pt x="136" y="390"/>
                  </a:lnTo>
                  <a:lnTo>
                    <a:pt x="135" y="391"/>
                  </a:lnTo>
                  <a:lnTo>
                    <a:pt x="132" y="393"/>
                  </a:lnTo>
                  <a:lnTo>
                    <a:pt x="128" y="393"/>
                  </a:lnTo>
                  <a:lnTo>
                    <a:pt x="128" y="393"/>
                  </a:lnTo>
                  <a:lnTo>
                    <a:pt x="87" y="393"/>
                  </a:lnTo>
                  <a:lnTo>
                    <a:pt x="64" y="391"/>
                  </a:lnTo>
                  <a:lnTo>
                    <a:pt x="64" y="391"/>
                  </a:lnTo>
                  <a:lnTo>
                    <a:pt x="46" y="393"/>
                  </a:lnTo>
                  <a:lnTo>
                    <a:pt x="16" y="393"/>
                  </a:lnTo>
                  <a:lnTo>
                    <a:pt x="16" y="393"/>
                  </a:lnTo>
                  <a:lnTo>
                    <a:pt x="10" y="393"/>
                  </a:lnTo>
                  <a:lnTo>
                    <a:pt x="8" y="391"/>
                  </a:lnTo>
                  <a:lnTo>
                    <a:pt x="7" y="389"/>
                  </a:lnTo>
                  <a:lnTo>
                    <a:pt x="7" y="389"/>
                  </a:lnTo>
                  <a:lnTo>
                    <a:pt x="8" y="387"/>
                  </a:lnTo>
                  <a:lnTo>
                    <a:pt x="12" y="385"/>
                  </a:lnTo>
                  <a:lnTo>
                    <a:pt x="12" y="385"/>
                  </a:lnTo>
                  <a:lnTo>
                    <a:pt x="19" y="385"/>
                  </a:lnTo>
                  <a:lnTo>
                    <a:pt x="27" y="384"/>
                  </a:lnTo>
                  <a:lnTo>
                    <a:pt x="27" y="384"/>
                  </a:lnTo>
                  <a:lnTo>
                    <a:pt x="30" y="383"/>
                  </a:lnTo>
                  <a:lnTo>
                    <a:pt x="34" y="381"/>
                  </a:lnTo>
                  <a:lnTo>
                    <a:pt x="36" y="378"/>
                  </a:lnTo>
                  <a:lnTo>
                    <a:pt x="37" y="374"/>
                  </a:lnTo>
                  <a:lnTo>
                    <a:pt x="41" y="366"/>
                  </a:lnTo>
                  <a:lnTo>
                    <a:pt x="42" y="355"/>
                  </a:lnTo>
                  <a:lnTo>
                    <a:pt x="42" y="355"/>
                  </a:lnTo>
                  <a:lnTo>
                    <a:pt x="43" y="336"/>
                  </a:lnTo>
                  <a:lnTo>
                    <a:pt x="45" y="309"/>
                  </a:lnTo>
                  <a:lnTo>
                    <a:pt x="45" y="242"/>
                  </a:lnTo>
                  <a:lnTo>
                    <a:pt x="45" y="151"/>
                  </a:lnTo>
                  <a:close/>
                  <a:moveTo>
                    <a:pt x="86" y="196"/>
                  </a:moveTo>
                  <a:lnTo>
                    <a:pt x="86" y="196"/>
                  </a:lnTo>
                  <a:lnTo>
                    <a:pt x="87" y="200"/>
                  </a:lnTo>
                  <a:lnTo>
                    <a:pt x="90" y="202"/>
                  </a:lnTo>
                  <a:lnTo>
                    <a:pt x="90" y="202"/>
                  </a:lnTo>
                  <a:lnTo>
                    <a:pt x="98" y="206"/>
                  </a:lnTo>
                  <a:lnTo>
                    <a:pt x="111" y="208"/>
                  </a:lnTo>
                  <a:lnTo>
                    <a:pt x="127" y="211"/>
                  </a:lnTo>
                  <a:lnTo>
                    <a:pt x="144" y="211"/>
                  </a:lnTo>
                  <a:lnTo>
                    <a:pt x="144" y="211"/>
                  </a:lnTo>
                  <a:lnTo>
                    <a:pt x="154" y="211"/>
                  </a:lnTo>
                  <a:lnTo>
                    <a:pt x="164" y="209"/>
                  </a:lnTo>
                  <a:lnTo>
                    <a:pt x="173" y="206"/>
                  </a:lnTo>
                  <a:lnTo>
                    <a:pt x="183" y="201"/>
                  </a:lnTo>
                  <a:lnTo>
                    <a:pt x="183" y="201"/>
                  </a:lnTo>
                  <a:lnTo>
                    <a:pt x="190" y="196"/>
                  </a:lnTo>
                  <a:lnTo>
                    <a:pt x="196" y="189"/>
                  </a:lnTo>
                  <a:lnTo>
                    <a:pt x="201" y="180"/>
                  </a:lnTo>
                  <a:lnTo>
                    <a:pt x="206" y="170"/>
                  </a:lnTo>
                  <a:lnTo>
                    <a:pt x="210" y="161"/>
                  </a:lnTo>
                  <a:lnTo>
                    <a:pt x="212" y="149"/>
                  </a:lnTo>
                  <a:lnTo>
                    <a:pt x="215" y="135"/>
                  </a:lnTo>
                  <a:lnTo>
                    <a:pt x="215" y="121"/>
                  </a:lnTo>
                  <a:lnTo>
                    <a:pt x="215" y="121"/>
                  </a:lnTo>
                  <a:lnTo>
                    <a:pt x="215" y="109"/>
                  </a:lnTo>
                  <a:lnTo>
                    <a:pt x="213" y="98"/>
                  </a:lnTo>
                  <a:lnTo>
                    <a:pt x="211" y="87"/>
                  </a:lnTo>
                  <a:lnTo>
                    <a:pt x="209" y="77"/>
                  </a:lnTo>
                  <a:lnTo>
                    <a:pt x="205" y="68"/>
                  </a:lnTo>
                  <a:lnTo>
                    <a:pt x="201" y="60"/>
                  </a:lnTo>
                  <a:lnTo>
                    <a:pt x="196" y="51"/>
                  </a:lnTo>
                  <a:lnTo>
                    <a:pt x="190" y="44"/>
                  </a:lnTo>
                  <a:lnTo>
                    <a:pt x="184" y="38"/>
                  </a:lnTo>
                  <a:lnTo>
                    <a:pt x="178" y="33"/>
                  </a:lnTo>
                  <a:lnTo>
                    <a:pt x="171" y="28"/>
                  </a:lnTo>
                  <a:lnTo>
                    <a:pt x="162" y="25"/>
                  </a:lnTo>
                  <a:lnTo>
                    <a:pt x="154" y="21"/>
                  </a:lnTo>
                  <a:lnTo>
                    <a:pt x="144" y="19"/>
                  </a:lnTo>
                  <a:lnTo>
                    <a:pt x="135" y="17"/>
                  </a:lnTo>
                  <a:lnTo>
                    <a:pt x="125" y="17"/>
                  </a:lnTo>
                  <a:lnTo>
                    <a:pt x="125" y="17"/>
                  </a:lnTo>
                  <a:lnTo>
                    <a:pt x="104" y="19"/>
                  </a:lnTo>
                  <a:lnTo>
                    <a:pt x="91" y="20"/>
                  </a:lnTo>
                  <a:lnTo>
                    <a:pt x="91" y="20"/>
                  </a:lnTo>
                  <a:lnTo>
                    <a:pt x="87" y="22"/>
                  </a:lnTo>
                  <a:lnTo>
                    <a:pt x="86" y="26"/>
                  </a:lnTo>
                  <a:lnTo>
                    <a:pt x="8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7"/>
            <p:cNvSpPr>
              <a:spLocks/>
            </p:cNvSpPr>
            <p:nvPr userDrawn="1"/>
          </p:nvSpPr>
          <p:spPr bwMode="auto">
            <a:xfrm>
              <a:off x="3633" y="659"/>
              <a:ext cx="139" cy="135"/>
            </a:xfrm>
            <a:custGeom>
              <a:avLst/>
              <a:gdLst>
                <a:gd name="T0" fmla="*/ 72 w 417"/>
                <a:gd name="T1" fmla="*/ 329 h 403"/>
                <a:gd name="T2" fmla="*/ 75 w 417"/>
                <a:gd name="T3" fmla="*/ 366 h 403"/>
                <a:gd name="T4" fmla="*/ 80 w 417"/>
                <a:gd name="T5" fmla="*/ 380 h 403"/>
                <a:gd name="T6" fmla="*/ 87 w 417"/>
                <a:gd name="T7" fmla="*/ 388 h 403"/>
                <a:gd name="T8" fmla="*/ 92 w 417"/>
                <a:gd name="T9" fmla="*/ 390 h 403"/>
                <a:gd name="T10" fmla="*/ 119 w 417"/>
                <a:gd name="T11" fmla="*/ 392 h 403"/>
                <a:gd name="T12" fmla="*/ 121 w 417"/>
                <a:gd name="T13" fmla="*/ 394 h 403"/>
                <a:gd name="T14" fmla="*/ 122 w 417"/>
                <a:gd name="T15" fmla="*/ 396 h 403"/>
                <a:gd name="T16" fmla="*/ 120 w 417"/>
                <a:gd name="T17" fmla="*/ 400 h 403"/>
                <a:gd name="T18" fmla="*/ 112 w 417"/>
                <a:gd name="T19" fmla="*/ 400 h 403"/>
                <a:gd name="T20" fmla="*/ 58 w 417"/>
                <a:gd name="T21" fmla="*/ 398 h 403"/>
                <a:gd name="T22" fmla="*/ 40 w 417"/>
                <a:gd name="T23" fmla="*/ 400 h 403"/>
                <a:gd name="T24" fmla="*/ 8 w 417"/>
                <a:gd name="T25" fmla="*/ 400 h 403"/>
                <a:gd name="T26" fmla="*/ 1 w 417"/>
                <a:gd name="T27" fmla="*/ 398 h 403"/>
                <a:gd name="T28" fmla="*/ 0 w 417"/>
                <a:gd name="T29" fmla="*/ 396 h 403"/>
                <a:gd name="T30" fmla="*/ 4 w 417"/>
                <a:gd name="T31" fmla="*/ 392 h 403"/>
                <a:gd name="T32" fmla="*/ 13 w 417"/>
                <a:gd name="T33" fmla="*/ 392 h 403"/>
                <a:gd name="T34" fmla="*/ 25 w 417"/>
                <a:gd name="T35" fmla="*/ 390 h 403"/>
                <a:gd name="T36" fmla="*/ 34 w 417"/>
                <a:gd name="T37" fmla="*/ 384 h 403"/>
                <a:gd name="T38" fmla="*/ 38 w 417"/>
                <a:gd name="T39" fmla="*/ 373 h 403"/>
                <a:gd name="T40" fmla="*/ 41 w 417"/>
                <a:gd name="T41" fmla="*/ 354 h 403"/>
                <a:gd name="T42" fmla="*/ 41 w 417"/>
                <a:gd name="T43" fmla="*/ 26 h 403"/>
                <a:gd name="T44" fmla="*/ 42 w 417"/>
                <a:gd name="T45" fmla="*/ 14 h 403"/>
                <a:gd name="T46" fmla="*/ 44 w 417"/>
                <a:gd name="T47" fmla="*/ 1 h 403"/>
                <a:gd name="T48" fmla="*/ 47 w 417"/>
                <a:gd name="T49" fmla="*/ 0 h 403"/>
                <a:gd name="T50" fmla="*/ 55 w 417"/>
                <a:gd name="T51" fmla="*/ 6 h 403"/>
                <a:gd name="T52" fmla="*/ 65 w 417"/>
                <a:gd name="T53" fmla="*/ 17 h 403"/>
                <a:gd name="T54" fmla="*/ 230 w 417"/>
                <a:gd name="T55" fmla="*/ 194 h 403"/>
                <a:gd name="T56" fmla="*/ 355 w 417"/>
                <a:gd name="T57" fmla="*/ 330 h 403"/>
                <a:gd name="T58" fmla="*/ 349 w 417"/>
                <a:gd name="T59" fmla="*/ 67 h 403"/>
                <a:gd name="T60" fmla="*/ 347 w 417"/>
                <a:gd name="T61" fmla="*/ 38 h 403"/>
                <a:gd name="T62" fmla="*/ 342 w 417"/>
                <a:gd name="T63" fmla="*/ 26 h 403"/>
                <a:gd name="T64" fmla="*/ 335 w 417"/>
                <a:gd name="T65" fmla="*/ 20 h 403"/>
                <a:gd name="T66" fmla="*/ 328 w 417"/>
                <a:gd name="T67" fmla="*/ 17 h 403"/>
                <a:gd name="T68" fmla="*/ 303 w 417"/>
                <a:gd name="T69" fmla="*/ 15 h 403"/>
                <a:gd name="T70" fmla="*/ 301 w 417"/>
                <a:gd name="T71" fmla="*/ 15 h 403"/>
                <a:gd name="T72" fmla="*/ 299 w 417"/>
                <a:gd name="T73" fmla="*/ 11 h 403"/>
                <a:gd name="T74" fmla="*/ 299 w 417"/>
                <a:gd name="T75" fmla="*/ 9 h 403"/>
                <a:gd name="T76" fmla="*/ 310 w 417"/>
                <a:gd name="T77" fmla="*/ 7 h 403"/>
                <a:gd name="T78" fmla="*/ 343 w 417"/>
                <a:gd name="T79" fmla="*/ 9 h 403"/>
                <a:gd name="T80" fmla="*/ 364 w 417"/>
                <a:gd name="T81" fmla="*/ 9 h 403"/>
                <a:gd name="T82" fmla="*/ 407 w 417"/>
                <a:gd name="T83" fmla="*/ 7 h 403"/>
                <a:gd name="T84" fmla="*/ 415 w 417"/>
                <a:gd name="T85" fmla="*/ 7 h 403"/>
                <a:gd name="T86" fmla="*/ 417 w 417"/>
                <a:gd name="T87" fmla="*/ 11 h 403"/>
                <a:gd name="T88" fmla="*/ 417 w 417"/>
                <a:gd name="T89" fmla="*/ 12 h 403"/>
                <a:gd name="T90" fmla="*/ 411 w 417"/>
                <a:gd name="T91" fmla="*/ 15 h 403"/>
                <a:gd name="T92" fmla="*/ 406 w 417"/>
                <a:gd name="T93" fmla="*/ 15 h 403"/>
                <a:gd name="T94" fmla="*/ 399 w 417"/>
                <a:gd name="T95" fmla="*/ 16 h 403"/>
                <a:gd name="T96" fmla="*/ 389 w 417"/>
                <a:gd name="T97" fmla="*/ 21 h 403"/>
                <a:gd name="T98" fmla="*/ 383 w 417"/>
                <a:gd name="T99" fmla="*/ 29 h 403"/>
                <a:gd name="T100" fmla="*/ 381 w 417"/>
                <a:gd name="T101" fmla="*/ 43 h 403"/>
                <a:gd name="T102" fmla="*/ 378 w 417"/>
                <a:gd name="T103" fmla="*/ 367 h 403"/>
                <a:gd name="T104" fmla="*/ 378 w 417"/>
                <a:gd name="T105" fmla="*/ 386 h 403"/>
                <a:gd name="T106" fmla="*/ 376 w 417"/>
                <a:gd name="T107" fmla="*/ 402 h 403"/>
                <a:gd name="T108" fmla="*/ 375 w 417"/>
                <a:gd name="T109" fmla="*/ 403 h 403"/>
                <a:gd name="T110" fmla="*/ 364 w 417"/>
                <a:gd name="T111" fmla="*/ 397 h 403"/>
                <a:gd name="T112" fmla="*/ 337 w 417"/>
                <a:gd name="T113" fmla="*/ 371 h 403"/>
                <a:gd name="T114" fmla="*/ 201 w 417"/>
                <a:gd name="T115" fmla="*/ 230 h 403"/>
                <a:gd name="T116" fmla="*/ 116 w 417"/>
                <a:gd name="T117" fmla="*/ 137 h 403"/>
                <a:gd name="T118" fmla="*/ 72 w 417"/>
                <a:gd name="T119" fmla="*/ 32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7" h="403">
                  <a:moveTo>
                    <a:pt x="72" y="329"/>
                  </a:moveTo>
                  <a:lnTo>
                    <a:pt x="72" y="329"/>
                  </a:lnTo>
                  <a:lnTo>
                    <a:pt x="74" y="356"/>
                  </a:lnTo>
                  <a:lnTo>
                    <a:pt x="75" y="366"/>
                  </a:lnTo>
                  <a:lnTo>
                    <a:pt x="77" y="374"/>
                  </a:lnTo>
                  <a:lnTo>
                    <a:pt x="80" y="380"/>
                  </a:lnTo>
                  <a:lnTo>
                    <a:pt x="83" y="385"/>
                  </a:lnTo>
                  <a:lnTo>
                    <a:pt x="87" y="388"/>
                  </a:lnTo>
                  <a:lnTo>
                    <a:pt x="92" y="390"/>
                  </a:lnTo>
                  <a:lnTo>
                    <a:pt x="92" y="390"/>
                  </a:lnTo>
                  <a:lnTo>
                    <a:pt x="108" y="392"/>
                  </a:lnTo>
                  <a:lnTo>
                    <a:pt x="119" y="392"/>
                  </a:lnTo>
                  <a:lnTo>
                    <a:pt x="119" y="392"/>
                  </a:lnTo>
                  <a:lnTo>
                    <a:pt x="121" y="394"/>
                  </a:lnTo>
                  <a:lnTo>
                    <a:pt x="122" y="396"/>
                  </a:lnTo>
                  <a:lnTo>
                    <a:pt x="122" y="396"/>
                  </a:lnTo>
                  <a:lnTo>
                    <a:pt x="122" y="398"/>
                  </a:lnTo>
                  <a:lnTo>
                    <a:pt x="120" y="400"/>
                  </a:lnTo>
                  <a:lnTo>
                    <a:pt x="112" y="400"/>
                  </a:lnTo>
                  <a:lnTo>
                    <a:pt x="112" y="400"/>
                  </a:lnTo>
                  <a:lnTo>
                    <a:pt x="76" y="400"/>
                  </a:lnTo>
                  <a:lnTo>
                    <a:pt x="58" y="398"/>
                  </a:lnTo>
                  <a:lnTo>
                    <a:pt x="58" y="398"/>
                  </a:lnTo>
                  <a:lnTo>
                    <a:pt x="40" y="400"/>
                  </a:lnTo>
                  <a:lnTo>
                    <a:pt x="8" y="400"/>
                  </a:lnTo>
                  <a:lnTo>
                    <a:pt x="8" y="400"/>
                  </a:lnTo>
                  <a:lnTo>
                    <a:pt x="2" y="400"/>
                  </a:lnTo>
                  <a:lnTo>
                    <a:pt x="1" y="398"/>
                  </a:lnTo>
                  <a:lnTo>
                    <a:pt x="0" y="396"/>
                  </a:lnTo>
                  <a:lnTo>
                    <a:pt x="0" y="396"/>
                  </a:lnTo>
                  <a:lnTo>
                    <a:pt x="1" y="394"/>
                  </a:lnTo>
                  <a:lnTo>
                    <a:pt x="4" y="392"/>
                  </a:lnTo>
                  <a:lnTo>
                    <a:pt x="4" y="392"/>
                  </a:lnTo>
                  <a:lnTo>
                    <a:pt x="13" y="392"/>
                  </a:lnTo>
                  <a:lnTo>
                    <a:pt x="25" y="390"/>
                  </a:lnTo>
                  <a:lnTo>
                    <a:pt x="25" y="390"/>
                  </a:lnTo>
                  <a:lnTo>
                    <a:pt x="30" y="388"/>
                  </a:lnTo>
                  <a:lnTo>
                    <a:pt x="34" y="384"/>
                  </a:lnTo>
                  <a:lnTo>
                    <a:pt x="36" y="380"/>
                  </a:lnTo>
                  <a:lnTo>
                    <a:pt x="38" y="373"/>
                  </a:lnTo>
                  <a:lnTo>
                    <a:pt x="40" y="364"/>
                  </a:lnTo>
                  <a:lnTo>
                    <a:pt x="41" y="354"/>
                  </a:lnTo>
                  <a:lnTo>
                    <a:pt x="41" y="323"/>
                  </a:lnTo>
                  <a:lnTo>
                    <a:pt x="41" y="26"/>
                  </a:lnTo>
                  <a:lnTo>
                    <a:pt x="41" y="26"/>
                  </a:lnTo>
                  <a:lnTo>
                    <a:pt x="42" y="14"/>
                  </a:lnTo>
                  <a:lnTo>
                    <a:pt x="42" y="5"/>
                  </a:lnTo>
                  <a:lnTo>
                    <a:pt x="44" y="1"/>
                  </a:lnTo>
                  <a:lnTo>
                    <a:pt x="47" y="0"/>
                  </a:lnTo>
                  <a:lnTo>
                    <a:pt x="47" y="0"/>
                  </a:lnTo>
                  <a:lnTo>
                    <a:pt x="51" y="3"/>
                  </a:lnTo>
                  <a:lnTo>
                    <a:pt x="55" y="6"/>
                  </a:lnTo>
                  <a:lnTo>
                    <a:pt x="65" y="17"/>
                  </a:lnTo>
                  <a:lnTo>
                    <a:pt x="65" y="17"/>
                  </a:lnTo>
                  <a:lnTo>
                    <a:pt x="230" y="194"/>
                  </a:lnTo>
                  <a:lnTo>
                    <a:pt x="230" y="194"/>
                  </a:lnTo>
                  <a:lnTo>
                    <a:pt x="305" y="277"/>
                  </a:lnTo>
                  <a:lnTo>
                    <a:pt x="355" y="330"/>
                  </a:lnTo>
                  <a:lnTo>
                    <a:pt x="349" y="67"/>
                  </a:lnTo>
                  <a:lnTo>
                    <a:pt x="349" y="67"/>
                  </a:lnTo>
                  <a:lnTo>
                    <a:pt x="348" y="45"/>
                  </a:lnTo>
                  <a:lnTo>
                    <a:pt x="347" y="38"/>
                  </a:lnTo>
                  <a:lnTo>
                    <a:pt x="344" y="31"/>
                  </a:lnTo>
                  <a:lnTo>
                    <a:pt x="342" y="26"/>
                  </a:lnTo>
                  <a:lnTo>
                    <a:pt x="338" y="22"/>
                  </a:lnTo>
                  <a:lnTo>
                    <a:pt x="335" y="20"/>
                  </a:lnTo>
                  <a:lnTo>
                    <a:pt x="328" y="17"/>
                  </a:lnTo>
                  <a:lnTo>
                    <a:pt x="328" y="17"/>
                  </a:lnTo>
                  <a:lnTo>
                    <a:pt x="314" y="15"/>
                  </a:lnTo>
                  <a:lnTo>
                    <a:pt x="303" y="15"/>
                  </a:lnTo>
                  <a:lnTo>
                    <a:pt x="303" y="15"/>
                  </a:lnTo>
                  <a:lnTo>
                    <a:pt x="301" y="15"/>
                  </a:lnTo>
                  <a:lnTo>
                    <a:pt x="299" y="14"/>
                  </a:lnTo>
                  <a:lnTo>
                    <a:pt x="299" y="11"/>
                  </a:lnTo>
                  <a:lnTo>
                    <a:pt x="299" y="11"/>
                  </a:lnTo>
                  <a:lnTo>
                    <a:pt x="299" y="9"/>
                  </a:lnTo>
                  <a:lnTo>
                    <a:pt x="302" y="7"/>
                  </a:lnTo>
                  <a:lnTo>
                    <a:pt x="310" y="7"/>
                  </a:lnTo>
                  <a:lnTo>
                    <a:pt x="310" y="7"/>
                  </a:lnTo>
                  <a:lnTo>
                    <a:pt x="343" y="9"/>
                  </a:lnTo>
                  <a:lnTo>
                    <a:pt x="364" y="9"/>
                  </a:lnTo>
                  <a:lnTo>
                    <a:pt x="364" y="9"/>
                  </a:lnTo>
                  <a:lnTo>
                    <a:pt x="379" y="9"/>
                  </a:lnTo>
                  <a:lnTo>
                    <a:pt x="407" y="7"/>
                  </a:lnTo>
                  <a:lnTo>
                    <a:pt x="407" y="7"/>
                  </a:lnTo>
                  <a:lnTo>
                    <a:pt x="415" y="7"/>
                  </a:lnTo>
                  <a:lnTo>
                    <a:pt x="416" y="9"/>
                  </a:lnTo>
                  <a:lnTo>
                    <a:pt x="417" y="11"/>
                  </a:lnTo>
                  <a:lnTo>
                    <a:pt x="417" y="11"/>
                  </a:lnTo>
                  <a:lnTo>
                    <a:pt x="417" y="12"/>
                  </a:lnTo>
                  <a:lnTo>
                    <a:pt x="416" y="14"/>
                  </a:lnTo>
                  <a:lnTo>
                    <a:pt x="411" y="15"/>
                  </a:lnTo>
                  <a:lnTo>
                    <a:pt x="411" y="15"/>
                  </a:lnTo>
                  <a:lnTo>
                    <a:pt x="406" y="15"/>
                  </a:lnTo>
                  <a:lnTo>
                    <a:pt x="399" y="16"/>
                  </a:lnTo>
                  <a:lnTo>
                    <a:pt x="399" y="16"/>
                  </a:lnTo>
                  <a:lnTo>
                    <a:pt x="393" y="18"/>
                  </a:lnTo>
                  <a:lnTo>
                    <a:pt x="389" y="21"/>
                  </a:lnTo>
                  <a:lnTo>
                    <a:pt x="386" y="24"/>
                  </a:lnTo>
                  <a:lnTo>
                    <a:pt x="383" y="29"/>
                  </a:lnTo>
                  <a:lnTo>
                    <a:pt x="381" y="35"/>
                  </a:lnTo>
                  <a:lnTo>
                    <a:pt x="381" y="43"/>
                  </a:lnTo>
                  <a:lnTo>
                    <a:pt x="379" y="62"/>
                  </a:lnTo>
                  <a:lnTo>
                    <a:pt x="378" y="367"/>
                  </a:lnTo>
                  <a:lnTo>
                    <a:pt x="378" y="367"/>
                  </a:lnTo>
                  <a:lnTo>
                    <a:pt x="378" y="386"/>
                  </a:lnTo>
                  <a:lnTo>
                    <a:pt x="378" y="398"/>
                  </a:lnTo>
                  <a:lnTo>
                    <a:pt x="376" y="402"/>
                  </a:lnTo>
                  <a:lnTo>
                    <a:pt x="375" y="403"/>
                  </a:lnTo>
                  <a:lnTo>
                    <a:pt x="375" y="403"/>
                  </a:lnTo>
                  <a:lnTo>
                    <a:pt x="370" y="402"/>
                  </a:lnTo>
                  <a:lnTo>
                    <a:pt x="364" y="397"/>
                  </a:lnTo>
                  <a:lnTo>
                    <a:pt x="337" y="371"/>
                  </a:lnTo>
                  <a:lnTo>
                    <a:pt x="337" y="371"/>
                  </a:lnTo>
                  <a:lnTo>
                    <a:pt x="287" y="321"/>
                  </a:lnTo>
                  <a:lnTo>
                    <a:pt x="201" y="230"/>
                  </a:lnTo>
                  <a:lnTo>
                    <a:pt x="201" y="230"/>
                  </a:lnTo>
                  <a:lnTo>
                    <a:pt x="116" y="137"/>
                  </a:lnTo>
                  <a:lnTo>
                    <a:pt x="65" y="80"/>
                  </a:lnTo>
                  <a:lnTo>
                    <a:pt x="7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8"/>
            <p:cNvSpPr>
              <a:spLocks/>
            </p:cNvSpPr>
            <p:nvPr userDrawn="1"/>
          </p:nvSpPr>
          <p:spPr bwMode="auto">
            <a:xfrm>
              <a:off x="3836" y="661"/>
              <a:ext cx="76" cy="132"/>
            </a:xfrm>
            <a:custGeom>
              <a:avLst/>
              <a:gdLst>
                <a:gd name="T0" fmla="*/ 44 w 230"/>
                <a:gd name="T1" fmla="*/ 312 h 398"/>
                <a:gd name="T2" fmla="*/ 42 w 230"/>
                <a:gd name="T3" fmla="*/ 358 h 398"/>
                <a:gd name="T4" fmla="*/ 36 w 230"/>
                <a:gd name="T5" fmla="*/ 381 h 398"/>
                <a:gd name="T6" fmla="*/ 28 w 230"/>
                <a:gd name="T7" fmla="*/ 387 h 398"/>
                <a:gd name="T8" fmla="*/ 12 w 230"/>
                <a:gd name="T9" fmla="*/ 388 h 398"/>
                <a:gd name="T10" fmla="*/ 8 w 230"/>
                <a:gd name="T11" fmla="*/ 392 h 398"/>
                <a:gd name="T12" fmla="*/ 9 w 230"/>
                <a:gd name="T13" fmla="*/ 396 h 398"/>
                <a:gd name="T14" fmla="*/ 47 w 230"/>
                <a:gd name="T15" fmla="*/ 396 h 398"/>
                <a:gd name="T16" fmla="*/ 108 w 230"/>
                <a:gd name="T17" fmla="*/ 396 h 398"/>
                <a:gd name="T18" fmla="*/ 195 w 230"/>
                <a:gd name="T19" fmla="*/ 398 h 398"/>
                <a:gd name="T20" fmla="*/ 218 w 230"/>
                <a:gd name="T21" fmla="*/ 394 h 398"/>
                <a:gd name="T22" fmla="*/ 223 w 230"/>
                <a:gd name="T23" fmla="*/ 385 h 398"/>
                <a:gd name="T24" fmla="*/ 230 w 230"/>
                <a:gd name="T25" fmla="*/ 334 h 398"/>
                <a:gd name="T26" fmla="*/ 229 w 230"/>
                <a:gd name="T27" fmla="*/ 326 h 398"/>
                <a:gd name="T28" fmla="*/ 225 w 230"/>
                <a:gd name="T29" fmla="*/ 326 h 398"/>
                <a:gd name="T30" fmla="*/ 222 w 230"/>
                <a:gd name="T31" fmla="*/ 334 h 398"/>
                <a:gd name="T32" fmla="*/ 211 w 230"/>
                <a:gd name="T33" fmla="*/ 363 h 398"/>
                <a:gd name="T34" fmla="*/ 199 w 230"/>
                <a:gd name="T35" fmla="*/ 371 h 398"/>
                <a:gd name="T36" fmla="*/ 174 w 230"/>
                <a:gd name="T37" fmla="*/ 376 h 398"/>
                <a:gd name="T38" fmla="*/ 132 w 230"/>
                <a:gd name="T39" fmla="*/ 376 h 398"/>
                <a:gd name="T40" fmla="*/ 100 w 230"/>
                <a:gd name="T41" fmla="*/ 369 h 398"/>
                <a:gd name="T42" fmla="*/ 89 w 230"/>
                <a:gd name="T43" fmla="*/ 346 h 398"/>
                <a:gd name="T44" fmla="*/ 88 w 230"/>
                <a:gd name="T45" fmla="*/ 292 h 398"/>
                <a:gd name="T46" fmla="*/ 88 w 230"/>
                <a:gd name="T47" fmla="*/ 200 h 398"/>
                <a:gd name="T48" fmla="*/ 92 w 230"/>
                <a:gd name="T49" fmla="*/ 197 h 398"/>
                <a:gd name="T50" fmla="*/ 167 w 230"/>
                <a:gd name="T51" fmla="*/ 199 h 398"/>
                <a:gd name="T52" fmla="*/ 184 w 230"/>
                <a:gd name="T53" fmla="*/ 204 h 398"/>
                <a:gd name="T54" fmla="*/ 194 w 230"/>
                <a:gd name="T55" fmla="*/ 217 h 398"/>
                <a:gd name="T56" fmla="*/ 195 w 230"/>
                <a:gd name="T57" fmla="*/ 234 h 398"/>
                <a:gd name="T58" fmla="*/ 197 w 230"/>
                <a:gd name="T59" fmla="*/ 238 h 398"/>
                <a:gd name="T60" fmla="*/ 201 w 230"/>
                <a:gd name="T61" fmla="*/ 238 h 398"/>
                <a:gd name="T62" fmla="*/ 202 w 230"/>
                <a:gd name="T63" fmla="*/ 229 h 398"/>
                <a:gd name="T64" fmla="*/ 207 w 230"/>
                <a:gd name="T65" fmla="*/ 176 h 398"/>
                <a:gd name="T66" fmla="*/ 208 w 230"/>
                <a:gd name="T67" fmla="*/ 164 h 398"/>
                <a:gd name="T68" fmla="*/ 203 w 230"/>
                <a:gd name="T69" fmla="*/ 164 h 398"/>
                <a:gd name="T70" fmla="*/ 195 w 230"/>
                <a:gd name="T71" fmla="*/ 172 h 398"/>
                <a:gd name="T72" fmla="*/ 174 w 230"/>
                <a:gd name="T73" fmla="*/ 176 h 398"/>
                <a:gd name="T74" fmla="*/ 92 w 230"/>
                <a:gd name="T75" fmla="*/ 177 h 398"/>
                <a:gd name="T76" fmla="*/ 89 w 230"/>
                <a:gd name="T77" fmla="*/ 176 h 398"/>
                <a:gd name="T78" fmla="*/ 88 w 230"/>
                <a:gd name="T79" fmla="*/ 29 h 398"/>
                <a:gd name="T80" fmla="*/ 92 w 230"/>
                <a:gd name="T81" fmla="*/ 24 h 398"/>
                <a:gd name="T82" fmla="*/ 163 w 230"/>
                <a:gd name="T83" fmla="*/ 25 h 398"/>
                <a:gd name="T84" fmla="*/ 186 w 230"/>
                <a:gd name="T85" fmla="*/ 30 h 398"/>
                <a:gd name="T86" fmla="*/ 196 w 230"/>
                <a:gd name="T87" fmla="*/ 37 h 398"/>
                <a:gd name="T88" fmla="*/ 201 w 230"/>
                <a:gd name="T89" fmla="*/ 48 h 398"/>
                <a:gd name="T90" fmla="*/ 202 w 230"/>
                <a:gd name="T91" fmla="*/ 62 h 398"/>
                <a:gd name="T92" fmla="*/ 207 w 230"/>
                <a:gd name="T93" fmla="*/ 68 h 398"/>
                <a:gd name="T94" fmla="*/ 210 w 230"/>
                <a:gd name="T95" fmla="*/ 67 h 398"/>
                <a:gd name="T96" fmla="*/ 212 w 230"/>
                <a:gd name="T97" fmla="*/ 45 h 398"/>
                <a:gd name="T98" fmla="*/ 216 w 230"/>
                <a:gd name="T99" fmla="*/ 12 h 398"/>
                <a:gd name="T100" fmla="*/ 217 w 230"/>
                <a:gd name="T101" fmla="*/ 1 h 398"/>
                <a:gd name="T102" fmla="*/ 212 w 230"/>
                <a:gd name="T103" fmla="*/ 0 h 398"/>
                <a:gd name="T104" fmla="*/ 199 w 230"/>
                <a:gd name="T105" fmla="*/ 3 h 398"/>
                <a:gd name="T106" fmla="*/ 68 w 230"/>
                <a:gd name="T107" fmla="*/ 5 h 398"/>
                <a:gd name="T108" fmla="*/ 8 w 230"/>
                <a:gd name="T109" fmla="*/ 3 h 398"/>
                <a:gd name="T110" fmla="*/ 1 w 230"/>
                <a:gd name="T111" fmla="*/ 6 h 398"/>
                <a:gd name="T112" fmla="*/ 1 w 230"/>
                <a:gd name="T113" fmla="*/ 10 h 398"/>
                <a:gd name="T114" fmla="*/ 4 w 230"/>
                <a:gd name="T115" fmla="*/ 11 h 398"/>
                <a:gd name="T116" fmla="*/ 21 w 230"/>
                <a:gd name="T117" fmla="*/ 12 h 398"/>
                <a:gd name="T118" fmla="*/ 36 w 230"/>
                <a:gd name="T119" fmla="*/ 18 h 398"/>
                <a:gd name="T120" fmla="*/ 42 w 230"/>
                <a:gd name="T121" fmla="*/ 30 h 398"/>
                <a:gd name="T122" fmla="*/ 44 w 230"/>
                <a:gd name="T123" fmla="*/ 7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 h="398">
                  <a:moveTo>
                    <a:pt x="44" y="245"/>
                  </a:moveTo>
                  <a:lnTo>
                    <a:pt x="44" y="245"/>
                  </a:lnTo>
                  <a:lnTo>
                    <a:pt x="44" y="312"/>
                  </a:lnTo>
                  <a:lnTo>
                    <a:pt x="44" y="339"/>
                  </a:lnTo>
                  <a:lnTo>
                    <a:pt x="42" y="358"/>
                  </a:lnTo>
                  <a:lnTo>
                    <a:pt x="42" y="358"/>
                  </a:lnTo>
                  <a:lnTo>
                    <a:pt x="41" y="369"/>
                  </a:lnTo>
                  <a:lnTo>
                    <a:pt x="38" y="377"/>
                  </a:lnTo>
                  <a:lnTo>
                    <a:pt x="36" y="381"/>
                  </a:lnTo>
                  <a:lnTo>
                    <a:pt x="34" y="384"/>
                  </a:lnTo>
                  <a:lnTo>
                    <a:pt x="31" y="386"/>
                  </a:lnTo>
                  <a:lnTo>
                    <a:pt x="28" y="387"/>
                  </a:lnTo>
                  <a:lnTo>
                    <a:pt x="28" y="387"/>
                  </a:lnTo>
                  <a:lnTo>
                    <a:pt x="20" y="388"/>
                  </a:lnTo>
                  <a:lnTo>
                    <a:pt x="12" y="388"/>
                  </a:lnTo>
                  <a:lnTo>
                    <a:pt x="12" y="388"/>
                  </a:lnTo>
                  <a:lnTo>
                    <a:pt x="9" y="390"/>
                  </a:lnTo>
                  <a:lnTo>
                    <a:pt x="8" y="392"/>
                  </a:lnTo>
                  <a:lnTo>
                    <a:pt x="8" y="392"/>
                  </a:lnTo>
                  <a:lnTo>
                    <a:pt x="8" y="394"/>
                  </a:lnTo>
                  <a:lnTo>
                    <a:pt x="9" y="396"/>
                  </a:lnTo>
                  <a:lnTo>
                    <a:pt x="17" y="396"/>
                  </a:lnTo>
                  <a:lnTo>
                    <a:pt x="17" y="396"/>
                  </a:lnTo>
                  <a:lnTo>
                    <a:pt x="47" y="396"/>
                  </a:lnTo>
                  <a:lnTo>
                    <a:pt x="68" y="394"/>
                  </a:lnTo>
                  <a:lnTo>
                    <a:pt x="68" y="394"/>
                  </a:lnTo>
                  <a:lnTo>
                    <a:pt x="108" y="396"/>
                  </a:lnTo>
                  <a:lnTo>
                    <a:pt x="144" y="397"/>
                  </a:lnTo>
                  <a:lnTo>
                    <a:pt x="195" y="398"/>
                  </a:lnTo>
                  <a:lnTo>
                    <a:pt x="195" y="398"/>
                  </a:lnTo>
                  <a:lnTo>
                    <a:pt x="207" y="397"/>
                  </a:lnTo>
                  <a:lnTo>
                    <a:pt x="216" y="396"/>
                  </a:lnTo>
                  <a:lnTo>
                    <a:pt x="218" y="394"/>
                  </a:lnTo>
                  <a:lnTo>
                    <a:pt x="220" y="392"/>
                  </a:lnTo>
                  <a:lnTo>
                    <a:pt x="223" y="385"/>
                  </a:lnTo>
                  <a:lnTo>
                    <a:pt x="223" y="385"/>
                  </a:lnTo>
                  <a:lnTo>
                    <a:pt x="225" y="373"/>
                  </a:lnTo>
                  <a:lnTo>
                    <a:pt x="228" y="357"/>
                  </a:lnTo>
                  <a:lnTo>
                    <a:pt x="230" y="334"/>
                  </a:lnTo>
                  <a:lnTo>
                    <a:pt x="230" y="334"/>
                  </a:lnTo>
                  <a:lnTo>
                    <a:pt x="229" y="329"/>
                  </a:lnTo>
                  <a:lnTo>
                    <a:pt x="229" y="326"/>
                  </a:lnTo>
                  <a:lnTo>
                    <a:pt x="227" y="326"/>
                  </a:lnTo>
                  <a:lnTo>
                    <a:pt x="227" y="326"/>
                  </a:lnTo>
                  <a:lnTo>
                    <a:pt x="225" y="326"/>
                  </a:lnTo>
                  <a:lnTo>
                    <a:pt x="224" y="328"/>
                  </a:lnTo>
                  <a:lnTo>
                    <a:pt x="222" y="334"/>
                  </a:lnTo>
                  <a:lnTo>
                    <a:pt x="222" y="334"/>
                  </a:lnTo>
                  <a:lnTo>
                    <a:pt x="219" y="348"/>
                  </a:lnTo>
                  <a:lnTo>
                    <a:pt x="214" y="358"/>
                  </a:lnTo>
                  <a:lnTo>
                    <a:pt x="211" y="363"/>
                  </a:lnTo>
                  <a:lnTo>
                    <a:pt x="207" y="365"/>
                  </a:lnTo>
                  <a:lnTo>
                    <a:pt x="203" y="369"/>
                  </a:lnTo>
                  <a:lnTo>
                    <a:pt x="199" y="371"/>
                  </a:lnTo>
                  <a:lnTo>
                    <a:pt x="199" y="371"/>
                  </a:lnTo>
                  <a:lnTo>
                    <a:pt x="188" y="375"/>
                  </a:lnTo>
                  <a:lnTo>
                    <a:pt x="174" y="376"/>
                  </a:lnTo>
                  <a:lnTo>
                    <a:pt x="149" y="377"/>
                  </a:lnTo>
                  <a:lnTo>
                    <a:pt x="149" y="377"/>
                  </a:lnTo>
                  <a:lnTo>
                    <a:pt x="132" y="376"/>
                  </a:lnTo>
                  <a:lnTo>
                    <a:pt x="119" y="375"/>
                  </a:lnTo>
                  <a:lnTo>
                    <a:pt x="108" y="373"/>
                  </a:lnTo>
                  <a:lnTo>
                    <a:pt x="100" y="369"/>
                  </a:lnTo>
                  <a:lnTo>
                    <a:pt x="95" y="363"/>
                  </a:lnTo>
                  <a:lnTo>
                    <a:pt x="92" y="356"/>
                  </a:lnTo>
                  <a:lnTo>
                    <a:pt x="89" y="346"/>
                  </a:lnTo>
                  <a:lnTo>
                    <a:pt x="88" y="334"/>
                  </a:lnTo>
                  <a:lnTo>
                    <a:pt x="88" y="334"/>
                  </a:lnTo>
                  <a:lnTo>
                    <a:pt x="88" y="292"/>
                  </a:lnTo>
                  <a:lnTo>
                    <a:pt x="88" y="245"/>
                  </a:lnTo>
                  <a:lnTo>
                    <a:pt x="88" y="200"/>
                  </a:lnTo>
                  <a:lnTo>
                    <a:pt x="88" y="200"/>
                  </a:lnTo>
                  <a:lnTo>
                    <a:pt x="89" y="198"/>
                  </a:lnTo>
                  <a:lnTo>
                    <a:pt x="92" y="197"/>
                  </a:lnTo>
                  <a:lnTo>
                    <a:pt x="92" y="197"/>
                  </a:lnTo>
                  <a:lnTo>
                    <a:pt x="127" y="197"/>
                  </a:lnTo>
                  <a:lnTo>
                    <a:pt x="167" y="199"/>
                  </a:lnTo>
                  <a:lnTo>
                    <a:pt x="167" y="199"/>
                  </a:lnTo>
                  <a:lnTo>
                    <a:pt x="173" y="200"/>
                  </a:lnTo>
                  <a:lnTo>
                    <a:pt x="179" y="201"/>
                  </a:lnTo>
                  <a:lnTo>
                    <a:pt x="184" y="204"/>
                  </a:lnTo>
                  <a:lnTo>
                    <a:pt x="186" y="206"/>
                  </a:lnTo>
                  <a:lnTo>
                    <a:pt x="191" y="211"/>
                  </a:lnTo>
                  <a:lnTo>
                    <a:pt x="194" y="217"/>
                  </a:lnTo>
                  <a:lnTo>
                    <a:pt x="194" y="217"/>
                  </a:lnTo>
                  <a:lnTo>
                    <a:pt x="195" y="226"/>
                  </a:lnTo>
                  <a:lnTo>
                    <a:pt x="195" y="234"/>
                  </a:lnTo>
                  <a:lnTo>
                    <a:pt x="195" y="234"/>
                  </a:lnTo>
                  <a:lnTo>
                    <a:pt x="196" y="238"/>
                  </a:lnTo>
                  <a:lnTo>
                    <a:pt x="197" y="238"/>
                  </a:lnTo>
                  <a:lnTo>
                    <a:pt x="200" y="239"/>
                  </a:lnTo>
                  <a:lnTo>
                    <a:pt x="200" y="239"/>
                  </a:lnTo>
                  <a:lnTo>
                    <a:pt x="201" y="238"/>
                  </a:lnTo>
                  <a:lnTo>
                    <a:pt x="202" y="235"/>
                  </a:lnTo>
                  <a:lnTo>
                    <a:pt x="202" y="229"/>
                  </a:lnTo>
                  <a:lnTo>
                    <a:pt x="202" y="229"/>
                  </a:lnTo>
                  <a:lnTo>
                    <a:pt x="205" y="195"/>
                  </a:lnTo>
                  <a:lnTo>
                    <a:pt x="205" y="195"/>
                  </a:lnTo>
                  <a:lnTo>
                    <a:pt x="207" y="176"/>
                  </a:lnTo>
                  <a:lnTo>
                    <a:pt x="210" y="166"/>
                  </a:lnTo>
                  <a:lnTo>
                    <a:pt x="210" y="166"/>
                  </a:lnTo>
                  <a:lnTo>
                    <a:pt x="208" y="164"/>
                  </a:lnTo>
                  <a:lnTo>
                    <a:pt x="207" y="163"/>
                  </a:lnTo>
                  <a:lnTo>
                    <a:pt x="207" y="163"/>
                  </a:lnTo>
                  <a:lnTo>
                    <a:pt x="203" y="164"/>
                  </a:lnTo>
                  <a:lnTo>
                    <a:pt x="199" y="169"/>
                  </a:lnTo>
                  <a:lnTo>
                    <a:pt x="199" y="169"/>
                  </a:lnTo>
                  <a:lnTo>
                    <a:pt x="195" y="172"/>
                  </a:lnTo>
                  <a:lnTo>
                    <a:pt x="189" y="175"/>
                  </a:lnTo>
                  <a:lnTo>
                    <a:pt x="183" y="176"/>
                  </a:lnTo>
                  <a:lnTo>
                    <a:pt x="174" y="176"/>
                  </a:lnTo>
                  <a:lnTo>
                    <a:pt x="174" y="176"/>
                  </a:lnTo>
                  <a:lnTo>
                    <a:pt x="131" y="177"/>
                  </a:lnTo>
                  <a:lnTo>
                    <a:pt x="92" y="177"/>
                  </a:lnTo>
                  <a:lnTo>
                    <a:pt x="92" y="177"/>
                  </a:lnTo>
                  <a:lnTo>
                    <a:pt x="91" y="177"/>
                  </a:lnTo>
                  <a:lnTo>
                    <a:pt x="89" y="176"/>
                  </a:lnTo>
                  <a:lnTo>
                    <a:pt x="88" y="172"/>
                  </a:lnTo>
                  <a:lnTo>
                    <a:pt x="88" y="29"/>
                  </a:lnTo>
                  <a:lnTo>
                    <a:pt x="88" y="29"/>
                  </a:lnTo>
                  <a:lnTo>
                    <a:pt x="89" y="25"/>
                  </a:lnTo>
                  <a:lnTo>
                    <a:pt x="91" y="24"/>
                  </a:lnTo>
                  <a:lnTo>
                    <a:pt x="92" y="24"/>
                  </a:lnTo>
                  <a:lnTo>
                    <a:pt x="92" y="24"/>
                  </a:lnTo>
                  <a:lnTo>
                    <a:pt x="126" y="24"/>
                  </a:lnTo>
                  <a:lnTo>
                    <a:pt x="163" y="25"/>
                  </a:lnTo>
                  <a:lnTo>
                    <a:pt x="163" y="25"/>
                  </a:lnTo>
                  <a:lnTo>
                    <a:pt x="180" y="28"/>
                  </a:lnTo>
                  <a:lnTo>
                    <a:pt x="186" y="30"/>
                  </a:lnTo>
                  <a:lnTo>
                    <a:pt x="190" y="33"/>
                  </a:lnTo>
                  <a:lnTo>
                    <a:pt x="194" y="35"/>
                  </a:lnTo>
                  <a:lnTo>
                    <a:pt x="196" y="37"/>
                  </a:lnTo>
                  <a:lnTo>
                    <a:pt x="200" y="44"/>
                  </a:lnTo>
                  <a:lnTo>
                    <a:pt x="200" y="44"/>
                  </a:lnTo>
                  <a:lnTo>
                    <a:pt x="201" y="48"/>
                  </a:lnTo>
                  <a:lnTo>
                    <a:pt x="202" y="53"/>
                  </a:lnTo>
                  <a:lnTo>
                    <a:pt x="202" y="62"/>
                  </a:lnTo>
                  <a:lnTo>
                    <a:pt x="202" y="62"/>
                  </a:lnTo>
                  <a:lnTo>
                    <a:pt x="203" y="67"/>
                  </a:lnTo>
                  <a:lnTo>
                    <a:pt x="205" y="68"/>
                  </a:lnTo>
                  <a:lnTo>
                    <a:pt x="207" y="68"/>
                  </a:lnTo>
                  <a:lnTo>
                    <a:pt x="207" y="68"/>
                  </a:lnTo>
                  <a:lnTo>
                    <a:pt x="208" y="68"/>
                  </a:lnTo>
                  <a:lnTo>
                    <a:pt x="210" y="67"/>
                  </a:lnTo>
                  <a:lnTo>
                    <a:pt x="211" y="63"/>
                  </a:lnTo>
                  <a:lnTo>
                    <a:pt x="211" y="63"/>
                  </a:lnTo>
                  <a:lnTo>
                    <a:pt x="212" y="45"/>
                  </a:lnTo>
                  <a:lnTo>
                    <a:pt x="213" y="29"/>
                  </a:lnTo>
                  <a:lnTo>
                    <a:pt x="213" y="29"/>
                  </a:lnTo>
                  <a:lnTo>
                    <a:pt x="216" y="12"/>
                  </a:lnTo>
                  <a:lnTo>
                    <a:pt x="217" y="3"/>
                  </a:lnTo>
                  <a:lnTo>
                    <a:pt x="217" y="3"/>
                  </a:lnTo>
                  <a:lnTo>
                    <a:pt x="217" y="1"/>
                  </a:lnTo>
                  <a:lnTo>
                    <a:pt x="216" y="0"/>
                  </a:lnTo>
                  <a:lnTo>
                    <a:pt x="216" y="0"/>
                  </a:lnTo>
                  <a:lnTo>
                    <a:pt x="212" y="0"/>
                  </a:lnTo>
                  <a:lnTo>
                    <a:pt x="208" y="2"/>
                  </a:lnTo>
                  <a:lnTo>
                    <a:pt x="208" y="2"/>
                  </a:lnTo>
                  <a:lnTo>
                    <a:pt x="199" y="3"/>
                  </a:lnTo>
                  <a:lnTo>
                    <a:pt x="185" y="5"/>
                  </a:lnTo>
                  <a:lnTo>
                    <a:pt x="185" y="5"/>
                  </a:lnTo>
                  <a:lnTo>
                    <a:pt x="68" y="5"/>
                  </a:lnTo>
                  <a:lnTo>
                    <a:pt x="68" y="5"/>
                  </a:lnTo>
                  <a:lnTo>
                    <a:pt x="46" y="5"/>
                  </a:lnTo>
                  <a:lnTo>
                    <a:pt x="8" y="3"/>
                  </a:lnTo>
                  <a:lnTo>
                    <a:pt x="8" y="3"/>
                  </a:lnTo>
                  <a:lnTo>
                    <a:pt x="2" y="5"/>
                  </a:lnTo>
                  <a:lnTo>
                    <a:pt x="1" y="6"/>
                  </a:lnTo>
                  <a:lnTo>
                    <a:pt x="0" y="7"/>
                  </a:lnTo>
                  <a:lnTo>
                    <a:pt x="0" y="7"/>
                  </a:lnTo>
                  <a:lnTo>
                    <a:pt x="1" y="10"/>
                  </a:lnTo>
                  <a:lnTo>
                    <a:pt x="1" y="10"/>
                  </a:lnTo>
                  <a:lnTo>
                    <a:pt x="4" y="11"/>
                  </a:lnTo>
                  <a:lnTo>
                    <a:pt x="4" y="11"/>
                  </a:lnTo>
                  <a:lnTo>
                    <a:pt x="13" y="11"/>
                  </a:lnTo>
                  <a:lnTo>
                    <a:pt x="21" y="12"/>
                  </a:lnTo>
                  <a:lnTo>
                    <a:pt x="21" y="12"/>
                  </a:lnTo>
                  <a:lnTo>
                    <a:pt x="28" y="14"/>
                  </a:lnTo>
                  <a:lnTo>
                    <a:pt x="32" y="16"/>
                  </a:lnTo>
                  <a:lnTo>
                    <a:pt x="36" y="18"/>
                  </a:lnTo>
                  <a:lnTo>
                    <a:pt x="38" y="22"/>
                  </a:lnTo>
                  <a:lnTo>
                    <a:pt x="41" y="25"/>
                  </a:lnTo>
                  <a:lnTo>
                    <a:pt x="42" y="30"/>
                  </a:lnTo>
                  <a:lnTo>
                    <a:pt x="43" y="42"/>
                  </a:lnTo>
                  <a:lnTo>
                    <a:pt x="43" y="42"/>
                  </a:lnTo>
                  <a:lnTo>
                    <a:pt x="44" y="74"/>
                  </a:lnTo>
                  <a:lnTo>
                    <a:pt x="44" y="154"/>
                  </a:lnTo>
                  <a:lnTo>
                    <a:pt x="44"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9"/>
            <p:cNvSpPr>
              <a:spLocks/>
            </p:cNvSpPr>
            <p:nvPr userDrawn="1"/>
          </p:nvSpPr>
          <p:spPr bwMode="auto">
            <a:xfrm>
              <a:off x="3959" y="662"/>
              <a:ext cx="125" cy="131"/>
            </a:xfrm>
            <a:custGeom>
              <a:avLst/>
              <a:gdLst>
                <a:gd name="T0" fmla="*/ 165 w 375"/>
                <a:gd name="T1" fmla="*/ 240 h 393"/>
                <a:gd name="T2" fmla="*/ 154 w 375"/>
                <a:gd name="T3" fmla="*/ 204 h 393"/>
                <a:gd name="T4" fmla="*/ 114 w 375"/>
                <a:gd name="T5" fmla="*/ 136 h 393"/>
                <a:gd name="T6" fmla="*/ 63 w 375"/>
                <a:gd name="T7" fmla="*/ 55 h 393"/>
                <a:gd name="T8" fmla="*/ 35 w 375"/>
                <a:gd name="T9" fmla="*/ 22 h 393"/>
                <a:gd name="T10" fmla="*/ 22 w 375"/>
                <a:gd name="T11" fmla="*/ 13 h 393"/>
                <a:gd name="T12" fmla="*/ 5 w 375"/>
                <a:gd name="T13" fmla="*/ 8 h 393"/>
                <a:gd name="T14" fmla="*/ 0 w 375"/>
                <a:gd name="T15" fmla="*/ 5 h 393"/>
                <a:gd name="T16" fmla="*/ 0 w 375"/>
                <a:gd name="T17" fmla="*/ 3 h 393"/>
                <a:gd name="T18" fmla="*/ 7 w 375"/>
                <a:gd name="T19" fmla="*/ 0 h 393"/>
                <a:gd name="T20" fmla="*/ 74 w 375"/>
                <a:gd name="T21" fmla="*/ 2 h 393"/>
                <a:gd name="T22" fmla="*/ 108 w 375"/>
                <a:gd name="T23" fmla="*/ 2 h 393"/>
                <a:gd name="T24" fmla="*/ 109 w 375"/>
                <a:gd name="T25" fmla="*/ 4 h 393"/>
                <a:gd name="T26" fmla="*/ 100 w 375"/>
                <a:gd name="T27" fmla="*/ 9 h 393"/>
                <a:gd name="T28" fmla="*/ 96 w 375"/>
                <a:gd name="T29" fmla="*/ 13 h 393"/>
                <a:gd name="T30" fmla="*/ 94 w 375"/>
                <a:gd name="T31" fmla="*/ 19 h 393"/>
                <a:gd name="T32" fmla="*/ 100 w 375"/>
                <a:gd name="T33" fmla="*/ 38 h 393"/>
                <a:gd name="T34" fmla="*/ 196 w 375"/>
                <a:gd name="T35" fmla="*/ 202 h 393"/>
                <a:gd name="T36" fmla="*/ 239 w 375"/>
                <a:gd name="T37" fmla="*/ 124 h 393"/>
                <a:gd name="T38" fmla="*/ 286 w 375"/>
                <a:gd name="T39" fmla="*/ 42 h 393"/>
                <a:gd name="T40" fmla="*/ 291 w 375"/>
                <a:gd name="T41" fmla="*/ 24 h 393"/>
                <a:gd name="T42" fmla="*/ 290 w 375"/>
                <a:gd name="T43" fmla="*/ 14 h 393"/>
                <a:gd name="T44" fmla="*/ 282 w 375"/>
                <a:gd name="T45" fmla="*/ 9 h 393"/>
                <a:gd name="T46" fmla="*/ 275 w 375"/>
                <a:gd name="T47" fmla="*/ 4 h 393"/>
                <a:gd name="T48" fmla="*/ 278 w 375"/>
                <a:gd name="T49" fmla="*/ 2 h 393"/>
                <a:gd name="T50" fmla="*/ 304 w 375"/>
                <a:gd name="T51" fmla="*/ 2 h 393"/>
                <a:gd name="T52" fmla="*/ 367 w 375"/>
                <a:gd name="T53" fmla="*/ 0 h 393"/>
                <a:gd name="T54" fmla="*/ 374 w 375"/>
                <a:gd name="T55" fmla="*/ 2 h 393"/>
                <a:gd name="T56" fmla="*/ 374 w 375"/>
                <a:gd name="T57" fmla="*/ 5 h 393"/>
                <a:gd name="T58" fmla="*/ 367 w 375"/>
                <a:gd name="T59" fmla="*/ 8 h 393"/>
                <a:gd name="T60" fmla="*/ 350 w 375"/>
                <a:gd name="T61" fmla="*/ 11 h 393"/>
                <a:gd name="T62" fmla="*/ 337 w 375"/>
                <a:gd name="T63" fmla="*/ 20 h 393"/>
                <a:gd name="T64" fmla="*/ 316 w 375"/>
                <a:gd name="T65" fmla="*/ 42 h 393"/>
                <a:gd name="T66" fmla="*/ 264 w 375"/>
                <a:gd name="T67" fmla="*/ 123 h 393"/>
                <a:gd name="T68" fmla="*/ 217 w 375"/>
                <a:gd name="T69" fmla="*/ 207 h 393"/>
                <a:gd name="T70" fmla="*/ 211 w 375"/>
                <a:gd name="T71" fmla="*/ 234 h 393"/>
                <a:gd name="T72" fmla="*/ 210 w 375"/>
                <a:gd name="T73" fmla="*/ 303 h 393"/>
                <a:gd name="T74" fmla="*/ 211 w 375"/>
                <a:gd name="T75" fmla="*/ 355 h 393"/>
                <a:gd name="T76" fmla="*/ 215 w 375"/>
                <a:gd name="T77" fmla="*/ 371 h 393"/>
                <a:gd name="T78" fmla="*/ 223 w 375"/>
                <a:gd name="T79" fmla="*/ 381 h 393"/>
                <a:gd name="T80" fmla="*/ 233 w 375"/>
                <a:gd name="T81" fmla="*/ 384 h 393"/>
                <a:gd name="T82" fmla="*/ 259 w 375"/>
                <a:gd name="T83" fmla="*/ 387 h 393"/>
                <a:gd name="T84" fmla="*/ 259 w 375"/>
                <a:gd name="T85" fmla="*/ 390 h 393"/>
                <a:gd name="T86" fmla="*/ 252 w 375"/>
                <a:gd name="T87" fmla="*/ 393 h 393"/>
                <a:gd name="T88" fmla="*/ 188 w 375"/>
                <a:gd name="T89" fmla="*/ 391 h 393"/>
                <a:gd name="T90" fmla="*/ 137 w 375"/>
                <a:gd name="T91" fmla="*/ 393 h 393"/>
                <a:gd name="T92" fmla="*/ 130 w 375"/>
                <a:gd name="T93" fmla="*/ 391 h 393"/>
                <a:gd name="T94" fmla="*/ 130 w 375"/>
                <a:gd name="T95" fmla="*/ 387 h 393"/>
                <a:gd name="T96" fmla="*/ 141 w 375"/>
                <a:gd name="T97" fmla="*/ 385 h 393"/>
                <a:gd name="T98" fmla="*/ 151 w 375"/>
                <a:gd name="T99" fmla="*/ 383 h 393"/>
                <a:gd name="T100" fmla="*/ 160 w 375"/>
                <a:gd name="T101" fmla="*/ 374 h 393"/>
                <a:gd name="T102" fmla="*/ 165 w 375"/>
                <a:gd name="T103" fmla="*/ 355 h 393"/>
                <a:gd name="T104" fmla="*/ 166 w 375"/>
                <a:gd name="T105" fmla="*/ 2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5" h="393">
                  <a:moveTo>
                    <a:pt x="166" y="258"/>
                  </a:moveTo>
                  <a:lnTo>
                    <a:pt x="166" y="258"/>
                  </a:lnTo>
                  <a:lnTo>
                    <a:pt x="165" y="240"/>
                  </a:lnTo>
                  <a:lnTo>
                    <a:pt x="162" y="226"/>
                  </a:lnTo>
                  <a:lnTo>
                    <a:pt x="159" y="215"/>
                  </a:lnTo>
                  <a:lnTo>
                    <a:pt x="154" y="204"/>
                  </a:lnTo>
                  <a:lnTo>
                    <a:pt x="154" y="204"/>
                  </a:lnTo>
                  <a:lnTo>
                    <a:pt x="141" y="181"/>
                  </a:lnTo>
                  <a:lnTo>
                    <a:pt x="114" y="136"/>
                  </a:lnTo>
                  <a:lnTo>
                    <a:pt x="83" y="88"/>
                  </a:lnTo>
                  <a:lnTo>
                    <a:pt x="63" y="55"/>
                  </a:lnTo>
                  <a:lnTo>
                    <a:pt x="63" y="55"/>
                  </a:lnTo>
                  <a:lnTo>
                    <a:pt x="53" y="42"/>
                  </a:lnTo>
                  <a:lnTo>
                    <a:pt x="43" y="31"/>
                  </a:lnTo>
                  <a:lnTo>
                    <a:pt x="35" y="22"/>
                  </a:lnTo>
                  <a:lnTo>
                    <a:pt x="28" y="16"/>
                  </a:lnTo>
                  <a:lnTo>
                    <a:pt x="28" y="16"/>
                  </a:lnTo>
                  <a:lnTo>
                    <a:pt x="22" y="13"/>
                  </a:lnTo>
                  <a:lnTo>
                    <a:pt x="16" y="10"/>
                  </a:lnTo>
                  <a:lnTo>
                    <a:pt x="9" y="8"/>
                  </a:lnTo>
                  <a:lnTo>
                    <a:pt x="5" y="8"/>
                  </a:lnTo>
                  <a:lnTo>
                    <a:pt x="5" y="8"/>
                  </a:lnTo>
                  <a:lnTo>
                    <a:pt x="1" y="7"/>
                  </a:lnTo>
                  <a:lnTo>
                    <a:pt x="0" y="5"/>
                  </a:lnTo>
                  <a:lnTo>
                    <a:pt x="0" y="4"/>
                  </a:lnTo>
                  <a:lnTo>
                    <a:pt x="0" y="4"/>
                  </a:lnTo>
                  <a:lnTo>
                    <a:pt x="0" y="3"/>
                  </a:lnTo>
                  <a:lnTo>
                    <a:pt x="1" y="2"/>
                  </a:lnTo>
                  <a:lnTo>
                    <a:pt x="7" y="0"/>
                  </a:lnTo>
                  <a:lnTo>
                    <a:pt x="7" y="0"/>
                  </a:lnTo>
                  <a:lnTo>
                    <a:pt x="58" y="2"/>
                  </a:lnTo>
                  <a:lnTo>
                    <a:pt x="58" y="2"/>
                  </a:lnTo>
                  <a:lnTo>
                    <a:pt x="74" y="2"/>
                  </a:lnTo>
                  <a:lnTo>
                    <a:pt x="102" y="0"/>
                  </a:lnTo>
                  <a:lnTo>
                    <a:pt x="102" y="0"/>
                  </a:lnTo>
                  <a:lnTo>
                    <a:pt x="108" y="2"/>
                  </a:lnTo>
                  <a:lnTo>
                    <a:pt x="108" y="3"/>
                  </a:lnTo>
                  <a:lnTo>
                    <a:pt x="109" y="4"/>
                  </a:lnTo>
                  <a:lnTo>
                    <a:pt x="109" y="4"/>
                  </a:lnTo>
                  <a:lnTo>
                    <a:pt x="108" y="5"/>
                  </a:lnTo>
                  <a:lnTo>
                    <a:pt x="107" y="7"/>
                  </a:lnTo>
                  <a:lnTo>
                    <a:pt x="100" y="9"/>
                  </a:lnTo>
                  <a:lnTo>
                    <a:pt x="100" y="9"/>
                  </a:lnTo>
                  <a:lnTo>
                    <a:pt x="98" y="10"/>
                  </a:lnTo>
                  <a:lnTo>
                    <a:pt x="96" y="13"/>
                  </a:lnTo>
                  <a:lnTo>
                    <a:pt x="94" y="15"/>
                  </a:lnTo>
                  <a:lnTo>
                    <a:pt x="94" y="19"/>
                  </a:lnTo>
                  <a:lnTo>
                    <a:pt x="94" y="19"/>
                  </a:lnTo>
                  <a:lnTo>
                    <a:pt x="94" y="24"/>
                  </a:lnTo>
                  <a:lnTo>
                    <a:pt x="96" y="27"/>
                  </a:lnTo>
                  <a:lnTo>
                    <a:pt x="100" y="38"/>
                  </a:lnTo>
                  <a:lnTo>
                    <a:pt x="100" y="38"/>
                  </a:lnTo>
                  <a:lnTo>
                    <a:pt x="148" y="121"/>
                  </a:lnTo>
                  <a:lnTo>
                    <a:pt x="196" y="202"/>
                  </a:lnTo>
                  <a:lnTo>
                    <a:pt x="196" y="202"/>
                  </a:lnTo>
                  <a:lnTo>
                    <a:pt x="212" y="172"/>
                  </a:lnTo>
                  <a:lnTo>
                    <a:pt x="239" y="124"/>
                  </a:lnTo>
                  <a:lnTo>
                    <a:pt x="282" y="50"/>
                  </a:lnTo>
                  <a:lnTo>
                    <a:pt x="282" y="50"/>
                  </a:lnTo>
                  <a:lnTo>
                    <a:pt x="286" y="42"/>
                  </a:lnTo>
                  <a:lnTo>
                    <a:pt x="289" y="34"/>
                  </a:lnTo>
                  <a:lnTo>
                    <a:pt x="291" y="28"/>
                  </a:lnTo>
                  <a:lnTo>
                    <a:pt x="291" y="24"/>
                  </a:lnTo>
                  <a:lnTo>
                    <a:pt x="291" y="24"/>
                  </a:lnTo>
                  <a:lnTo>
                    <a:pt x="291" y="19"/>
                  </a:lnTo>
                  <a:lnTo>
                    <a:pt x="290" y="14"/>
                  </a:lnTo>
                  <a:lnTo>
                    <a:pt x="286" y="10"/>
                  </a:lnTo>
                  <a:lnTo>
                    <a:pt x="282" y="9"/>
                  </a:lnTo>
                  <a:lnTo>
                    <a:pt x="282" y="9"/>
                  </a:lnTo>
                  <a:lnTo>
                    <a:pt x="276" y="7"/>
                  </a:lnTo>
                  <a:lnTo>
                    <a:pt x="275" y="5"/>
                  </a:lnTo>
                  <a:lnTo>
                    <a:pt x="275" y="4"/>
                  </a:lnTo>
                  <a:lnTo>
                    <a:pt x="275" y="4"/>
                  </a:lnTo>
                  <a:lnTo>
                    <a:pt x="275" y="2"/>
                  </a:lnTo>
                  <a:lnTo>
                    <a:pt x="278" y="2"/>
                  </a:lnTo>
                  <a:lnTo>
                    <a:pt x="284" y="0"/>
                  </a:lnTo>
                  <a:lnTo>
                    <a:pt x="284" y="0"/>
                  </a:lnTo>
                  <a:lnTo>
                    <a:pt x="304" y="2"/>
                  </a:lnTo>
                  <a:lnTo>
                    <a:pt x="318" y="2"/>
                  </a:lnTo>
                  <a:lnTo>
                    <a:pt x="318" y="2"/>
                  </a:lnTo>
                  <a:lnTo>
                    <a:pt x="367" y="0"/>
                  </a:lnTo>
                  <a:lnTo>
                    <a:pt x="367" y="0"/>
                  </a:lnTo>
                  <a:lnTo>
                    <a:pt x="372" y="2"/>
                  </a:lnTo>
                  <a:lnTo>
                    <a:pt x="374" y="2"/>
                  </a:lnTo>
                  <a:lnTo>
                    <a:pt x="375" y="4"/>
                  </a:lnTo>
                  <a:lnTo>
                    <a:pt x="375" y="4"/>
                  </a:lnTo>
                  <a:lnTo>
                    <a:pt x="374" y="5"/>
                  </a:lnTo>
                  <a:lnTo>
                    <a:pt x="372" y="7"/>
                  </a:lnTo>
                  <a:lnTo>
                    <a:pt x="367" y="8"/>
                  </a:lnTo>
                  <a:lnTo>
                    <a:pt x="367" y="8"/>
                  </a:lnTo>
                  <a:lnTo>
                    <a:pt x="363" y="8"/>
                  </a:lnTo>
                  <a:lnTo>
                    <a:pt x="357" y="9"/>
                  </a:lnTo>
                  <a:lnTo>
                    <a:pt x="350" y="11"/>
                  </a:lnTo>
                  <a:lnTo>
                    <a:pt x="344" y="15"/>
                  </a:lnTo>
                  <a:lnTo>
                    <a:pt x="344" y="15"/>
                  </a:lnTo>
                  <a:lnTo>
                    <a:pt x="337" y="20"/>
                  </a:lnTo>
                  <a:lnTo>
                    <a:pt x="331" y="25"/>
                  </a:lnTo>
                  <a:lnTo>
                    <a:pt x="316" y="42"/>
                  </a:lnTo>
                  <a:lnTo>
                    <a:pt x="316" y="42"/>
                  </a:lnTo>
                  <a:lnTo>
                    <a:pt x="308" y="54"/>
                  </a:lnTo>
                  <a:lnTo>
                    <a:pt x="295" y="73"/>
                  </a:lnTo>
                  <a:lnTo>
                    <a:pt x="264" y="123"/>
                  </a:lnTo>
                  <a:lnTo>
                    <a:pt x="234" y="174"/>
                  </a:lnTo>
                  <a:lnTo>
                    <a:pt x="223" y="194"/>
                  </a:lnTo>
                  <a:lnTo>
                    <a:pt x="217" y="207"/>
                  </a:lnTo>
                  <a:lnTo>
                    <a:pt x="217" y="207"/>
                  </a:lnTo>
                  <a:lnTo>
                    <a:pt x="213" y="220"/>
                  </a:lnTo>
                  <a:lnTo>
                    <a:pt x="211" y="234"/>
                  </a:lnTo>
                  <a:lnTo>
                    <a:pt x="210" y="246"/>
                  </a:lnTo>
                  <a:lnTo>
                    <a:pt x="210" y="258"/>
                  </a:lnTo>
                  <a:lnTo>
                    <a:pt x="210" y="303"/>
                  </a:lnTo>
                  <a:lnTo>
                    <a:pt x="210" y="303"/>
                  </a:lnTo>
                  <a:lnTo>
                    <a:pt x="210" y="325"/>
                  </a:lnTo>
                  <a:lnTo>
                    <a:pt x="211" y="355"/>
                  </a:lnTo>
                  <a:lnTo>
                    <a:pt x="211" y="355"/>
                  </a:lnTo>
                  <a:lnTo>
                    <a:pt x="212" y="366"/>
                  </a:lnTo>
                  <a:lnTo>
                    <a:pt x="215" y="371"/>
                  </a:lnTo>
                  <a:lnTo>
                    <a:pt x="216" y="374"/>
                  </a:lnTo>
                  <a:lnTo>
                    <a:pt x="219" y="378"/>
                  </a:lnTo>
                  <a:lnTo>
                    <a:pt x="223" y="381"/>
                  </a:lnTo>
                  <a:lnTo>
                    <a:pt x="227" y="383"/>
                  </a:lnTo>
                  <a:lnTo>
                    <a:pt x="233" y="384"/>
                  </a:lnTo>
                  <a:lnTo>
                    <a:pt x="233" y="384"/>
                  </a:lnTo>
                  <a:lnTo>
                    <a:pt x="256" y="385"/>
                  </a:lnTo>
                  <a:lnTo>
                    <a:pt x="256" y="385"/>
                  </a:lnTo>
                  <a:lnTo>
                    <a:pt x="259" y="387"/>
                  </a:lnTo>
                  <a:lnTo>
                    <a:pt x="259" y="389"/>
                  </a:lnTo>
                  <a:lnTo>
                    <a:pt x="259" y="389"/>
                  </a:lnTo>
                  <a:lnTo>
                    <a:pt x="259" y="390"/>
                  </a:lnTo>
                  <a:lnTo>
                    <a:pt x="258" y="391"/>
                  </a:lnTo>
                  <a:lnTo>
                    <a:pt x="256" y="393"/>
                  </a:lnTo>
                  <a:lnTo>
                    <a:pt x="252" y="393"/>
                  </a:lnTo>
                  <a:lnTo>
                    <a:pt x="252" y="393"/>
                  </a:lnTo>
                  <a:lnTo>
                    <a:pt x="210" y="393"/>
                  </a:lnTo>
                  <a:lnTo>
                    <a:pt x="188" y="391"/>
                  </a:lnTo>
                  <a:lnTo>
                    <a:pt x="188" y="391"/>
                  </a:lnTo>
                  <a:lnTo>
                    <a:pt x="167" y="393"/>
                  </a:lnTo>
                  <a:lnTo>
                    <a:pt x="137" y="393"/>
                  </a:lnTo>
                  <a:lnTo>
                    <a:pt x="137" y="393"/>
                  </a:lnTo>
                  <a:lnTo>
                    <a:pt x="131" y="393"/>
                  </a:lnTo>
                  <a:lnTo>
                    <a:pt x="130" y="391"/>
                  </a:lnTo>
                  <a:lnTo>
                    <a:pt x="128" y="389"/>
                  </a:lnTo>
                  <a:lnTo>
                    <a:pt x="128" y="389"/>
                  </a:lnTo>
                  <a:lnTo>
                    <a:pt x="130" y="387"/>
                  </a:lnTo>
                  <a:lnTo>
                    <a:pt x="133" y="385"/>
                  </a:lnTo>
                  <a:lnTo>
                    <a:pt x="133" y="385"/>
                  </a:lnTo>
                  <a:lnTo>
                    <a:pt x="141" y="385"/>
                  </a:lnTo>
                  <a:lnTo>
                    <a:pt x="148" y="384"/>
                  </a:lnTo>
                  <a:lnTo>
                    <a:pt x="148" y="384"/>
                  </a:lnTo>
                  <a:lnTo>
                    <a:pt x="151" y="383"/>
                  </a:lnTo>
                  <a:lnTo>
                    <a:pt x="155" y="381"/>
                  </a:lnTo>
                  <a:lnTo>
                    <a:pt x="157" y="378"/>
                  </a:lnTo>
                  <a:lnTo>
                    <a:pt x="160" y="374"/>
                  </a:lnTo>
                  <a:lnTo>
                    <a:pt x="162" y="366"/>
                  </a:lnTo>
                  <a:lnTo>
                    <a:pt x="165" y="355"/>
                  </a:lnTo>
                  <a:lnTo>
                    <a:pt x="165" y="355"/>
                  </a:lnTo>
                  <a:lnTo>
                    <a:pt x="166" y="325"/>
                  </a:lnTo>
                  <a:lnTo>
                    <a:pt x="166" y="303"/>
                  </a:lnTo>
                  <a:lnTo>
                    <a:pt x="166"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20"/>
            <p:cNvSpPr>
              <a:spLocks/>
            </p:cNvSpPr>
            <p:nvPr userDrawn="1"/>
          </p:nvSpPr>
          <p:spPr bwMode="auto">
            <a:xfrm>
              <a:off x="4129" y="659"/>
              <a:ext cx="67" cy="136"/>
            </a:xfrm>
            <a:custGeom>
              <a:avLst/>
              <a:gdLst>
                <a:gd name="T0" fmla="*/ 98 w 200"/>
                <a:gd name="T1" fmla="*/ 406 h 407"/>
                <a:gd name="T2" fmla="*/ 138 w 200"/>
                <a:gd name="T3" fmla="*/ 396 h 407"/>
                <a:gd name="T4" fmla="*/ 155 w 200"/>
                <a:gd name="T5" fmla="*/ 385 h 407"/>
                <a:gd name="T6" fmla="*/ 185 w 200"/>
                <a:gd name="T7" fmla="*/ 352 h 407"/>
                <a:gd name="T8" fmla="*/ 197 w 200"/>
                <a:gd name="T9" fmla="*/ 318 h 407"/>
                <a:gd name="T10" fmla="*/ 200 w 200"/>
                <a:gd name="T11" fmla="*/ 299 h 407"/>
                <a:gd name="T12" fmla="*/ 191 w 200"/>
                <a:gd name="T13" fmla="*/ 255 h 407"/>
                <a:gd name="T14" fmla="*/ 161 w 200"/>
                <a:gd name="T15" fmla="*/ 211 h 407"/>
                <a:gd name="T16" fmla="*/ 109 w 200"/>
                <a:gd name="T17" fmla="*/ 165 h 407"/>
                <a:gd name="T18" fmla="*/ 79 w 200"/>
                <a:gd name="T19" fmla="*/ 140 h 407"/>
                <a:gd name="T20" fmla="*/ 53 w 200"/>
                <a:gd name="T21" fmla="*/ 108 h 407"/>
                <a:gd name="T22" fmla="*/ 46 w 200"/>
                <a:gd name="T23" fmla="*/ 79 h 407"/>
                <a:gd name="T24" fmla="*/ 51 w 200"/>
                <a:gd name="T25" fmla="*/ 54 h 407"/>
                <a:gd name="T26" fmla="*/ 74 w 200"/>
                <a:gd name="T27" fmla="*/ 27 h 407"/>
                <a:gd name="T28" fmla="*/ 110 w 200"/>
                <a:gd name="T29" fmla="*/ 18 h 407"/>
                <a:gd name="T30" fmla="*/ 139 w 200"/>
                <a:gd name="T31" fmla="*/ 22 h 407"/>
                <a:gd name="T32" fmla="*/ 165 w 200"/>
                <a:gd name="T33" fmla="*/ 34 h 407"/>
                <a:gd name="T34" fmla="*/ 174 w 200"/>
                <a:gd name="T35" fmla="*/ 46 h 407"/>
                <a:gd name="T36" fmla="*/ 182 w 200"/>
                <a:gd name="T37" fmla="*/ 72 h 407"/>
                <a:gd name="T38" fmla="*/ 183 w 200"/>
                <a:gd name="T39" fmla="*/ 78 h 407"/>
                <a:gd name="T40" fmla="*/ 188 w 200"/>
                <a:gd name="T41" fmla="*/ 78 h 407"/>
                <a:gd name="T42" fmla="*/ 189 w 200"/>
                <a:gd name="T43" fmla="*/ 67 h 407"/>
                <a:gd name="T44" fmla="*/ 191 w 200"/>
                <a:gd name="T45" fmla="*/ 11 h 407"/>
                <a:gd name="T46" fmla="*/ 190 w 200"/>
                <a:gd name="T47" fmla="*/ 9 h 407"/>
                <a:gd name="T48" fmla="*/ 179 w 200"/>
                <a:gd name="T49" fmla="*/ 7 h 407"/>
                <a:gd name="T50" fmla="*/ 146 w 200"/>
                <a:gd name="T51" fmla="*/ 1 h 407"/>
                <a:gd name="T52" fmla="*/ 120 w 200"/>
                <a:gd name="T53" fmla="*/ 0 h 407"/>
                <a:gd name="T54" fmla="*/ 85 w 200"/>
                <a:gd name="T55" fmla="*/ 4 h 407"/>
                <a:gd name="T56" fmla="*/ 57 w 200"/>
                <a:gd name="T57" fmla="*/ 15 h 407"/>
                <a:gd name="T58" fmla="*/ 35 w 200"/>
                <a:gd name="T59" fmla="*/ 33 h 407"/>
                <a:gd name="T60" fmla="*/ 20 w 200"/>
                <a:gd name="T61" fmla="*/ 56 h 407"/>
                <a:gd name="T62" fmla="*/ 13 w 200"/>
                <a:gd name="T63" fmla="*/ 83 h 407"/>
                <a:gd name="T64" fmla="*/ 13 w 200"/>
                <a:gd name="T65" fmla="*/ 107 h 407"/>
                <a:gd name="T66" fmla="*/ 25 w 200"/>
                <a:gd name="T67" fmla="*/ 146 h 407"/>
                <a:gd name="T68" fmla="*/ 60 w 200"/>
                <a:gd name="T69" fmla="*/ 190 h 407"/>
                <a:gd name="T70" fmla="*/ 103 w 200"/>
                <a:gd name="T71" fmla="*/ 226 h 407"/>
                <a:gd name="T72" fmla="*/ 142 w 200"/>
                <a:gd name="T73" fmla="*/ 262 h 407"/>
                <a:gd name="T74" fmla="*/ 160 w 200"/>
                <a:gd name="T75" fmla="*/ 294 h 407"/>
                <a:gd name="T76" fmla="*/ 162 w 200"/>
                <a:gd name="T77" fmla="*/ 320 h 407"/>
                <a:gd name="T78" fmla="*/ 153 w 200"/>
                <a:gd name="T79" fmla="*/ 356 h 407"/>
                <a:gd name="T80" fmla="*/ 133 w 200"/>
                <a:gd name="T81" fmla="*/ 375 h 407"/>
                <a:gd name="T82" fmla="*/ 114 w 200"/>
                <a:gd name="T83" fmla="*/ 385 h 407"/>
                <a:gd name="T84" fmla="*/ 88 w 200"/>
                <a:gd name="T85" fmla="*/ 389 h 407"/>
                <a:gd name="T86" fmla="*/ 63 w 200"/>
                <a:gd name="T87" fmla="*/ 385 h 407"/>
                <a:gd name="T88" fmla="*/ 30 w 200"/>
                <a:gd name="T89" fmla="*/ 368 h 407"/>
                <a:gd name="T90" fmla="*/ 13 w 200"/>
                <a:gd name="T91" fmla="*/ 341 h 407"/>
                <a:gd name="T92" fmla="*/ 11 w 200"/>
                <a:gd name="T93" fmla="*/ 324 h 407"/>
                <a:gd name="T94" fmla="*/ 9 w 200"/>
                <a:gd name="T95" fmla="*/ 311 h 407"/>
                <a:gd name="T96" fmla="*/ 7 w 200"/>
                <a:gd name="T97" fmla="*/ 310 h 407"/>
                <a:gd name="T98" fmla="*/ 2 w 200"/>
                <a:gd name="T99" fmla="*/ 318 h 407"/>
                <a:gd name="T100" fmla="*/ 0 w 200"/>
                <a:gd name="T101" fmla="*/ 373 h 407"/>
                <a:gd name="T102" fmla="*/ 1 w 200"/>
                <a:gd name="T103" fmla="*/ 388 h 407"/>
                <a:gd name="T104" fmla="*/ 8 w 200"/>
                <a:gd name="T105" fmla="*/ 394 h 407"/>
                <a:gd name="T106" fmla="*/ 59 w 200"/>
                <a:gd name="T10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407">
                  <a:moveTo>
                    <a:pt x="77" y="407"/>
                  </a:moveTo>
                  <a:lnTo>
                    <a:pt x="77" y="407"/>
                  </a:lnTo>
                  <a:lnTo>
                    <a:pt x="98" y="406"/>
                  </a:lnTo>
                  <a:lnTo>
                    <a:pt x="119" y="402"/>
                  </a:lnTo>
                  <a:lnTo>
                    <a:pt x="128" y="400"/>
                  </a:lnTo>
                  <a:lnTo>
                    <a:pt x="138" y="396"/>
                  </a:lnTo>
                  <a:lnTo>
                    <a:pt x="146" y="391"/>
                  </a:lnTo>
                  <a:lnTo>
                    <a:pt x="155" y="385"/>
                  </a:lnTo>
                  <a:lnTo>
                    <a:pt x="155" y="385"/>
                  </a:lnTo>
                  <a:lnTo>
                    <a:pt x="167" y="375"/>
                  </a:lnTo>
                  <a:lnTo>
                    <a:pt x="178" y="364"/>
                  </a:lnTo>
                  <a:lnTo>
                    <a:pt x="185" y="352"/>
                  </a:lnTo>
                  <a:lnTo>
                    <a:pt x="191" y="341"/>
                  </a:lnTo>
                  <a:lnTo>
                    <a:pt x="195" y="329"/>
                  </a:lnTo>
                  <a:lnTo>
                    <a:pt x="197" y="318"/>
                  </a:lnTo>
                  <a:lnTo>
                    <a:pt x="199" y="309"/>
                  </a:lnTo>
                  <a:lnTo>
                    <a:pt x="200" y="299"/>
                  </a:lnTo>
                  <a:lnTo>
                    <a:pt x="200" y="299"/>
                  </a:lnTo>
                  <a:lnTo>
                    <a:pt x="199" y="284"/>
                  </a:lnTo>
                  <a:lnTo>
                    <a:pt x="196" y="270"/>
                  </a:lnTo>
                  <a:lnTo>
                    <a:pt x="191" y="255"/>
                  </a:lnTo>
                  <a:lnTo>
                    <a:pt x="184" y="241"/>
                  </a:lnTo>
                  <a:lnTo>
                    <a:pt x="174" y="226"/>
                  </a:lnTo>
                  <a:lnTo>
                    <a:pt x="161" y="211"/>
                  </a:lnTo>
                  <a:lnTo>
                    <a:pt x="144" y="194"/>
                  </a:lnTo>
                  <a:lnTo>
                    <a:pt x="123" y="177"/>
                  </a:lnTo>
                  <a:lnTo>
                    <a:pt x="109" y="165"/>
                  </a:lnTo>
                  <a:lnTo>
                    <a:pt x="109" y="165"/>
                  </a:lnTo>
                  <a:lnTo>
                    <a:pt x="92" y="152"/>
                  </a:lnTo>
                  <a:lnTo>
                    <a:pt x="79" y="140"/>
                  </a:lnTo>
                  <a:lnTo>
                    <a:pt x="68" y="129"/>
                  </a:lnTo>
                  <a:lnTo>
                    <a:pt x="59" y="118"/>
                  </a:lnTo>
                  <a:lnTo>
                    <a:pt x="53" y="108"/>
                  </a:lnTo>
                  <a:lnTo>
                    <a:pt x="49" y="99"/>
                  </a:lnTo>
                  <a:lnTo>
                    <a:pt x="47" y="89"/>
                  </a:lnTo>
                  <a:lnTo>
                    <a:pt x="46" y="79"/>
                  </a:lnTo>
                  <a:lnTo>
                    <a:pt x="46" y="79"/>
                  </a:lnTo>
                  <a:lnTo>
                    <a:pt x="47" y="66"/>
                  </a:lnTo>
                  <a:lnTo>
                    <a:pt x="51" y="54"/>
                  </a:lnTo>
                  <a:lnTo>
                    <a:pt x="57" y="43"/>
                  </a:lnTo>
                  <a:lnTo>
                    <a:pt x="64" y="34"/>
                  </a:lnTo>
                  <a:lnTo>
                    <a:pt x="74" y="27"/>
                  </a:lnTo>
                  <a:lnTo>
                    <a:pt x="85" y="22"/>
                  </a:lnTo>
                  <a:lnTo>
                    <a:pt x="97" y="20"/>
                  </a:lnTo>
                  <a:lnTo>
                    <a:pt x="110" y="18"/>
                  </a:lnTo>
                  <a:lnTo>
                    <a:pt x="110" y="18"/>
                  </a:lnTo>
                  <a:lnTo>
                    <a:pt x="126" y="20"/>
                  </a:lnTo>
                  <a:lnTo>
                    <a:pt x="139" y="22"/>
                  </a:lnTo>
                  <a:lnTo>
                    <a:pt x="150" y="26"/>
                  </a:lnTo>
                  <a:lnTo>
                    <a:pt x="159" y="31"/>
                  </a:lnTo>
                  <a:lnTo>
                    <a:pt x="165" y="34"/>
                  </a:lnTo>
                  <a:lnTo>
                    <a:pt x="170" y="39"/>
                  </a:lnTo>
                  <a:lnTo>
                    <a:pt x="174" y="46"/>
                  </a:lnTo>
                  <a:lnTo>
                    <a:pt x="174" y="46"/>
                  </a:lnTo>
                  <a:lnTo>
                    <a:pt x="177" y="51"/>
                  </a:lnTo>
                  <a:lnTo>
                    <a:pt x="179" y="58"/>
                  </a:lnTo>
                  <a:lnTo>
                    <a:pt x="182" y="72"/>
                  </a:lnTo>
                  <a:lnTo>
                    <a:pt x="182" y="72"/>
                  </a:lnTo>
                  <a:lnTo>
                    <a:pt x="183" y="77"/>
                  </a:lnTo>
                  <a:lnTo>
                    <a:pt x="183" y="78"/>
                  </a:lnTo>
                  <a:lnTo>
                    <a:pt x="185" y="79"/>
                  </a:lnTo>
                  <a:lnTo>
                    <a:pt x="185" y="79"/>
                  </a:lnTo>
                  <a:lnTo>
                    <a:pt x="188" y="78"/>
                  </a:lnTo>
                  <a:lnTo>
                    <a:pt x="188" y="75"/>
                  </a:lnTo>
                  <a:lnTo>
                    <a:pt x="189" y="67"/>
                  </a:lnTo>
                  <a:lnTo>
                    <a:pt x="189" y="67"/>
                  </a:lnTo>
                  <a:lnTo>
                    <a:pt x="189" y="44"/>
                  </a:lnTo>
                  <a:lnTo>
                    <a:pt x="190" y="27"/>
                  </a:lnTo>
                  <a:lnTo>
                    <a:pt x="191" y="11"/>
                  </a:lnTo>
                  <a:lnTo>
                    <a:pt x="191" y="11"/>
                  </a:lnTo>
                  <a:lnTo>
                    <a:pt x="191" y="10"/>
                  </a:lnTo>
                  <a:lnTo>
                    <a:pt x="190" y="9"/>
                  </a:lnTo>
                  <a:lnTo>
                    <a:pt x="187" y="7"/>
                  </a:lnTo>
                  <a:lnTo>
                    <a:pt x="187" y="7"/>
                  </a:lnTo>
                  <a:lnTo>
                    <a:pt x="179" y="7"/>
                  </a:lnTo>
                  <a:lnTo>
                    <a:pt x="168" y="5"/>
                  </a:lnTo>
                  <a:lnTo>
                    <a:pt x="168" y="5"/>
                  </a:lnTo>
                  <a:lnTo>
                    <a:pt x="146" y="1"/>
                  </a:lnTo>
                  <a:lnTo>
                    <a:pt x="133" y="0"/>
                  </a:lnTo>
                  <a:lnTo>
                    <a:pt x="120" y="0"/>
                  </a:lnTo>
                  <a:lnTo>
                    <a:pt x="120" y="0"/>
                  </a:lnTo>
                  <a:lnTo>
                    <a:pt x="108" y="0"/>
                  </a:lnTo>
                  <a:lnTo>
                    <a:pt x="96" y="3"/>
                  </a:lnTo>
                  <a:lnTo>
                    <a:pt x="85" y="4"/>
                  </a:lnTo>
                  <a:lnTo>
                    <a:pt x="75" y="7"/>
                  </a:lnTo>
                  <a:lnTo>
                    <a:pt x="65" y="11"/>
                  </a:lnTo>
                  <a:lnTo>
                    <a:pt x="57" y="15"/>
                  </a:lnTo>
                  <a:lnTo>
                    <a:pt x="48" y="21"/>
                  </a:lnTo>
                  <a:lnTo>
                    <a:pt x="41" y="26"/>
                  </a:lnTo>
                  <a:lnTo>
                    <a:pt x="35" y="33"/>
                  </a:lnTo>
                  <a:lnTo>
                    <a:pt x="29" y="40"/>
                  </a:lnTo>
                  <a:lnTo>
                    <a:pt x="24" y="48"/>
                  </a:lnTo>
                  <a:lnTo>
                    <a:pt x="20" y="56"/>
                  </a:lnTo>
                  <a:lnTo>
                    <a:pt x="17" y="65"/>
                  </a:lnTo>
                  <a:lnTo>
                    <a:pt x="14" y="73"/>
                  </a:lnTo>
                  <a:lnTo>
                    <a:pt x="13" y="83"/>
                  </a:lnTo>
                  <a:lnTo>
                    <a:pt x="12" y="94"/>
                  </a:lnTo>
                  <a:lnTo>
                    <a:pt x="12" y="94"/>
                  </a:lnTo>
                  <a:lnTo>
                    <a:pt x="13" y="107"/>
                  </a:lnTo>
                  <a:lnTo>
                    <a:pt x="15" y="119"/>
                  </a:lnTo>
                  <a:lnTo>
                    <a:pt x="19" y="133"/>
                  </a:lnTo>
                  <a:lnTo>
                    <a:pt x="25" y="146"/>
                  </a:lnTo>
                  <a:lnTo>
                    <a:pt x="34" y="160"/>
                  </a:lnTo>
                  <a:lnTo>
                    <a:pt x="46" y="175"/>
                  </a:lnTo>
                  <a:lnTo>
                    <a:pt x="60" y="190"/>
                  </a:lnTo>
                  <a:lnTo>
                    <a:pt x="80" y="207"/>
                  </a:lnTo>
                  <a:lnTo>
                    <a:pt x="103" y="226"/>
                  </a:lnTo>
                  <a:lnTo>
                    <a:pt x="103" y="226"/>
                  </a:lnTo>
                  <a:lnTo>
                    <a:pt x="119" y="238"/>
                  </a:lnTo>
                  <a:lnTo>
                    <a:pt x="131" y="250"/>
                  </a:lnTo>
                  <a:lnTo>
                    <a:pt x="142" y="262"/>
                  </a:lnTo>
                  <a:lnTo>
                    <a:pt x="149" y="272"/>
                  </a:lnTo>
                  <a:lnTo>
                    <a:pt x="155" y="283"/>
                  </a:lnTo>
                  <a:lnTo>
                    <a:pt x="160" y="294"/>
                  </a:lnTo>
                  <a:lnTo>
                    <a:pt x="162" y="306"/>
                  </a:lnTo>
                  <a:lnTo>
                    <a:pt x="162" y="320"/>
                  </a:lnTo>
                  <a:lnTo>
                    <a:pt x="162" y="320"/>
                  </a:lnTo>
                  <a:lnTo>
                    <a:pt x="161" y="332"/>
                  </a:lnTo>
                  <a:lnTo>
                    <a:pt x="157" y="344"/>
                  </a:lnTo>
                  <a:lnTo>
                    <a:pt x="153" y="356"/>
                  </a:lnTo>
                  <a:lnTo>
                    <a:pt x="144" y="366"/>
                  </a:lnTo>
                  <a:lnTo>
                    <a:pt x="139" y="371"/>
                  </a:lnTo>
                  <a:lnTo>
                    <a:pt x="133" y="375"/>
                  </a:lnTo>
                  <a:lnTo>
                    <a:pt x="127" y="379"/>
                  </a:lnTo>
                  <a:lnTo>
                    <a:pt x="121" y="381"/>
                  </a:lnTo>
                  <a:lnTo>
                    <a:pt x="114" y="385"/>
                  </a:lnTo>
                  <a:lnTo>
                    <a:pt x="105" y="386"/>
                  </a:lnTo>
                  <a:lnTo>
                    <a:pt x="97" y="388"/>
                  </a:lnTo>
                  <a:lnTo>
                    <a:pt x="88" y="389"/>
                  </a:lnTo>
                  <a:lnTo>
                    <a:pt x="88" y="389"/>
                  </a:lnTo>
                  <a:lnTo>
                    <a:pt x="75" y="388"/>
                  </a:lnTo>
                  <a:lnTo>
                    <a:pt x="63" y="385"/>
                  </a:lnTo>
                  <a:lnTo>
                    <a:pt x="51" y="381"/>
                  </a:lnTo>
                  <a:lnTo>
                    <a:pt x="40" y="375"/>
                  </a:lnTo>
                  <a:lnTo>
                    <a:pt x="30" y="368"/>
                  </a:lnTo>
                  <a:lnTo>
                    <a:pt x="21" y="360"/>
                  </a:lnTo>
                  <a:lnTo>
                    <a:pt x="15" y="349"/>
                  </a:lnTo>
                  <a:lnTo>
                    <a:pt x="13" y="341"/>
                  </a:lnTo>
                  <a:lnTo>
                    <a:pt x="12" y="335"/>
                  </a:lnTo>
                  <a:lnTo>
                    <a:pt x="12" y="335"/>
                  </a:lnTo>
                  <a:lnTo>
                    <a:pt x="11" y="324"/>
                  </a:lnTo>
                  <a:lnTo>
                    <a:pt x="11" y="316"/>
                  </a:lnTo>
                  <a:lnTo>
                    <a:pt x="11" y="316"/>
                  </a:lnTo>
                  <a:lnTo>
                    <a:pt x="9" y="311"/>
                  </a:lnTo>
                  <a:lnTo>
                    <a:pt x="8" y="311"/>
                  </a:lnTo>
                  <a:lnTo>
                    <a:pt x="7" y="310"/>
                  </a:lnTo>
                  <a:lnTo>
                    <a:pt x="7" y="310"/>
                  </a:lnTo>
                  <a:lnTo>
                    <a:pt x="5" y="311"/>
                  </a:lnTo>
                  <a:lnTo>
                    <a:pt x="3" y="312"/>
                  </a:lnTo>
                  <a:lnTo>
                    <a:pt x="2" y="318"/>
                  </a:lnTo>
                  <a:lnTo>
                    <a:pt x="2" y="318"/>
                  </a:lnTo>
                  <a:lnTo>
                    <a:pt x="1" y="339"/>
                  </a:lnTo>
                  <a:lnTo>
                    <a:pt x="0" y="373"/>
                  </a:lnTo>
                  <a:lnTo>
                    <a:pt x="0" y="373"/>
                  </a:lnTo>
                  <a:lnTo>
                    <a:pt x="0" y="381"/>
                  </a:lnTo>
                  <a:lnTo>
                    <a:pt x="1" y="388"/>
                  </a:lnTo>
                  <a:lnTo>
                    <a:pt x="3" y="391"/>
                  </a:lnTo>
                  <a:lnTo>
                    <a:pt x="8" y="394"/>
                  </a:lnTo>
                  <a:lnTo>
                    <a:pt x="8" y="394"/>
                  </a:lnTo>
                  <a:lnTo>
                    <a:pt x="24" y="400"/>
                  </a:lnTo>
                  <a:lnTo>
                    <a:pt x="41" y="405"/>
                  </a:lnTo>
                  <a:lnTo>
                    <a:pt x="59" y="407"/>
                  </a:lnTo>
                  <a:lnTo>
                    <a:pt x="77" y="407"/>
                  </a:lnTo>
                  <a:lnTo>
                    <a:pt x="7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21"/>
            <p:cNvSpPr>
              <a:spLocks noEditPoints="1"/>
            </p:cNvSpPr>
            <p:nvPr userDrawn="1"/>
          </p:nvSpPr>
          <p:spPr bwMode="auto">
            <a:xfrm>
              <a:off x="4331" y="659"/>
              <a:ext cx="132" cy="134"/>
            </a:xfrm>
            <a:custGeom>
              <a:avLst/>
              <a:gdLst>
                <a:gd name="T0" fmla="*/ 181 w 396"/>
                <a:gd name="T1" fmla="*/ 21 h 400"/>
                <a:gd name="T2" fmla="*/ 191 w 396"/>
                <a:gd name="T3" fmla="*/ 1 h 400"/>
                <a:gd name="T4" fmla="*/ 193 w 396"/>
                <a:gd name="T5" fmla="*/ 0 h 400"/>
                <a:gd name="T6" fmla="*/ 197 w 396"/>
                <a:gd name="T7" fmla="*/ 4 h 400"/>
                <a:gd name="T8" fmla="*/ 204 w 396"/>
                <a:gd name="T9" fmla="*/ 18 h 400"/>
                <a:gd name="T10" fmla="*/ 255 w 396"/>
                <a:gd name="T11" fmla="*/ 153 h 400"/>
                <a:gd name="T12" fmla="*/ 326 w 396"/>
                <a:gd name="T13" fmla="*/ 332 h 400"/>
                <a:gd name="T14" fmla="*/ 339 w 396"/>
                <a:gd name="T15" fmla="*/ 360 h 400"/>
                <a:gd name="T16" fmla="*/ 350 w 396"/>
                <a:gd name="T17" fmla="*/ 377 h 400"/>
                <a:gd name="T18" fmla="*/ 361 w 396"/>
                <a:gd name="T19" fmla="*/ 386 h 400"/>
                <a:gd name="T20" fmla="*/ 369 w 396"/>
                <a:gd name="T21" fmla="*/ 390 h 400"/>
                <a:gd name="T22" fmla="*/ 381 w 396"/>
                <a:gd name="T23" fmla="*/ 392 h 400"/>
                <a:gd name="T24" fmla="*/ 391 w 396"/>
                <a:gd name="T25" fmla="*/ 392 h 400"/>
                <a:gd name="T26" fmla="*/ 395 w 396"/>
                <a:gd name="T27" fmla="*/ 395 h 400"/>
                <a:gd name="T28" fmla="*/ 396 w 396"/>
                <a:gd name="T29" fmla="*/ 396 h 400"/>
                <a:gd name="T30" fmla="*/ 392 w 396"/>
                <a:gd name="T31" fmla="*/ 400 h 400"/>
                <a:gd name="T32" fmla="*/ 385 w 396"/>
                <a:gd name="T33" fmla="*/ 400 h 400"/>
                <a:gd name="T34" fmla="*/ 304 w 396"/>
                <a:gd name="T35" fmla="*/ 398 h 400"/>
                <a:gd name="T36" fmla="*/ 293 w 396"/>
                <a:gd name="T37" fmla="*/ 398 h 400"/>
                <a:gd name="T38" fmla="*/ 288 w 396"/>
                <a:gd name="T39" fmla="*/ 395 h 400"/>
                <a:gd name="T40" fmla="*/ 289 w 396"/>
                <a:gd name="T41" fmla="*/ 394 h 400"/>
                <a:gd name="T42" fmla="*/ 292 w 396"/>
                <a:gd name="T43" fmla="*/ 391 h 400"/>
                <a:gd name="T44" fmla="*/ 295 w 396"/>
                <a:gd name="T45" fmla="*/ 388 h 400"/>
                <a:gd name="T46" fmla="*/ 295 w 396"/>
                <a:gd name="T47" fmla="*/ 378 h 400"/>
                <a:gd name="T48" fmla="*/ 247 w 396"/>
                <a:gd name="T49" fmla="*/ 250 h 400"/>
                <a:gd name="T50" fmla="*/ 242 w 396"/>
                <a:gd name="T51" fmla="*/ 247 h 400"/>
                <a:gd name="T52" fmla="*/ 130 w 396"/>
                <a:gd name="T53" fmla="*/ 247 h 400"/>
                <a:gd name="T54" fmla="*/ 125 w 396"/>
                <a:gd name="T55" fmla="*/ 252 h 400"/>
                <a:gd name="T56" fmla="*/ 94 w 396"/>
                <a:gd name="T57" fmla="*/ 343 h 400"/>
                <a:gd name="T58" fmla="*/ 89 w 396"/>
                <a:gd name="T59" fmla="*/ 362 h 400"/>
                <a:gd name="T60" fmla="*/ 87 w 396"/>
                <a:gd name="T61" fmla="*/ 378 h 400"/>
                <a:gd name="T62" fmla="*/ 88 w 396"/>
                <a:gd name="T63" fmla="*/ 381 h 400"/>
                <a:gd name="T64" fmla="*/ 91 w 396"/>
                <a:gd name="T65" fmla="*/ 388 h 400"/>
                <a:gd name="T66" fmla="*/ 100 w 396"/>
                <a:gd name="T67" fmla="*/ 392 h 400"/>
                <a:gd name="T68" fmla="*/ 112 w 396"/>
                <a:gd name="T69" fmla="*/ 392 h 400"/>
                <a:gd name="T70" fmla="*/ 116 w 396"/>
                <a:gd name="T71" fmla="*/ 394 h 400"/>
                <a:gd name="T72" fmla="*/ 117 w 396"/>
                <a:gd name="T73" fmla="*/ 396 h 400"/>
                <a:gd name="T74" fmla="*/ 117 w 396"/>
                <a:gd name="T75" fmla="*/ 398 h 400"/>
                <a:gd name="T76" fmla="*/ 110 w 396"/>
                <a:gd name="T77" fmla="*/ 400 h 400"/>
                <a:gd name="T78" fmla="*/ 87 w 396"/>
                <a:gd name="T79" fmla="*/ 400 h 400"/>
                <a:gd name="T80" fmla="*/ 68 w 396"/>
                <a:gd name="T81" fmla="*/ 398 h 400"/>
                <a:gd name="T82" fmla="*/ 10 w 396"/>
                <a:gd name="T83" fmla="*/ 400 h 400"/>
                <a:gd name="T84" fmla="*/ 3 w 396"/>
                <a:gd name="T85" fmla="*/ 400 h 400"/>
                <a:gd name="T86" fmla="*/ 0 w 396"/>
                <a:gd name="T87" fmla="*/ 396 h 400"/>
                <a:gd name="T88" fmla="*/ 0 w 396"/>
                <a:gd name="T89" fmla="*/ 395 h 400"/>
                <a:gd name="T90" fmla="*/ 5 w 396"/>
                <a:gd name="T91" fmla="*/ 392 h 400"/>
                <a:gd name="T92" fmla="*/ 20 w 396"/>
                <a:gd name="T93" fmla="*/ 391 h 400"/>
                <a:gd name="T94" fmla="*/ 28 w 396"/>
                <a:gd name="T95" fmla="*/ 390 h 400"/>
                <a:gd name="T96" fmla="*/ 42 w 396"/>
                <a:gd name="T97" fmla="*/ 381 h 400"/>
                <a:gd name="T98" fmla="*/ 53 w 396"/>
                <a:gd name="T99" fmla="*/ 369 h 400"/>
                <a:gd name="T100" fmla="*/ 64 w 396"/>
                <a:gd name="T101" fmla="*/ 343 h 400"/>
                <a:gd name="T102" fmla="*/ 236 w 396"/>
                <a:gd name="T103" fmla="*/ 228 h 400"/>
                <a:gd name="T104" fmla="*/ 237 w 396"/>
                <a:gd name="T105" fmla="*/ 228 h 400"/>
                <a:gd name="T106" fmla="*/ 237 w 396"/>
                <a:gd name="T107" fmla="*/ 225 h 400"/>
                <a:gd name="T108" fmla="*/ 189 w 396"/>
                <a:gd name="T109" fmla="*/ 84 h 400"/>
                <a:gd name="T110" fmla="*/ 184 w 396"/>
                <a:gd name="T111" fmla="*/ 78 h 400"/>
                <a:gd name="T112" fmla="*/ 180 w 396"/>
                <a:gd name="T113" fmla="*/ 84 h 400"/>
                <a:gd name="T114" fmla="*/ 135 w 396"/>
                <a:gd name="T115" fmla="*/ 225 h 400"/>
                <a:gd name="T116" fmla="*/ 136 w 396"/>
                <a:gd name="T117"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400">
                  <a:moveTo>
                    <a:pt x="181" y="21"/>
                  </a:moveTo>
                  <a:lnTo>
                    <a:pt x="181" y="21"/>
                  </a:lnTo>
                  <a:lnTo>
                    <a:pt x="189" y="4"/>
                  </a:lnTo>
                  <a:lnTo>
                    <a:pt x="191" y="1"/>
                  </a:lnTo>
                  <a:lnTo>
                    <a:pt x="193" y="0"/>
                  </a:lnTo>
                  <a:lnTo>
                    <a:pt x="193" y="0"/>
                  </a:lnTo>
                  <a:lnTo>
                    <a:pt x="195" y="1"/>
                  </a:lnTo>
                  <a:lnTo>
                    <a:pt x="197" y="4"/>
                  </a:lnTo>
                  <a:lnTo>
                    <a:pt x="201" y="9"/>
                  </a:lnTo>
                  <a:lnTo>
                    <a:pt x="204" y="18"/>
                  </a:lnTo>
                  <a:lnTo>
                    <a:pt x="204" y="18"/>
                  </a:lnTo>
                  <a:lnTo>
                    <a:pt x="255" y="153"/>
                  </a:lnTo>
                  <a:lnTo>
                    <a:pt x="326" y="332"/>
                  </a:lnTo>
                  <a:lnTo>
                    <a:pt x="326" y="332"/>
                  </a:lnTo>
                  <a:lnTo>
                    <a:pt x="332" y="347"/>
                  </a:lnTo>
                  <a:lnTo>
                    <a:pt x="339" y="360"/>
                  </a:lnTo>
                  <a:lnTo>
                    <a:pt x="345" y="369"/>
                  </a:lnTo>
                  <a:lnTo>
                    <a:pt x="350" y="377"/>
                  </a:lnTo>
                  <a:lnTo>
                    <a:pt x="356" y="383"/>
                  </a:lnTo>
                  <a:lnTo>
                    <a:pt x="361" y="386"/>
                  </a:lnTo>
                  <a:lnTo>
                    <a:pt x="366" y="389"/>
                  </a:lnTo>
                  <a:lnTo>
                    <a:pt x="369" y="390"/>
                  </a:lnTo>
                  <a:lnTo>
                    <a:pt x="369" y="390"/>
                  </a:lnTo>
                  <a:lnTo>
                    <a:pt x="381" y="392"/>
                  </a:lnTo>
                  <a:lnTo>
                    <a:pt x="391" y="392"/>
                  </a:lnTo>
                  <a:lnTo>
                    <a:pt x="391" y="392"/>
                  </a:lnTo>
                  <a:lnTo>
                    <a:pt x="394" y="394"/>
                  </a:lnTo>
                  <a:lnTo>
                    <a:pt x="395" y="395"/>
                  </a:lnTo>
                  <a:lnTo>
                    <a:pt x="396" y="396"/>
                  </a:lnTo>
                  <a:lnTo>
                    <a:pt x="396" y="396"/>
                  </a:lnTo>
                  <a:lnTo>
                    <a:pt x="395" y="398"/>
                  </a:lnTo>
                  <a:lnTo>
                    <a:pt x="392" y="400"/>
                  </a:lnTo>
                  <a:lnTo>
                    <a:pt x="385" y="400"/>
                  </a:lnTo>
                  <a:lnTo>
                    <a:pt x="385" y="400"/>
                  </a:lnTo>
                  <a:lnTo>
                    <a:pt x="355" y="400"/>
                  </a:lnTo>
                  <a:lnTo>
                    <a:pt x="304" y="398"/>
                  </a:lnTo>
                  <a:lnTo>
                    <a:pt x="304" y="398"/>
                  </a:lnTo>
                  <a:lnTo>
                    <a:pt x="293" y="398"/>
                  </a:lnTo>
                  <a:lnTo>
                    <a:pt x="289" y="397"/>
                  </a:lnTo>
                  <a:lnTo>
                    <a:pt x="288" y="395"/>
                  </a:lnTo>
                  <a:lnTo>
                    <a:pt x="288" y="395"/>
                  </a:lnTo>
                  <a:lnTo>
                    <a:pt x="289" y="394"/>
                  </a:lnTo>
                  <a:lnTo>
                    <a:pt x="292" y="391"/>
                  </a:lnTo>
                  <a:lnTo>
                    <a:pt x="292" y="391"/>
                  </a:lnTo>
                  <a:lnTo>
                    <a:pt x="294" y="390"/>
                  </a:lnTo>
                  <a:lnTo>
                    <a:pt x="295" y="388"/>
                  </a:lnTo>
                  <a:lnTo>
                    <a:pt x="297" y="384"/>
                  </a:lnTo>
                  <a:lnTo>
                    <a:pt x="295" y="378"/>
                  </a:lnTo>
                  <a:lnTo>
                    <a:pt x="247" y="250"/>
                  </a:lnTo>
                  <a:lnTo>
                    <a:pt x="247" y="250"/>
                  </a:lnTo>
                  <a:lnTo>
                    <a:pt x="246" y="248"/>
                  </a:lnTo>
                  <a:lnTo>
                    <a:pt x="242" y="247"/>
                  </a:lnTo>
                  <a:lnTo>
                    <a:pt x="130" y="247"/>
                  </a:lnTo>
                  <a:lnTo>
                    <a:pt x="130" y="247"/>
                  </a:lnTo>
                  <a:lnTo>
                    <a:pt x="128" y="248"/>
                  </a:lnTo>
                  <a:lnTo>
                    <a:pt x="125" y="252"/>
                  </a:lnTo>
                  <a:lnTo>
                    <a:pt x="94" y="343"/>
                  </a:lnTo>
                  <a:lnTo>
                    <a:pt x="94" y="343"/>
                  </a:lnTo>
                  <a:lnTo>
                    <a:pt x="91" y="352"/>
                  </a:lnTo>
                  <a:lnTo>
                    <a:pt x="89" y="362"/>
                  </a:lnTo>
                  <a:lnTo>
                    <a:pt x="88" y="371"/>
                  </a:lnTo>
                  <a:lnTo>
                    <a:pt x="87" y="378"/>
                  </a:lnTo>
                  <a:lnTo>
                    <a:pt x="87" y="378"/>
                  </a:lnTo>
                  <a:lnTo>
                    <a:pt x="88" y="381"/>
                  </a:lnTo>
                  <a:lnTo>
                    <a:pt x="89" y="385"/>
                  </a:lnTo>
                  <a:lnTo>
                    <a:pt x="91" y="388"/>
                  </a:lnTo>
                  <a:lnTo>
                    <a:pt x="94" y="389"/>
                  </a:lnTo>
                  <a:lnTo>
                    <a:pt x="100" y="392"/>
                  </a:lnTo>
                  <a:lnTo>
                    <a:pt x="107" y="392"/>
                  </a:lnTo>
                  <a:lnTo>
                    <a:pt x="112" y="392"/>
                  </a:lnTo>
                  <a:lnTo>
                    <a:pt x="112" y="392"/>
                  </a:lnTo>
                  <a:lnTo>
                    <a:pt x="116" y="394"/>
                  </a:lnTo>
                  <a:lnTo>
                    <a:pt x="117" y="395"/>
                  </a:lnTo>
                  <a:lnTo>
                    <a:pt x="117" y="396"/>
                  </a:lnTo>
                  <a:lnTo>
                    <a:pt x="117" y="396"/>
                  </a:lnTo>
                  <a:lnTo>
                    <a:pt x="117" y="398"/>
                  </a:lnTo>
                  <a:lnTo>
                    <a:pt x="115" y="400"/>
                  </a:lnTo>
                  <a:lnTo>
                    <a:pt x="110" y="400"/>
                  </a:lnTo>
                  <a:lnTo>
                    <a:pt x="110" y="400"/>
                  </a:lnTo>
                  <a:lnTo>
                    <a:pt x="87" y="400"/>
                  </a:lnTo>
                  <a:lnTo>
                    <a:pt x="68" y="398"/>
                  </a:lnTo>
                  <a:lnTo>
                    <a:pt x="68" y="398"/>
                  </a:lnTo>
                  <a:lnTo>
                    <a:pt x="47" y="400"/>
                  </a:lnTo>
                  <a:lnTo>
                    <a:pt x="10" y="400"/>
                  </a:lnTo>
                  <a:lnTo>
                    <a:pt x="10" y="400"/>
                  </a:lnTo>
                  <a:lnTo>
                    <a:pt x="3" y="400"/>
                  </a:lnTo>
                  <a:lnTo>
                    <a:pt x="0" y="398"/>
                  </a:lnTo>
                  <a:lnTo>
                    <a:pt x="0" y="396"/>
                  </a:lnTo>
                  <a:lnTo>
                    <a:pt x="0" y="396"/>
                  </a:lnTo>
                  <a:lnTo>
                    <a:pt x="0" y="395"/>
                  </a:lnTo>
                  <a:lnTo>
                    <a:pt x="2" y="394"/>
                  </a:lnTo>
                  <a:lnTo>
                    <a:pt x="5" y="392"/>
                  </a:lnTo>
                  <a:lnTo>
                    <a:pt x="5" y="392"/>
                  </a:lnTo>
                  <a:lnTo>
                    <a:pt x="20" y="391"/>
                  </a:lnTo>
                  <a:lnTo>
                    <a:pt x="20" y="391"/>
                  </a:lnTo>
                  <a:lnTo>
                    <a:pt x="28" y="390"/>
                  </a:lnTo>
                  <a:lnTo>
                    <a:pt x="36" y="386"/>
                  </a:lnTo>
                  <a:lnTo>
                    <a:pt x="42" y="381"/>
                  </a:lnTo>
                  <a:lnTo>
                    <a:pt x="48" y="375"/>
                  </a:lnTo>
                  <a:lnTo>
                    <a:pt x="53" y="369"/>
                  </a:lnTo>
                  <a:lnTo>
                    <a:pt x="56" y="361"/>
                  </a:lnTo>
                  <a:lnTo>
                    <a:pt x="64" y="343"/>
                  </a:lnTo>
                  <a:lnTo>
                    <a:pt x="181" y="21"/>
                  </a:lnTo>
                  <a:close/>
                  <a:moveTo>
                    <a:pt x="236" y="228"/>
                  </a:moveTo>
                  <a:lnTo>
                    <a:pt x="236" y="228"/>
                  </a:lnTo>
                  <a:lnTo>
                    <a:pt x="237" y="228"/>
                  </a:lnTo>
                  <a:lnTo>
                    <a:pt x="237" y="227"/>
                  </a:lnTo>
                  <a:lnTo>
                    <a:pt x="237" y="225"/>
                  </a:lnTo>
                  <a:lnTo>
                    <a:pt x="189" y="84"/>
                  </a:lnTo>
                  <a:lnTo>
                    <a:pt x="189" y="84"/>
                  </a:lnTo>
                  <a:lnTo>
                    <a:pt x="186" y="80"/>
                  </a:lnTo>
                  <a:lnTo>
                    <a:pt x="184" y="78"/>
                  </a:lnTo>
                  <a:lnTo>
                    <a:pt x="182" y="80"/>
                  </a:lnTo>
                  <a:lnTo>
                    <a:pt x="180" y="84"/>
                  </a:lnTo>
                  <a:lnTo>
                    <a:pt x="135" y="225"/>
                  </a:lnTo>
                  <a:lnTo>
                    <a:pt x="135" y="225"/>
                  </a:lnTo>
                  <a:lnTo>
                    <a:pt x="135"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4"/>
            <p:cNvSpPr>
              <a:spLocks/>
            </p:cNvSpPr>
            <p:nvPr userDrawn="1"/>
          </p:nvSpPr>
          <p:spPr bwMode="auto">
            <a:xfrm>
              <a:off x="4484" y="659"/>
              <a:ext cx="110" cy="134"/>
            </a:xfrm>
            <a:custGeom>
              <a:avLst/>
              <a:gdLst>
                <a:gd name="T0" fmla="*/ 256 w 329"/>
                <a:gd name="T1" fmla="*/ 31 h 400"/>
                <a:gd name="T2" fmla="*/ 273 w 329"/>
                <a:gd name="T3" fmla="*/ 32 h 400"/>
                <a:gd name="T4" fmla="*/ 297 w 329"/>
                <a:gd name="T5" fmla="*/ 37 h 400"/>
                <a:gd name="T6" fmla="*/ 312 w 329"/>
                <a:gd name="T7" fmla="*/ 44 h 400"/>
                <a:gd name="T8" fmla="*/ 318 w 329"/>
                <a:gd name="T9" fmla="*/ 54 h 400"/>
                <a:gd name="T10" fmla="*/ 319 w 329"/>
                <a:gd name="T11" fmla="*/ 65 h 400"/>
                <a:gd name="T12" fmla="*/ 322 w 329"/>
                <a:gd name="T13" fmla="*/ 72 h 400"/>
                <a:gd name="T14" fmla="*/ 324 w 329"/>
                <a:gd name="T15" fmla="*/ 74 h 400"/>
                <a:gd name="T16" fmla="*/ 325 w 329"/>
                <a:gd name="T17" fmla="*/ 73 h 400"/>
                <a:gd name="T18" fmla="*/ 328 w 329"/>
                <a:gd name="T19" fmla="*/ 71 h 400"/>
                <a:gd name="T20" fmla="*/ 328 w 329"/>
                <a:gd name="T21" fmla="*/ 67 h 400"/>
                <a:gd name="T22" fmla="*/ 329 w 329"/>
                <a:gd name="T23" fmla="*/ 10 h 400"/>
                <a:gd name="T24" fmla="*/ 328 w 329"/>
                <a:gd name="T25" fmla="*/ 4 h 400"/>
                <a:gd name="T26" fmla="*/ 326 w 329"/>
                <a:gd name="T27" fmla="*/ 4 h 400"/>
                <a:gd name="T28" fmla="*/ 296 w 329"/>
                <a:gd name="T29" fmla="*/ 9 h 400"/>
                <a:gd name="T30" fmla="*/ 80 w 329"/>
                <a:gd name="T31" fmla="*/ 9 h 400"/>
                <a:gd name="T32" fmla="*/ 40 w 329"/>
                <a:gd name="T33" fmla="*/ 6 h 400"/>
                <a:gd name="T34" fmla="*/ 30 w 329"/>
                <a:gd name="T35" fmla="*/ 5 h 400"/>
                <a:gd name="T36" fmla="*/ 19 w 329"/>
                <a:gd name="T37" fmla="*/ 1 h 400"/>
                <a:gd name="T38" fmla="*/ 17 w 329"/>
                <a:gd name="T39" fmla="*/ 0 h 400"/>
                <a:gd name="T40" fmla="*/ 13 w 329"/>
                <a:gd name="T41" fmla="*/ 4 h 400"/>
                <a:gd name="T42" fmla="*/ 12 w 329"/>
                <a:gd name="T43" fmla="*/ 10 h 400"/>
                <a:gd name="T44" fmla="*/ 0 w 329"/>
                <a:gd name="T45" fmla="*/ 65 h 400"/>
                <a:gd name="T46" fmla="*/ 1 w 329"/>
                <a:gd name="T47" fmla="*/ 67 h 400"/>
                <a:gd name="T48" fmla="*/ 2 w 329"/>
                <a:gd name="T49" fmla="*/ 68 h 400"/>
                <a:gd name="T50" fmla="*/ 8 w 329"/>
                <a:gd name="T51" fmla="*/ 63 h 400"/>
                <a:gd name="T52" fmla="*/ 11 w 329"/>
                <a:gd name="T53" fmla="*/ 57 h 400"/>
                <a:gd name="T54" fmla="*/ 17 w 329"/>
                <a:gd name="T55" fmla="*/ 48 h 400"/>
                <a:gd name="T56" fmla="*/ 24 w 329"/>
                <a:gd name="T57" fmla="*/ 40 h 400"/>
                <a:gd name="T58" fmla="*/ 34 w 329"/>
                <a:gd name="T59" fmla="*/ 34 h 400"/>
                <a:gd name="T60" fmla="*/ 48 w 329"/>
                <a:gd name="T61" fmla="*/ 32 h 400"/>
                <a:gd name="T62" fmla="*/ 147 w 329"/>
                <a:gd name="T63" fmla="*/ 29 h 400"/>
                <a:gd name="T64" fmla="*/ 147 w 329"/>
                <a:gd name="T65" fmla="*/ 249 h 400"/>
                <a:gd name="T66" fmla="*/ 146 w 329"/>
                <a:gd name="T67" fmla="*/ 343 h 400"/>
                <a:gd name="T68" fmla="*/ 144 w 329"/>
                <a:gd name="T69" fmla="*/ 362 h 400"/>
                <a:gd name="T70" fmla="*/ 140 w 329"/>
                <a:gd name="T71" fmla="*/ 381 h 400"/>
                <a:gd name="T72" fmla="*/ 136 w 329"/>
                <a:gd name="T73" fmla="*/ 388 h 400"/>
                <a:gd name="T74" fmla="*/ 129 w 329"/>
                <a:gd name="T75" fmla="*/ 391 h 400"/>
                <a:gd name="T76" fmla="*/ 121 w 329"/>
                <a:gd name="T77" fmla="*/ 392 h 400"/>
                <a:gd name="T78" fmla="*/ 113 w 329"/>
                <a:gd name="T79" fmla="*/ 392 h 400"/>
                <a:gd name="T80" fmla="*/ 109 w 329"/>
                <a:gd name="T81" fmla="*/ 396 h 400"/>
                <a:gd name="T82" fmla="*/ 109 w 329"/>
                <a:gd name="T83" fmla="*/ 398 h 400"/>
                <a:gd name="T84" fmla="*/ 118 w 329"/>
                <a:gd name="T85" fmla="*/ 400 h 400"/>
                <a:gd name="T86" fmla="*/ 148 w 329"/>
                <a:gd name="T87" fmla="*/ 400 h 400"/>
                <a:gd name="T88" fmla="*/ 169 w 329"/>
                <a:gd name="T89" fmla="*/ 398 h 400"/>
                <a:gd name="T90" fmla="*/ 232 w 329"/>
                <a:gd name="T91" fmla="*/ 400 h 400"/>
                <a:gd name="T92" fmla="*/ 235 w 329"/>
                <a:gd name="T93" fmla="*/ 400 h 400"/>
                <a:gd name="T94" fmla="*/ 240 w 329"/>
                <a:gd name="T95" fmla="*/ 397 h 400"/>
                <a:gd name="T96" fmla="*/ 240 w 329"/>
                <a:gd name="T97" fmla="*/ 396 h 400"/>
                <a:gd name="T98" fmla="*/ 237 w 329"/>
                <a:gd name="T99" fmla="*/ 392 h 400"/>
                <a:gd name="T100" fmla="*/ 212 w 329"/>
                <a:gd name="T101" fmla="*/ 391 h 400"/>
                <a:gd name="T102" fmla="*/ 207 w 329"/>
                <a:gd name="T103" fmla="*/ 390 h 400"/>
                <a:gd name="T104" fmla="*/ 200 w 329"/>
                <a:gd name="T105" fmla="*/ 385 h 400"/>
                <a:gd name="T106" fmla="*/ 195 w 329"/>
                <a:gd name="T107" fmla="*/ 378 h 400"/>
                <a:gd name="T108" fmla="*/ 193 w 329"/>
                <a:gd name="T109" fmla="*/ 362 h 400"/>
                <a:gd name="T110" fmla="*/ 192 w 329"/>
                <a:gd name="T111" fmla="*/ 343 h 400"/>
                <a:gd name="T112" fmla="*/ 190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0" y="29"/>
                  </a:moveTo>
                  <a:lnTo>
                    <a:pt x="256" y="31"/>
                  </a:lnTo>
                  <a:lnTo>
                    <a:pt x="256" y="31"/>
                  </a:lnTo>
                  <a:lnTo>
                    <a:pt x="273" y="32"/>
                  </a:lnTo>
                  <a:lnTo>
                    <a:pt x="286" y="34"/>
                  </a:lnTo>
                  <a:lnTo>
                    <a:pt x="297" y="37"/>
                  </a:lnTo>
                  <a:lnTo>
                    <a:pt x="306" y="40"/>
                  </a:lnTo>
                  <a:lnTo>
                    <a:pt x="312" y="44"/>
                  </a:lnTo>
                  <a:lnTo>
                    <a:pt x="315" y="49"/>
                  </a:lnTo>
                  <a:lnTo>
                    <a:pt x="318" y="54"/>
                  </a:lnTo>
                  <a:lnTo>
                    <a:pt x="319" y="60"/>
                  </a:lnTo>
                  <a:lnTo>
                    <a:pt x="319" y="65"/>
                  </a:lnTo>
                  <a:lnTo>
                    <a:pt x="319" y="65"/>
                  </a:lnTo>
                  <a:lnTo>
                    <a:pt x="322" y="72"/>
                  </a:lnTo>
                  <a:lnTo>
                    <a:pt x="323" y="73"/>
                  </a:lnTo>
                  <a:lnTo>
                    <a:pt x="324" y="74"/>
                  </a:lnTo>
                  <a:lnTo>
                    <a:pt x="324" y="74"/>
                  </a:lnTo>
                  <a:lnTo>
                    <a:pt x="325" y="73"/>
                  </a:lnTo>
                  <a:lnTo>
                    <a:pt x="326" y="72"/>
                  </a:lnTo>
                  <a:lnTo>
                    <a:pt x="328" y="71"/>
                  </a:lnTo>
                  <a:lnTo>
                    <a:pt x="328" y="67"/>
                  </a:lnTo>
                  <a:lnTo>
                    <a:pt x="328" y="67"/>
                  </a:lnTo>
                  <a:lnTo>
                    <a:pt x="329" y="10"/>
                  </a:lnTo>
                  <a:lnTo>
                    <a:pt x="329" y="10"/>
                  </a:lnTo>
                  <a:lnTo>
                    <a:pt x="329" y="6"/>
                  </a:lnTo>
                  <a:lnTo>
                    <a:pt x="328" y="4"/>
                  </a:lnTo>
                  <a:lnTo>
                    <a:pt x="326" y="4"/>
                  </a:lnTo>
                  <a:lnTo>
                    <a:pt x="326" y="4"/>
                  </a:lnTo>
                  <a:lnTo>
                    <a:pt x="312" y="6"/>
                  </a:lnTo>
                  <a:lnTo>
                    <a:pt x="296" y="9"/>
                  </a:lnTo>
                  <a:lnTo>
                    <a:pt x="275" y="9"/>
                  </a:lnTo>
                  <a:lnTo>
                    <a:pt x="80" y="9"/>
                  </a:lnTo>
                  <a:lnTo>
                    <a:pt x="80" y="9"/>
                  </a:lnTo>
                  <a:lnTo>
                    <a:pt x="40" y="6"/>
                  </a:lnTo>
                  <a:lnTo>
                    <a:pt x="40" y="6"/>
                  </a:lnTo>
                  <a:lnTo>
                    <a:pt x="30" y="5"/>
                  </a:lnTo>
                  <a:lnTo>
                    <a:pt x="24" y="3"/>
                  </a:lnTo>
                  <a:lnTo>
                    <a:pt x="19" y="1"/>
                  </a:lnTo>
                  <a:lnTo>
                    <a:pt x="17" y="0"/>
                  </a:lnTo>
                  <a:lnTo>
                    <a:pt x="17" y="0"/>
                  </a:lnTo>
                  <a:lnTo>
                    <a:pt x="16" y="1"/>
                  </a:lnTo>
                  <a:lnTo>
                    <a:pt x="13" y="4"/>
                  </a:lnTo>
                  <a:lnTo>
                    <a:pt x="12" y="10"/>
                  </a:lnTo>
                  <a:lnTo>
                    <a:pt x="12" y="10"/>
                  </a:lnTo>
                  <a:lnTo>
                    <a:pt x="6" y="37"/>
                  </a:lnTo>
                  <a:lnTo>
                    <a:pt x="0" y="65"/>
                  </a:lnTo>
                  <a:lnTo>
                    <a:pt x="0" y="65"/>
                  </a:lnTo>
                  <a:lnTo>
                    <a:pt x="1" y="67"/>
                  </a:lnTo>
                  <a:lnTo>
                    <a:pt x="2" y="68"/>
                  </a:lnTo>
                  <a:lnTo>
                    <a:pt x="2" y="68"/>
                  </a:lnTo>
                  <a:lnTo>
                    <a:pt x="6" y="68"/>
                  </a:lnTo>
                  <a:lnTo>
                    <a:pt x="8" y="63"/>
                  </a:lnTo>
                  <a:lnTo>
                    <a:pt x="8" y="63"/>
                  </a:lnTo>
                  <a:lnTo>
                    <a:pt x="11" y="57"/>
                  </a:lnTo>
                  <a:lnTo>
                    <a:pt x="17" y="48"/>
                  </a:lnTo>
                  <a:lnTo>
                    <a:pt x="17" y="48"/>
                  </a:lnTo>
                  <a:lnTo>
                    <a:pt x="21" y="44"/>
                  </a:lnTo>
                  <a:lnTo>
                    <a:pt x="24" y="40"/>
                  </a:lnTo>
                  <a:lnTo>
                    <a:pt x="29" y="37"/>
                  </a:lnTo>
                  <a:lnTo>
                    <a:pt x="34" y="34"/>
                  </a:lnTo>
                  <a:lnTo>
                    <a:pt x="41" y="33"/>
                  </a:lnTo>
                  <a:lnTo>
                    <a:pt x="48" y="32"/>
                  </a:lnTo>
                  <a:lnTo>
                    <a:pt x="69" y="31"/>
                  </a:lnTo>
                  <a:lnTo>
                    <a:pt x="147" y="29"/>
                  </a:lnTo>
                  <a:lnTo>
                    <a:pt x="147" y="249"/>
                  </a:lnTo>
                  <a:lnTo>
                    <a:pt x="147" y="249"/>
                  </a:lnTo>
                  <a:lnTo>
                    <a:pt x="146" y="316"/>
                  </a:lnTo>
                  <a:lnTo>
                    <a:pt x="146" y="343"/>
                  </a:lnTo>
                  <a:lnTo>
                    <a:pt x="144" y="362"/>
                  </a:lnTo>
                  <a:lnTo>
                    <a:pt x="144" y="362"/>
                  </a:lnTo>
                  <a:lnTo>
                    <a:pt x="142" y="373"/>
                  </a:lnTo>
                  <a:lnTo>
                    <a:pt x="140" y="381"/>
                  </a:lnTo>
                  <a:lnTo>
                    <a:pt x="137" y="385"/>
                  </a:lnTo>
                  <a:lnTo>
                    <a:pt x="136" y="388"/>
                  </a:lnTo>
                  <a:lnTo>
                    <a:pt x="132" y="390"/>
                  </a:lnTo>
                  <a:lnTo>
                    <a:pt x="129" y="391"/>
                  </a:lnTo>
                  <a:lnTo>
                    <a:pt x="129" y="391"/>
                  </a:lnTo>
                  <a:lnTo>
                    <a:pt x="121" y="392"/>
                  </a:lnTo>
                  <a:lnTo>
                    <a:pt x="113" y="392"/>
                  </a:lnTo>
                  <a:lnTo>
                    <a:pt x="113" y="392"/>
                  </a:lnTo>
                  <a:lnTo>
                    <a:pt x="110" y="394"/>
                  </a:lnTo>
                  <a:lnTo>
                    <a:pt x="109" y="396"/>
                  </a:lnTo>
                  <a:lnTo>
                    <a:pt x="109" y="396"/>
                  </a:lnTo>
                  <a:lnTo>
                    <a:pt x="109" y="398"/>
                  </a:lnTo>
                  <a:lnTo>
                    <a:pt x="112" y="400"/>
                  </a:lnTo>
                  <a:lnTo>
                    <a:pt x="118" y="400"/>
                  </a:lnTo>
                  <a:lnTo>
                    <a:pt x="118" y="400"/>
                  </a:lnTo>
                  <a:lnTo>
                    <a:pt x="148" y="400"/>
                  </a:lnTo>
                  <a:lnTo>
                    <a:pt x="169" y="398"/>
                  </a:lnTo>
                  <a:lnTo>
                    <a:pt x="169" y="398"/>
                  </a:lnTo>
                  <a:lnTo>
                    <a:pt x="190" y="400"/>
                  </a:lnTo>
                  <a:lnTo>
                    <a:pt x="232" y="400"/>
                  </a:lnTo>
                  <a:lnTo>
                    <a:pt x="232" y="400"/>
                  </a:lnTo>
                  <a:lnTo>
                    <a:pt x="235" y="400"/>
                  </a:lnTo>
                  <a:lnTo>
                    <a:pt x="239" y="398"/>
                  </a:lnTo>
                  <a:lnTo>
                    <a:pt x="240" y="397"/>
                  </a:lnTo>
                  <a:lnTo>
                    <a:pt x="240" y="396"/>
                  </a:lnTo>
                  <a:lnTo>
                    <a:pt x="240" y="396"/>
                  </a:lnTo>
                  <a:lnTo>
                    <a:pt x="239" y="394"/>
                  </a:lnTo>
                  <a:lnTo>
                    <a:pt x="237" y="392"/>
                  </a:lnTo>
                  <a:lnTo>
                    <a:pt x="237" y="392"/>
                  </a:lnTo>
                  <a:lnTo>
                    <a:pt x="212" y="391"/>
                  </a:lnTo>
                  <a:lnTo>
                    <a:pt x="212" y="391"/>
                  </a:lnTo>
                  <a:lnTo>
                    <a:pt x="207" y="390"/>
                  </a:lnTo>
                  <a:lnTo>
                    <a:pt x="204" y="388"/>
                  </a:lnTo>
                  <a:lnTo>
                    <a:pt x="200" y="385"/>
                  </a:lnTo>
                  <a:lnTo>
                    <a:pt x="198" y="381"/>
                  </a:lnTo>
                  <a:lnTo>
                    <a:pt x="195" y="378"/>
                  </a:lnTo>
                  <a:lnTo>
                    <a:pt x="194" y="373"/>
                  </a:lnTo>
                  <a:lnTo>
                    <a:pt x="193" y="362"/>
                  </a:lnTo>
                  <a:lnTo>
                    <a:pt x="193" y="362"/>
                  </a:lnTo>
                  <a:lnTo>
                    <a:pt x="192" y="343"/>
                  </a:lnTo>
                  <a:lnTo>
                    <a:pt x="190" y="316"/>
                  </a:lnTo>
                  <a:lnTo>
                    <a:pt x="190" y="249"/>
                  </a:lnTo>
                  <a:lnTo>
                    <a:pt x="19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5"/>
            <p:cNvSpPr>
              <a:spLocks/>
            </p:cNvSpPr>
            <p:nvPr userDrawn="1"/>
          </p:nvSpPr>
          <p:spPr bwMode="auto">
            <a:xfrm>
              <a:off x="4740" y="662"/>
              <a:ext cx="83" cy="131"/>
            </a:xfrm>
            <a:custGeom>
              <a:avLst/>
              <a:gdLst>
                <a:gd name="T0" fmla="*/ 89 w 247"/>
                <a:gd name="T1" fmla="*/ 243 h 395"/>
                <a:gd name="T2" fmla="*/ 91 w 247"/>
                <a:gd name="T3" fmla="*/ 328 h 395"/>
                <a:gd name="T4" fmla="*/ 95 w 247"/>
                <a:gd name="T5" fmla="*/ 350 h 395"/>
                <a:gd name="T6" fmla="*/ 100 w 247"/>
                <a:gd name="T7" fmla="*/ 362 h 395"/>
                <a:gd name="T8" fmla="*/ 104 w 247"/>
                <a:gd name="T9" fmla="*/ 366 h 395"/>
                <a:gd name="T10" fmla="*/ 113 w 247"/>
                <a:gd name="T11" fmla="*/ 370 h 395"/>
                <a:gd name="T12" fmla="*/ 137 w 247"/>
                <a:gd name="T13" fmla="*/ 373 h 395"/>
                <a:gd name="T14" fmla="*/ 163 w 247"/>
                <a:gd name="T15" fmla="*/ 374 h 395"/>
                <a:gd name="T16" fmla="*/ 199 w 247"/>
                <a:gd name="T17" fmla="*/ 372 h 395"/>
                <a:gd name="T18" fmla="*/ 214 w 247"/>
                <a:gd name="T19" fmla="*/ 367 h 395"/>
                <a:gd name="T20" fmla="*/ 225 w 247"/>
                <a:gd name="T21" fmla="*/ 359 h 395"/>
                <a:gd name="T22" fmla="*/ 230 w 247"/>
                <a:gd name="T23" fmla="*/ 351 h 395"/>
                <a:gd name="T24" fmla="*/ 237 w 247"/>
                <a:gd name="T25" fmla="*/ 336 h 395"/>
                <a:gd name="T26" fmla="*/ 239 w 247"/>
                <a:gd name="T27" fmla="*/ 328 h 395"/>
                <a:gd name="T28" fmla="*/ 242 w 247"/>
                <a:gd name="T29" fmla="*/ 321 h 395"/>
                <a:gd name="T30" fmla="*/ 244 w 247"/>
                <a:gd name="T31" fmla="*/ 321 h 395"/>
                <a:gd name="T32" fmla="*/ 245 w 247"/>
                <a:gd name="T33" fmla="*/ 322 h 395"/>
                <a:gd name="T34" fmla="*/ 247 w 247"/>
                <a:gd name="T35" fmla="*/ 328 h 395"/>
                <a:gd name="T36" fmla="*/ 242 w 247"/>
                <a:gd name="T37" fmla="*/ 367 h 395"/>
                <a:gd name="T38" fmla="*/ 239 w 247"/>
                <a:gd name="T39" fmla="*/ 381 h 395"/>
                <a:gd name="T40" fmla="*/ 235 w 247"/>
                <a:gd name="T41" fmla="*/ 390 h 395"/>
                <a:gd name="T42" fmla="*/ 227 w 247"/>
                <a:gd name="T43" fmla="*/ 393 h 395"/>
                <a:gd name="T44" fmla="*/ 207 w 247"/>
                <a:gd name="T45" fmla="*/ 395 h 395"/>
                <a:gd name="T46" fmla="*/ 157 w 247"/>
                <a:gd name="T47" fmla="*/ 394 h 395"/>
                <a:gd name="T48" fmla="*/ 67 w 247"/>
                <a:gd name="T49" fmla="*/ 391 h 395"/>
                <a:gd name="T50" fmla="*/ 45 w 247"/>
                <a:gd name="T51" fmla="*/ 393 h 395"/>
                <a:gd name="T52" fmla="*/ 16 w 247"/>
                <a:gd name="T53" fmla="*/ 393 h 395"/>
                <a:gd name="T54" fmla="*/ 9 w 247"/>
                <a:gd name="T55" fmla="*/ 391 h 395"/>
                <a:gd name="T56" fmla="*/ 8 w 247"/>
                <a:gd name="T57" fmla="*/ 389 h 395"/>
                <a:gd name="T58" fmla="*/ 12 w 247"/>
                <a:gd name="T59" fmla="*/ 385 h 395"/>
                <a:gd name="T60" fmla="*/ 20 w 247"/>
                <a:gd name="T61" fmla="*/ 385 h 395"/>
                <a:gd name="T62" fmla="*/ 28 w 247"/>
                <a:gd name="T63" fmla="*/ 384 h 395"/>
                <a:gd name="T64" fmla="*/ 34 w 247"/>
                <a:gd name="T65" fmla="*/ 381 h 395"/>
                <a:gd name="T66" fmla="*/ 38 w 247"/>
                <a:gd name="T67" fmla="*/ 374 h 395"/>
                <a:gd name="T68" fmla="*/ 43 w 247"/>
                <a:gd name="T69" fmla="*/ 355 h 395"/>
                <a:gd name="T70" fmla="*/ 44 w 247"/>
                <a:gd name="T71" fmla="*/ 336 h 395"/>
                <a:gd name="T72" fmla="*/ 45 w 247"/>
                <a:gd name="T73" fmla="*/ 242 h 395"/>
                <a:gd name="T74" fmla="*/ 45 w 247"/>
                <a:gd name="T75" fmla="*/ 151 h 395"/>
                <a:gd name="T76" fmla="*/ 44 w 247"/>
                <a:gd name="T77" fmla="*/ 39 h 395"/>
                <a:gd name="T78" fmla="*/ 43 w 247"/>
                <a:gd name="T79" fmla="*/ 27 h 395"/>
                <a:gd name="T80" fmla="*/ 39 w 247"/>
                <a:gd name="T81" fmla="*/ 19 h 395"/>
                <a:gd name="T82" fmla="*/ 33 w 247"/>
                <a:gd name="T83" fmla="*/ 13 h 395"/>
                <a:gd name="T84" fmla="*/ 22 w 247"/>
                <a:gd name="T85" fmla="*/ 9 h 395"/>
                <a:gd name="T86" fmla="*/ 14 w 247"/>
                <a:gd name="T87" fmla="*/ 8 h 395"/>
                <a:gd name="T88" fmla="*/ 4 w 247"/>
                <a:gd name="T89" fmla="*/ 8 h 395"/>
                <a:gd name="T90" fmla="*/ 0 w 247"/>
                <a:gd name="T91" fmla="*/ 7 h 395"/>
                <a:gd name="T92" fmla="*/ 0 w 247"/>
                <a:gd name="T93" fmla="*/ 4 h 395"/>
                <a:gd name="T94" fmla="*/ 2 w 247"/>
                <a:gd name="T95" fmla="*/ 2 h 395"/>
                <a:gd name="T96" fmla="*/ 9 w 247"/>
                <a:gd name="T97" fmla="*/ 0 h 395"/>
                <a:gd name="T98" fmla="*/ 67 w 247"/>
                <a:gd name="T99" fmla="*/ 2 h 395"/>
                <a:gd name="T100" fmla="*/ 123 w 247"/>
                <a:gd name="T101" fmla="*/ 0 h 395"/>
                <a:gd name="T102" fmla="*/ 129 w 247"/>
                <a:gd name="T103" fmla="*/ 2 h 395"/>
                <a:gd name="T104" fmla="*/ 131 w 247"/>
                <a:gd name="T105" fmla="*/ 4 h 395"/>
                <a:gd name="T106" fmla="*/ 130 w 247"/>
                <a:gd name="T107" fmla="*/ 7 h 395"/>
                <a:gd name="T108" fmla="*/ 128 w 247"/>
                <a:gd name="T109" fmla="*/ 8 h 395"/>
                <a:gd name="T110" fmla="*/ 111 w 247"/>
                <a:gd name="T111" fmla="*/ 9 h 395"/>
                <a:gd name="T112" fmla="*/ 105 w 247"/>
                <a:gd name="T113" fmla="*/ 10 h 395"/>
                <a:gd name="T114" fmla="*/ 97 w 247"/>
                <a:gd name="T115" fmla="*/ 15 h 395"/>
                <a:gd name="T116" fmla="*/ 93 w 247"/>
                <a:gd name="T117" fmla="*/ 22 h 395"/>
                <a:gd name="T118" fmla="*/ 90 w 247"/>
                <a:gd name="T119" fmla="*/ 39 h 395"/>
                <a:gd name="T120" fmla="*/ 89 w 247"/>
                <a:gd name="T121" fmla="*/ 71 h 395"/>
                <a:gd name="T122" fmla="*/ 89 w 247"/>
                <a:gd name="T123"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95">
                  <a:moveTo>
                    <a:pt x="89" y="243"/>
                  </a:moveTo>
                  <a:lnTo>
                    <a:pt x="89" y="243"/>
                  </a:lnTo>
                  <a:lnTo>
                    <a:pt x="89" y="293"/>
                  </a:lnTo>
                  <a:lnTo>
                    <a:pt x="91" y="328"/>
                  </a:lnTo>
                  <a:lnTo>
                    <a:pt x="93" y="340"/>
                  </a:lnTo>
                  <a:lnTo>
                    <a:pt x="95" y="350"/>
                  </a:lnTo>
                  <a:lnTo>
                    <a:pt x="97" y="357"/>
                  </a:lnTo>
                  <a:lnTo>
                    <a:pt x="100" y="362"/>
                  </a:lnTo>
                  <a:lnTo>
                    <a:pt x="100" y="362"/>
                  </a:lnTo>
                  <a:lnTo>
                    <a:pt x="104" y="366"/>
                  </a:lnTo>
                  <a:lnTo>
                    <a:pt x="108" y="368"/>
                  </a:lnTo>
                  <a:lnTo>
                    <a:pt x="113" y="370"/>
                  </a:lnTo>
                  <a:lnTo>
                    <a:pt x="119" y="372"/>
                  </a:lnTo>
                  <a:lnTo>
                    <a:pt x="137" y="373"/>
                  </a:lnTo>
                  <a:lnTo>
                    <a:pt x="163" y="374"/>
                  </a:lnTo>
                  <a:lnTo>
                    <a:pt x="163" y="374"/>
                  </a:lnTo>
                  <a:lnTo>
                    <a:pt x="182" y="374"/>
                  </a:lnTo>
                  <a:lnTo>
                    <a:pt x="199" y="372"/>
                  </a:lnTo>
                  <a:lnTo>
                    <a:pt x="207" y="371"/>
                  </a:lnTo>
                  <a:lnTo>
                    <a:pt x="214" y="367"/>
                  </a:lnTo>
                  <a:lnTo>
                    <a:pt x="220" y="364"/>
                  </a:lnTo>
                  <a:lnTo>
                    <a:pt x="225" y="359"/>
                  </a:lnTo>
                  <a:lnTo>
                    <a:pt x="225" y="359"/>
                  </a:lnTo>
                  <a:lnTo>
                    <a:pt x="230" y="351"/>
                  </a:lnTo>
                  <a:lnTo>
                    <a:pt x="235" y="344"/>
                  </a:lnTo>
                  <a:lnTo>
                    <a:pt x="237" y="336"/>
                  </a:lnTo>
                  <a:lnTo>
                    <a:pt x="239" y="328"/>
                  </a:lnTo>
                  <a:lnTo>
                    <a:pt x="239" y="328"/>
                  </a:lnTo>
                  <a:lnTo>
                    <a:pt x="241" y="322"/>
                  </a:lnTo>
                  <a:lnTo>
                    <a:pt x="242" y="321"/>
                  </a:lnTo>
                  <a:lnTo>
                    <a:pt x="244" y="321"/>
                  </a:lnTo>
                  <a:lnTo>
                    <a:pt x="244" y="321"/>
                  </a:lnTo>
                  <a:lnTo>
                    <a:pt x="245" y="321"/>
                  </a:lnTo>
                  <a:lnTo>
                    <a:pt x="245" y="322"/>
                  </a:lnTo>
                  <a:lnTo>
                    <a:pt x="247" y="328"/>
                  </a:lnTo>
                  <a:lnTo>
                    <a:pt x="247" y="328"/>
                  </a:lnTo>
                  <a:lnTo>
                    <a:pt x="244" y="351"/>
                  </a:lnTo>
                  <a:lnTo>
                    <a:pt x="242" y="367"/>
                  </a:lnTo>
                  <a:lnTo>
                    <a:pt x="239" y="381"/>
                  </a:lnTo>
                  <a:lnTo>
                    <a:pt x="239" y="381"/>
                  </a:lnTo>
                  <a:lnTo>
                    <a:pt x="236" y="388"/>
                  </a:lnTo>
                  <a:lnTo>
                    <a:pt x="235" y="390"/>
                  </a:lnTo>
                  <a:lnTo>
                    <a:pt x="231" y="391"/>
                  </a:lnTo>
                  <a:lnTo>
                    <a:pt x="227" y="393"/>
                  </a:lnTo>
                  <a:lnTo>
                    <a:pt x="222" y="394"/>
                  </a:lnTo>
                  <a:lnTo>
                    <a:pt x="207" y="395"/>
                  </a:lnTo>
                  <a:lnTo>
                    <a:pt x="207" y="395"/>
                  </a:lnTo>
                  <a:lnTo>
                    <a:pt x="157" y="394"/>
                  </a:lnTo>
                  <a:lnTo>
                    <a:pt x="119" y="393"/>
                  </a:lnTo>
                  <a:lnTo>
                    <a:pt x="67" y="391"/>
                  </a:lnTo>
                  <a:lnTo>
                    <a:pt x="67" y="391"/>
                  </a:lnTo>
                  <a:lnTo>
                    <a:pt x="45" y="393"/>
                  </a:lnTo>
                  <a:lnTo>
                    <a:pt x="16" y="393"/>
                  </a:lnTo>
                  <a:lnTo>
                    <a:pt x="16" y="393"/>
                  </a:lnTo>
                  <a:lnTo>
                    <a:pt x="10" y="393"/>
                  </a:lnTo>
                  <a:lnTo>
                    <a:pt x="9" y="391"/>
                  </a:lnTo>
                  <a:lnTo>
                    <a:pt x="8" y="389"/>
                  </a:lnTo>
                  <a:lnTo>
                    <a:pt x="8" y="389"/>
                  </a:lnTo>
                  <a:lnTo>
                    <a:pt x="9" y="387"/>
                  </a:lnTo>
                  <a:lnTo>
                    <a:pt x="12" y="385"/>
                  </a:lnTo>
                  <a:lnTo>
                    <a:pt x="12" y="385"/>
                  </a:lnTo>
                  <a:lnTo>
                    <a:pt x="20" y="385"/>
                  </a:lnTo>
                  <a:lnTo>
                    <a:pt x="28" y="384"/>
                  </a:lnTo>
                  <a:lnTo>
                    <a:pt x="28" y="384"/>
                  </a:lnTo>
                  <a:lnTo>
                    <a:pt x="31" y="383"/>
                  </a:lnTo>
                  <a:lnTo>
                    <a:pt x="34" y="381"/>
                  </a:lnTo>
                  <a:lnTo>
                    <a:pt x="37" y="378"/>
                  </a:lnTo>
                  <a:lnTo>
                    <a:pt x="38" y="374"/>
                  </a:lnTo>
                  <a:lnTo>
                    <a:pt x="40" y="366"/>
                  </a:lnTo>
                  <a:lnTo>
                    <a:pt x="43" y="355"/>
                  </a:lnTo>
                  <a:lnTo>
                    <a:pt x="43" y="355"/>
                  </a:lnTo>
                  <a:lnTo>
                    <a:pt x="44" y="336"/>
                  </a:lnTo>
                  <a:lnTo>
                    <a:pt x="45" y="309"/>
                  </a:lnTo>
                  <a:lnTo>
                    <a:pt x="45" y="242"/>
                  </a:lnTo>
                  <a:lnTo>
                    <a:pt x="45" y="151"/>
                  </a:lnTo>
                  <a:lnTo>
                    <a:pt x="45" y="151"/>
                  </a:lnTo>
                  <a:lnTo>
                    <a:pt x="45" y="71"/>
                  </a:lnTo>
                  <a:lnTo>
                    <a:pt x="44" y="39"/>
                  </a:lnTo>
                  <a:lnTo>
                    <a:pt x="44" y="39"/>
                  </a:lnTo>
                  <a:lnTo>
                    <a:pt x="43" y="27"/>
                  </a:lnTo>
                  <a:lnTo>
                    <a:pt x="42" y="22"/>
                  </a:lnTo>
                  <a:lnTo>
                    <a:pt x="39" y="19"/>
                  </a:lnTo>
                  <a:lnTo>
                    <a:pt x="37" y="15"/>
                  </a:lnTo>
                  <a:lnTo>
                    <a:pt x="33" y="13"/>
                  </a:lnTo>
                  <a:lnTo>
                    <a:pt x="28" y="11"/>
                  </a:lnTo>
                  <a:lnTo>
                    <a:pt x="22" y="9"/>
                  </a:lnTo>
                  <a:lnTo>
                    <a:pt x="22" y="9"/>
                  </a:lnTo>
                  <a:lnTo>
                    <a:pt x="14" y="8"/>
                  </a:lnTo>
                  <a:lnTo>
                    <a:pt x="4" y="8"/>
                  </a:lnTo>
                  <a:lnTo>
                    <a:pt x="4" y="8"/>
                  </a:lnTo>
                  <a:lnTo>
                    <a:pt x="2" y="7"/>
                  </a:lnTo>
                  <a:lnTo>
                    <a:pt x="0" y="7"/>
                  </a:lnTo>
                  <a:lnTo>
                    <a:pt x="0" y="4"/>
                  </a:lnTo>
                  <a:lnTo>
                    <a:pt x="0" y="4"/>
                  </a:lnTo>
                  <a:lnTo>
                    <a:pt x="0" y="3"/>
                  </a:lnTo>
                  <a:lnTo>
                    <a:pt x="2" y="2"/>
                  </a:lnTo>
                  <a:lnTo>
                    <a:pt x="9" y="0"/>
                  </a:lnTo>
                  <a:lnTo>
                    <a:pt x="9" y="0"/>
                  </a:lnTo>
                  <a:lnTo>
                    <a:pt x="45" y="2"/>
                  </a:lnTo>
                  <a:lnTo>
                    <a:pt x="67" y="2"/>
                  </a:lnTo>
                  <a:lnTo>
                    <a:pt x="67" y="2"/>
                  </a:lnTo>
                  <a:lnTo>
                    <a:pt x="123" y="0"/>
                  </a:lnTo>
                  <a:lnTo>
                    <a:pt x="123" y="0"/>
                  </a:lnTo>
                  <a:lnTo>
                    <a:pt x="129" y="2"/>
                  </a:lnTo>
                  <a:lnTo>
                    <a:pt x="131" y="3"/>
                  </a:lnTo>
                  <a:lnTo>
                    <a:pt x="131" y="4"/>
                  </a:lnTo>
                  <a:lnTo>
                    <a:pt x="131" y="4"/>
                  </a:lnTo>
                  <a:lnTo>
                    <a:pt x="130" y="7"/>
                  </a:lnTo>
                  <a:lnTo>
                    <a:pt x="128" y="8"/>
                  </a:lnTo>
                  <a:lnTo>
                    <a:pt x="128" y="8"/>
                  </a:lnTo>
                  <a:lnTo>
                    <a:pt x="119" y="8"/>
                  </a:lnTo>
                  <a:lnTo>
                    <a:pt x="111" y="9"/>
                  </a:lnTo>
                  <a:lnTo>
                    <a:pt x="111" y="9"/>
                  </a:lnTo>
                  <a:lnTo>
                    <a:pt x="105" y="10"/>
                  </a:lnTo>
                  <a:lnTo>
                    <a:pt x="101" y="13"/>
                  </a:lnTo>
                  <a:lnTo>
                    <a:pt x="97" y="15"/>
                  </a:lnTo>
                  <a:lnTo>
                    <a:pt x="95" y="19"/>
                  </a:lnTo>
                  <a:lnTo>
                    <a:pt x="93" y="22"/>
                  </a:lnTo>
                  <a:lnTo>
                    <a:pt x="91" y="27"/>
                  </a:lnTo>
                  <a:lnTo>
                    <a:pt x="90" y="39"/>
                  </a:lnTo>
                  <a:lnTo>
                    <a:pt x="90" y="39"/>
                  </a:lnTo>
                  <a:lnTo>
                    <a:pt x="89" y="71"/>
                  </a:lnTo>
                  <a:lnTo>
                    <a:pt x="89" y="151"/>
                  </a:lnTo>
                  <a:lnTo>
                    <a:pt x="89"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6"/>
            <p:cNvSpPr>
              <a:spLocks noEditPoints="1"/>
            </p:cNvSpPr>
            <p:nvPr userDrawn="1"/>
          </p:nvSpPr>
          <p:spPr bwMode="auto">
            <a:xfrm>
              <a:off x="4859" y="659"/>
              <a:ext cx="131" cy="134"/>
            </a:xfrm>
            <a:custGeom>
              <a:avLst/>
              <a:gdLst>
                <a:gd name="T0" fmla="*/ 182 w 395"/>
                <a:gd name="T1" fmla="*/ 21 h 400"/>
                <a:gd name="T2" fmla="*/ 190 w 395"/>
                <a:gd name="T3" fmla="*/ 1 h 400"/>
                <a:gd name="T4" fmla="*/ 193 w 395"/>
                <a:gd name="T5" fmla="*/ 0 h 400"/>
                <a:gd name="T6" fmla="*/ 198 w 395"/>
                <a:gd name="T7" fmla="*/ 4 h 400"/>
                <a:gd name="T8" fmla="*/ 204 w 395"/>
                <a:gd name="T9" fmla="*/ 18 h 400"/>
                <a:gd name="T10" fmla="*/ 325 w 395"/>
                <a:gd name="T11" fmla="*/ 332 h 400"/>
                <a:gd name="T12" fmla="*/ 331 w 395"/>
                <a:gd name="T13" fmla="*/ 347 h 400"/>
                <a:gd name="T14" fmla="*/ 344 w 395"/>
                <a:gd name="T15" fmla="*/ 369 h 400"/>
                <a:gd name="T16" fmla="*/ 355 w 395"/>
                <a:gd name="T17" fmla="*/ 383 h 400"/>
                <a:gd name="T18" fmla="*/ 365 w 395"/>
                <a:gd name="T19" fmla="*/ 389 h 400"/>
                <a:gd name="T20" fmla="*/ 370 w 395"/>
                <a:gd name="T21" fmla="*/ 390 h 400"/>
                <a:gd name="T22" fmla="*/ 390 w 395"/>
                <a:gd name="T23" fmla="*/ 392 h 400"/>
                <a:gd name="T24" fmla="*/ 394 w 395"/>
                <a:gd name="T25" fmla="*/ 394 h 400"/>
                <a:gd name="T26" fmla="*/ 395 w 395"/>
                <a:gd name="T27" fmla="*/ 396 h 400"/>
                <a:gd name="T28" fmla="*/ 394 w 395"/>
                <a:gd name="T29" fmla="*/ 398 h 400"/>
                <a:gd name="T30" fmla="*/ 384 w 395"/>
                <a:gd name="T31" fmla="*/ 400 h 400"/>
                <a:gd name="T32" fmla="*/ 355 w 395"/>
                <a:gd name="T33" fmla="*/ 400 h 400"/>
                <a:gd name="T34" fmla="*/ 304 w 395"/>
                <a:gd name="T35" fmla="*/ 398 h 400"/>
                <a:gd name="T36" fmla="*/ 289 w 395"/>
                <a:gd name="T37" fmla="*/ 397 h 400"/>
                <a:gd name="T38" fmla="*/ 289 w 395"/>
                <a:gd name="T39" fmla="*/ 395 h 400"/>
                <a:gd name="T40" fmla="*/ 292 w 395"/>
                <a:gd name="T41" fmla="*/ 391 h 400"/>
                <a:gd name="T42" fmla="*/ 293 w 395"/>
                <a:gd name="T43" fmla="*/ 390 h 400"/>
                <a:gd name="T44" fmla="*/ 296 w 395"/>
                <a:gd name="T45" fmla="*/ 384 h 400"/>
                <a:gd name="T46" fmla="*/ 246 w 395"/>
                <a:gd name="T47" fmla="*/ 250 h 400"/>
                <a:gd name="T48" fmla="*/ 245 w 395"/>
                <a:gd name="T49" fmla="*/ 248 h 400"/>
                <a:gd name="T50" fmla="*/ 130 w 395"/>
                <a:gd name="T51" fmla="*/ 247 h 400"/>
                <a:gd name="T52" fmla="*/ 127 w 395"/>
                <a:gd name="T53" fmla="*/ 248 h 400"/>
                <a:gd name="T54" fmla="*/ 94 w 395"/>
                <a:gd name="T55" fmla="*/ 343 h 400"/>
                <a:gd name="T56" fmla="*/ 88 w 395"/>
                <a:gd name="T57" fmla="*/ 362 h 400"/>
                <a:gd name="T58" fmla="*/ 87 w 395"/>
                <a:gd name="T59" fmla="*/ 378 h 400"/>
                <a:gd name="T60" fmla="*/ 87 w 395"/>
                <a:gd name="T61" fmla="*/ 381 h 400"/>
                <a:gd name="T62" fmla="*/ 91 w 395"/>
                <a:gd name="T63" fmla="*/ 388 h 400"/>
                <a:gd name="T64" fmla="*/ 99 w 395"/>
                <a:gd name="T65" fmla="*/ 392 h 400"/>
                <a:gd name="T66" fmla="*/ 111 w 395"/>
                <a:gd name="T67" fmla="*/ 392 h 400"/>
                <a:gd name="T68" fmla="*/ 115 w 395"/>
                <a:gd name="T69" fmla="*/ 394 h 400"/>
                <a:gd name="T70" fmla="*/ 116 w 395"/>
                <a:gd name="T71" fmla="*/ 396 h 400"/>
                <a:gd name="T72" fmla="*/ 116 w 395"/>
                <a:gd name="T73" fmla="*/ 398 h 400"/>
                <a:gd name="T74" fmla="*/ 109 w 395"/>
                <a:gd name="T75" fmla="*/ 400 h 400"/>
                <a:gd name="T76" fmla="*/ 86 w 395"/>
                <a:gd name="T77" fmla="*/ 400 h 400"/>
                <a:gd name="T78" fmla="*/ 69 w 395"/>
                <a:gd name="T79" fmla="*/ 398 h 400"/>
                <a:gd name="T80" fmla="*/ 9 w 395"/>
                <a:gd name="T81" fmla="*/ 400 h 400"/>
                <a:gd name="T82" fmla="*/ 2 w 395"/>
                <a:gd name="T83" fmla="*/ 400 h 400"/>
                <a:gd name="T84" fmla="*/ 0 w 395"/>
                <a:gd name="T85" fmla="*/ 396 h 400"/>
                <a:gd name="T86" fmla="*/ 0 w 395"/>
                <a:gd name="T87" fmla="*/ 395 h 400"/>
                <a:gd name="T88" fmla="*/ 5 w 395"/>
                <a:gd name="T89" fmla="*/ 392 h 400"/>
                <a:gd name="T90" fmla="*/ 19 w 395"/>
                <a:gd name="T91" fmla="*/ 391 h 400"/>
                <a:gd name="T92" fmla="*/ 28 w 395"/>
                <a:gd name="T93" fmla="*/ 390 h 400"/>
                <a:gd name="T94" fmla="*/ 41 w 395"/>
                <a:gd name="T95" fmla="*/ 381 h 400"/>
                <a:gd name="T96" fmla="*/ 52 w 395"/>
                <a:gd name="T97" fmla="*/ 369 h 400"/>
                <a:gd name="T98" fmla="*/ 63 w 395"/>
                <a:gd name="T99" fmla="*/ 343 h 400"/>
                <a:gd name="T100" fmla="*/ 235 w 395"/>
                <a:gd name="T101" fmla="*/ 228 h 400"/>
                <a:gd name="T102" fmla="*/ 236 w 395"/>
                <a:gd name="T103" fmla="*/ 228 h 400"/>
                <a:gd name="T104" fmla="*/ 238 w 395"/>
                <a:gd name="T105" fmla="*/ 225 h 400"/>
                <a:gd name="T106" fmla="*/ 188 w 395"/>
                <a:gd name="T107" fmla="*/ 84 h 400"/>
                <a:gd name="T108" fmla="*/ 184 w 395"/>
                <a:gd name="T109" fmla="*/ 78 h 400"/>
                <a:gd name="T110" fmla="*/ 181 w 395"/>
                <a:gd name="T111" fmla="*/ 84 h 400"/>
                <a:gd name="T112" fmla="*/ 134 w 395"/>
                <a:gd name="T113" fmla="*/ 225 h 400"/>
                <a:gd name="T114" fmla="*/ 1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2" y="21"/>
                  </a:moveTo>
                  <a:lnTo>
                    <a:pt x="182" y="21"/>
                  </a:lnTo>
                  <a:lnTo>
                    <a:pt x="188" y="4"/>
                  </a:lnTo>
                  <a:lnTo>
                    <a:pt x="190" y="1"/>
                  </a:lnTo>
                  <a:lnTo>
                    <a:pt x="193" y="0"/>
                  </a:lnTo>
                  <a:lnTo>
                    <a:pt x="193" y="0"/>
                  </a:lnTo>
                  <a:lnTo>
                    <a:pt x="195" y="1"/>
                  </a:lnTo>
                  <a:lnTo>
                    <a:pt x="198" y="4"/>
                  </a:lnTo>
                  <a:lnTo>
                    <a:pt x="204" y="18"/>
                  </a:lnTo>
                  <a:lnTo>
                    <a:pt x="204" y="18"/>
                  </a:lnTo>
                  <a:lnTo>
                    <a:pt x="256" y="153"/>
                  </a:lnTo>
                  <a:lnTo>
                    <a:pt x="325" y="332"/>
                  </a:lnTo>
                  <a:lnTo>
                    <a:pt x="325" y="332"/>
                  </a:lnTo>
                  <a:lnTo>
                    <a:pt x="331" y="347"/>
                  </a:lnTo>
                  <a:lnTo>
                    <a:pt x="338" y="360"/>
                  </a:lnTo>
                  <a:lnTo>
                    <a:pt x="344" y="369"/>
                  </a:lnTo>
                  <a:lnTo>
                    <a:pt x="350" y="377"/>
                  </a:lnTo>
                  <a:lnTo>
                    <a:pt x="355" y="383"/>
                  </a:lnTo>
                  <a:lnTo>
                    <a:pt x="360" y="386"/>
                  </a:lnTo>
                  <a:lnTo>
                    <a:pt x="365" y="389"/>
                  </a:lnTo>
                  <a:lnTo>
                    <a:pt x="370" y="390"/>
                  </a:lnTo>
                  <a:lnTo>
                    <a:pt x="370" y="390"/>
                  </a:lnTo>
                  <a:lnTo>
                    <a:pt x="381" y="392"/>
                  </a:lnTo>
                  <a:lnTo>
                    <a:pt x="390" y="392"/>
                  </a:lnTo>
                  <a:lnTo>
                    <a:pt x="390" y="392"/>
                  </a:lnTo>
                  <a:lnTo>
                    <a:pt x="394" y="394"/>
                  </a:lnTo>
                  <a:lnTo>
                    <a:pt x="395" y="395"/>
                  </a:lnTo>
                  <a:lnTo>
                    <a:pt x="395" y="396"/>
                  </a:lnTo>
                  <a:lnTo>
                    <a:pt x="395" y="396"/>
                  </a:lnTo>
                  <a:lnTo>
                    <a:pt x="394" y="398"/>
                  </a:lnTo>
                  <a:lnTo>
                    <a:pt x="392" y="400"/>
                  </a:lnTo>
                  <a:lnTo>
                    <a:pt x="384" y="400"/>
                  </a:lnTo>
                  <a:lnTo>
                    <a:pt x="384" y="400"/>
                  </a:lnTo>
                  <a:lnTo>
                    <a:pt x="355" y="400"/>
                  </a:lnTo>
                  <a:lnTo>
                    <a:pt x="304" y="398"/>
                  </a:lnTo>
                  <a:lnTo>
                    <a:pt x="304" y="398"/>
                  </a:lnTo>
                  <a:lnTo>
                    <a:pt x="292" y="398"/>
                  </a:lnTo>
                  <a:lnTo>
                    <a:pt x="289" y="397"/>
                  </a:lnTo>
                  <a:lnTo>
                    <a:pt x="289" y="395"/>
                  </a:lnTo>
                  <a:lnTo>
                    <a:pt x="289" y="395"/>
                  </a:lnTo>
                  <a:lnTo>
                    <a:pt x="289" y="394"/>
                  </a:lnTo>
                  <a:lnTo>
                    <a:pt x="292" y="391"/>
                  </a:lnTo>
                  <a:lnTo>
                    <a:pt x="292" y="391"/>
                  </a:lnTo>
                  <a:lnTo>
                    <a:pt x="293" y="390"/>
                  </a:lnTo>
                  <a:lnTo>
                    <a:pt x="296" y="388"/>
                  </a:lnTo>
                  <a:lnTo>
                    <a:pt x="296" y="384"/>
                  </a:lnTo>
                  <a:lnTo>
                    <a:pt x="295" y="378"/>
                  </a:lnTo>
                  <a:lnTo>
                    <a:pt x="246" y="250"/>
                  </a:lnTo>
                  <a:lnTo>
                    <a:pt x="246" y="250"/>
                  </a:lnTo>
                  <a:lnTo>
                    <a:pt x="245" y="248"/>
                  </a:lnTo>
                  <a:lnTo>
                    <a:pt x="241" y="247"/>
                  </a:lnTo>
                  <a:lnTo>
                    <a:pt x="130" y="247"/>
                  </a:lnTo>
                  <a:lnTo>
                    <a:pt x="130" y="247"/>
                  </a:lnTo>
                  <a:lnTo>
                    <a:pt x="127" y="248"/>
                  </a:lnTo>
                  <a:lnTo>
                    <a:pt x="125" y="252"/>
                  </a:lnTo>
                  <a:lnTo>
                    <a:pt x="94" y="343"/>
                  </a:lnTo>
                  <a:lnTo>
                    <a:pt x="94" y="343"/>
                  </a:lnTo>
                  <a:lnTo>
                    <a:pt x="88" y="362"/>
                  </a:lnTo>
                  <a:lnTo>
                    <a:pt x="87" y="371"/>
                  </a:lnTo>
                  <a:lnTo>
                    <a:pt x="87" y="378"/>
                  </a:lnTo>
                  <a:lnTo>
                    <a:pt x="87" y="378"/>
                  </a:lnTo>
                  <a:lnTo>
                    <a:pt x="87" y="381"/>
                  </a:lnTo>
                  <a:lnTo>
                    <a:pt x="88" y="385"/>
                  </a:lnTo>
                  <a:lnTo>
                    <a:pt x="91" y="388"/>
                  </a:lnTo>
                  <a:lnTo>
                    <a:pt x="93" y="389"/>
                  </a:lnTo>
                  <a:lnTo>
                    <a:pt x="99" y="392"/>
                  </a:lnTo>
                  <a:lnTo>
                    <a:pt x="107" y="392"/>
                  </a:lnTo>
                  <a:lnTo>
                    <a:pt x="111" y="392"/>
                  </a:lnTo>
                  <a:lnTo>
                    <a:pt x="111" y="392"/>
                  </a:lnTo>
                  <a:lnTo>
                    <a:pt x="115" y="394"/>
                  </a:lnTo>
                  <a:lnTo>
                    <a:pt x="116" y="395"/>
                  </a:lnTo>
                  <a:lnTo>
                    <a:pt x="116" y="396"/>
                  </a:lnTo>
                  <a:lnTo>
                    <a:pt x="116" y="396"/>
                  </a:lnTo>
                  <a:lnTo>
                    <a:pt x="116" y="398"/>
                  </a:lnTo>
                  <a:lnTo>
                    <a:pt x="115" y="400"/>
                  </a:lnTo>
                  <a:lnTo>
                    <a:pt x="109" y="400"/>
                  </a:lnTo>
                  <a:lnTo>
                    <a:pt x="109" y="400"/>
                  </a:lnTo>
                  <a:lnTo>
                    <a:pt x="86" y="400"/>
                  </a:lnTo>
                  <a:lnTo>
                    <a:pt x="69" y="398"/>
                  </a:lnTo>
                  <a:lnTo>
                    <a:pt x="69" y="398"/>
                  </a:lnTo>
                  <a:lnTo>
                    <a:pt x="46" y="400"/>
                  </a:lnTo>
                  <a:lnTo>
                    <a:pt x="9" y="400"/>
                  </a:lnTo>
                  <a:lnTo>
                    <a:pt x="9" y="400"/>
                  </a:lnTo>
                  <a:lnTo>
                    <a:pt x="2" y="400"/>
                  </a:lnTo>
                  <a:lnTo>
                    <a:pt x="1" y="398"/>
                  </a:lnTo>
                  <a:lnTo>
                    <a:pt x="0" y="396"/>
                  </a:lnTo>
                  <a:lnTo>
                    <a:pt x="0" y="396"/>
                  </a:lnTo>
                  <a:lnTo>
                    <a:pt x="0" y="395"/>
                  </a:lnTo>
                  <a:lnTo>
                    <a:pt x="1" y="394"/>
                  </a:lnTo>
                  <a:lnTo>
                    <a:pt x="5" y="392"/>
                  </a:lnTo>
                  <a:lnTo>
                    <a:pt x="5" y="392"/>
                  </a:lnTo>
                  <a:lnTo>
                    <a:pt x="19" y="391"/>
                  </a:lnTo>
                  <a:lnTo>
                    <a:pt x="19" y="391"/>
                  </a:lnTo>
                  <a:lnTo>
                    <a:pt x="28" y="390"/>
                  </a:lnTo>
                  <a:lnTo>
                    <a:pt x="35" y="386"/>
                  </a:lnTo>
                  <a:lnTo>
                    <a:pt x="41" y="381"/>
                  </a:lnTo>
                  <a:lnTo>
                    <a:pt x="47" y="375"/>
                  </a:lnTo>
                  <a:lnTo>
                    <a:pt x="52" y="369"/>
                  </a:lnTo>
                  <a:lnTo>
                    <a:pt x="56" y="361"/>
                  </a:lnTo>
                  <a:lnTo>
                    <a:pt x="63" y="343"/>
                  </a:lnTo>
                  <a:lnTo>
                    <a:pt x="182" y="21"/>
                  </a:lnTo>
                  <a:close/>
                  <a:moveTo>
                    <a:pt x="235" y="228"/>
                  </a:moveTo>
                  <a:lnTo>
                    <a:pt x="235" y="228"/>
                  </a:lnTo>
                  <a:lnTo>
                    <a:pt x="236" y="228"/>
                  </a:lnTo>
                  <a:lnTo>
                    <a:pt x="238" y="227"/>
                  </a:lnTo>
                  <a:lnTo>
                    <a:pt x="238" y="225"/>
                  </a:lnTo>
                  <a:lnTo>
                    <a:pt x="188" y="84"/>
                  </a:lnTo>
                  <a:lnTo>
                    <a:pt x="188" y="84"/>
                  </a:lnTo>
                  <a:lnTo>
                    <a:pt x="187" y="80"/>
                  </a:lnTo>
                  <a:lnTo>
                    <a:pt x="184" y="78"/>
                  </a:lnTo>
                  <a:lnTo>
                    <a:pt x="182" y="80"/>
                  </a:lnTo>
                  <a:lnTo>
                    <a:pt x="181" y="84"/>
                  </a:lnTo>
                  <a:lnTo>
                    <a:pt x="134" y="225"/>
                  </a:lnTo>
                  <a:lnTo>
                    <a:pt x="134" y="225"/>
                  </a:lnTo>
                  <a:lnTo>
                    <a:pt x="134" y="227"/>
                  </a:lnTo>
                  <a:lnTo>
                    <a:pt x="136" y="228"/>
                  </a:lnTo>
                  <a:lnTo>
                    <a:pt x="235"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9"/>
            <p:cNvSpPr>
              <a:spLocks/>
            </p:cNvSpPr>
            <p:nvPr userDrawn="1"/>
          </p:nvSpPr>
          <p:spPr bwMode="auto">
            <a:xfrm>
              <a:off x="5009" y="662"/>
              <a:ext cx="195" cy="133"/>
            </a:xfrm>
            <a:custGeom>
              <a:avLst/>
              <a:gdLst>
                <a:gd name="T0" fmla="*/ 423 w 584"/>
                <a:gd name="T1" fmla="*/ 321 h 400"/>
                <a:gd name="T2" fmla="*/ 502 w 584"/>
                <a:gd name="T3" fmla="*/ 56 h 400"/>
                <a:gd name="T4" fmla="*/ 508 w 584"/>
                <a:gd name="T5" fmla="*/ 24 h 400"/>
                <a:gd name="T6" fmla="*/ 506 w 584"/>
                <a:gd name="T7" fmla="*/ 17 h 400"/>
                <a:gd name="T8" fmla="*/ 498 w 584"/>
                <a:gd name="T9" fmla="*/ 10 h 400"/>
                <a:gd name="T10" fmla="*/ 479 w 584"/>
                <a:gd name="T11" fmla="*/ 8 h 400"/>
                <a:gd name="T12" fmla="*/ 474 w 584"/>
                <a:gd name="T13" fmla="*/ 4 h 400"/>
                <a:gd name="T14" fmla="*/ 482 w 584"/>
                <a:gd name="T15" fmla="*/ 0 h 400"/>
                <a:gd name="T16" fmla="*/ 536 w 584"/>
                <a:gd name="T17" fmla="*/ 2 h 400"/>
                <a:gd name="T18" fmla="*/ 577 w 584"/>
                <a:gd name="T19" fmla="*/ 0 h 400"/>
                <a:gd name="T20" fmla="*/ 584 w 584"/>
                <a:gd name="T21" fmla="*/ 2 h 400"/>
                <a:gd name="T22" fmla="*/ 583 w 584"/>
                <a:gd name="T23" fmla="*/ 7 h 400"/>
                <a:gd name="T24" fmla="*/ 572 w 584"/>
                <a:gd name="T25" fmla="*/ 8 h 400"/>
                <a:gd name="T26" fmla="*/ 556 w 584"/>
                <a:gd name="T27" fmla="*/ 13 h 400"/>
                <a:gd name="T28" fmla="*/ 543 w 584"/>
                <a:gd name="T29" fmla="*/ 30 h 400"/>
                <a:gd name="T30" fmla="*/ 528 w 584"/>
                <a:gd name="T31" fmla="*/ 66 h 400"/>
                <a:gd name="T32" fmla="*/ 434 w 584"/>
                <a:gd name="T33" fmla="*/ 355 h 400"/>
                <a:gd name="T34" fmla="*/ 419 w 584"/>
                <a:gd name="T35" fmla="*/ 393 h 400"/>
                <a:gd name="T36" fmla="*/ 411 w 584"/>
                <a:gd name="T37" fmla="*/ 400 h 400"/>
                <a:gd name="T38" fmla="*/ 404 w 584"/>
                <a:gd name="T39" fmla="*/ 394 h 400"/>
                <a:gd name="T40" fmla="*/ 294 w 584"/>
                <a:gd name="T41" fmla="*/ 84 h 400"/>
                <a:gd name="T42" fmla="*/ 184 w 584"/>
                <a:gd name="T43" fmla="*/ 373 h 400"/>
                <a:gd name="T44" fmla="*/ 175 w 584"/>
                <a:gd name="T45" fmla="*/ 395 h 400"/>
                <a:gd name="T46" fmla="*/ 168 w 584"/>
                <a:gd name="T47" fmla="*/ 400 h 400"/>
                <a:gd name="T48" fmla="*/ 159 w 584"/>
                <a:gd name="T49" fmla="*/ 393 h 400"/>
                <a:gd name="T50" fmla="*/ 56 w 584"/>
                <a:gd name="T51" fmla="*/ 51 h 400"/>
                <a:gd name="T52" fmla="*/ 48 w 584"/>
                <a:gd name="T53" fmla="*/ 28 h 400"/>
                <a:gd name="T54" fmla="*/ 37 w 584"/>
                <a:gd name="T55" fmla="*/ 15 h 400"/>
                <a:gd name="T56" fmla="*/ 22 w 584"/>
                <a:gd name="T57" fmla="*/ 9 h 400"/>
                <a:gd name="T58" fmla="*/ 5 w 584"/>
                <a:gd name="T59" fmla="*/ 8 h 400"/>
                <a:gd name="T60" fmla="*/ 0 w 584"/>
                <a:gd name="T61" fmla="*/ 4 h 400"/>
                <a:gd name="T62" fmla="*/ 2 w 584"/>
                <a:gd name="T63" fmla="*/ 2 h 400"/>
                <a:gd name="T64" fmla="*/ 46 w 584"/>
                <a:gd name="T65" fmla="*/ 2 h 400"/>
                <a:gd name="T66" fmla="*/ 89 w 584"/>
                <a:gd name="T67" fmla="*/ 2 h 400"/>
                <a:gd name="T68" fmla="*/ 130 w 584"/>
                <a:gd name="T69" fmla="*/ 2 h 400"/>
                <a:gd name="T70" fmla="*/ 133 w 584"/>
                <a:gd name="T71" fmla="*/ 4 h 400"/>
                <a:gd name="T72" fmla="*/ 128 w 584"/>
                <a:gd name="T73" fmla="*/ 8 h 400"/>
                <a:gd name="T74" fmla="*/ 112 w 584"/>
                <a:gd name="T75" fmla="*/ 9 h 400"/>
                <a:gd name="T76" fmla="*/ 105 w 584"/>
                <a:gd name="T77" fmla="*/ 13 h 400"/>
                <a:gd name="T78" fmla="*/ 100 w 584"/>
                <a:gd name="T79" fmla="*/ 24 h 400"/>
                <a:gd name="T80" fmla="*/ 104 w 584"/>
                <a:gd name="T81" fmla="*/ 42 h 400"/>
                <a:gd name="T82" fmla="*/ 123 w 584"/>
                <a:gd name="T83" fmla="*/ 121 h 400"/>
                <a:gd name="T84" fmla="*/ 181 w 584"/>
                <a:gd name="T85" fmla="*/ 322 h 400"/>
                <a:gd name="T86" fmla="*/ 299 w 584"/>
                <a:gd name="T87" fmla="*/ 7 h 400"/>
                <a:gd name="T88" fmla="*/ 304 w 584"/>
                <a:gd name="T89" fmla="*/ 3 h 400"/>
                <a:gd name="T90" fmla="*/ 317 w 584"/>
                <a:gd name="T91" fmla="*/ 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4" h="400">
                  <a:moveTo>
                    <a:pt x="420" y="321"/>
                  </a:moveTo>
                  <a:lnTo>
                    <a:pt x="423" y="321"/>
                  </a:lnTo>
                  <a:lnTo>
                    <a:pt x="423" y="321"/>
                  </a:lnTo>
                  <a:lnTo>
                    <a:pt x="460" y="196"/>
                  </a:lnTo>
                  <a:lnTo>
                    <a:pt x="483" y="119"/>
                  </a:lnTo>
                  <a:lnTo>
                    <a:pt x="502" y="56"/>
                  </a:lnTo>
                  <a:lnTo>
                    <a:pt x="502" y="56"/>
                  </a:lnTo>
                  <a:lnTo>
                    <a:pt x="506" y="36"/>
                  </a:lnTo>
                  <a:lnTo>
                    <a:pt x="508" y="24"/>
                  </a:lnTo>
                  <a:lnTo>
                    <a:pt x="508" y="24"/>
                  </a:lnTo>
                  <a:lnTo>
                    <a:pt x="508" y="20"/>
                  </a:lnTo>
                  <a:lnTo>
                    <a:pt x="506" y="17"/>
                  </a:lnTo>
                  <a:lnTo>
                    <a:pt x="504" y="14"/>
                  </a:lnTo>
                  <a:lnTo>
                    <a:pt x="502" y="13"/>
                  </a:lnTo>
                  <a:lnTo>
                    <a:pt x="498" y="10"/>
                  </a:lnTo>
                  <a:lnTo>
                    <a:pt x="493" y="9"/>
                  </a:lnTo>
                  <a:lnTo>
                    <a:pt x="479" y="8"/>
                  </a:lnTo>
                  <a:lnTo>
                    <a:pt x="479" y="8"/>
                  </a:lnTo>
                  <a:lnTo>
                    <a:pt x="475" y="7"/>
                  </a:lnTo>
                  <a:lnTo>
                    <a:pt x="474" y="4"/>
                  </a:lnTo>
                  <a:lnTo>
                    <a:pt x="474" y="4"/>
                  </a:lnTo>
                  <a:lnTo>
                    <a:pt x="474" y="3"/>
                  </a:lnTo>
                  <a:lnTo>
                    <a:pt x="475" y="2"/>
                  </a:lnTo>
                  <a:lnTo>
                    <a:pt x="482" y="0"/>
                  </a:lnTo>
                  <a:lnTo>
                    <a:pt x="482" y="0"/>
                  </a:lnTo>
                  <a:lnTo>
                    <a:pt x="517" y="2"/>
                  </a:lnTo>
                  <a:lnTo>
                    <a:pt x="536" y="2"/>
                  </a:lnTo>
                  <a:lnTo>
                    <a:pt x="536" y="2"/>
                  </a:lnTo>
                  <a:lnTo>
                    <a:pt x="551" y="2"/>
                  </a:lnTo>
                  <a:lnTo>
                    <a:pt x="577" y="0"/>
                  </a:lnTo>
                  <a:lnTo>
                    <a:pt x="577" y="0"/>
                  </a:lnTo>
                  <a:lnTo>
                    <a:pt x="583" y="2"/>
                  </a:lnTo>
                  <a:lnTo>
                    <a:pt x="584" y="2"/>
                  </a:lnTo>
                  <a:lnTo>
                    <a:pt x="584" y="4"/>
                  </a:lnTo>
                  <a:lnTo>
                    <a:pt x="584" y="4"/>
                  </a:lnTo>
                  <a:lnTo>
                    <a:pt x="583" y="7"/>
                  </a:lnTo>
                  <a:lnTo>
                    <a:pt x="580" y="8"/>
                  </a:lnTo>
                  <a:lnTo>
                    <a:pt x="580" y="8"/>
                  </a:lnTo>
                  <a:lnTo>
                    <a:pt x="572" y="8"/>
                  </a:lnTo>
                  <a:lnTo>
                    <a:pt x="562" y="10"/>
                  </a:lnTo>
                  <a:lnTo>
                    <a:pt x="562" y="10"/>
                  </a:lnTo>
                  <a:lnTo>
                    <a:pt x="556" y="13"/>
                  </a:lnTo>
                  <a:lnTo>
                    <a:pt x="551" y="17"/>
                  </a:lnTo>
                  <a:lnTo>
                    <a:pt x="548" y="24"/>
                  </a:lnTo>
                  <a:lnTo>
                    <a:pt x="543" y="30"/>
                  </a:lnTo>
                  <a:lnTo>
                    <a:pt x="536" y="47"/>
                  </a:lnTo>
                  <a:lnTo>
                    <a:pt x="528" y="66"/>
                  </a:lnTo>
                  <a:lnTo>
                    <a:pt x="528" y="66"/>
                  </a:lnTo>
                  <a:lnTo>
                    <a:pt x="506" y="132"/>
                  </a:lnTo>
                  <a:lnTo>
                    <a:pt x="480" y="214"/>
                  </a:lnTo>
                  <a:lnTo>
                    <a:pt x="434" y="355"/>
                  </a:lnTo>
                  <a:lnTo>
                    <a:pt x="434" y="355"/>
                  </a:lnTo>
                  <a:lnTo>
                    <a:pt x="425" y="379"/>
                  </a:lnTo>
                  <a:lnTo>
                    <a:pt x="419" y="393"/>
                  </a:lnTo>
                  <a:lnTo>
                    <a:pt x="415" y="399"/>
                  </a:lnTo>
                  <a:lnTo>
                    <a:pt x="413" y="400"/>
                  </a:lnTo>
                  <a:lnTo>
                    <a:pt x="411" y="400"/>
                  </a:lnTo>
                  <a:lnTo>
                    <a:pt x="411" y="400"/>
                  </a:lnTo>
                  <a:lnTo>
                    <a:pt x="407" y="399"/>
                  </a:lnTo>
                  <a:lnTo>
                    <a:pt x="404" y="394"/>
                  </a:lnTo>
                  <a:lnTo>
                    <a:pt x="400" y="387"/>
                  </a:lnTo>
                  <a:lnTo>
                    <a:pt x="396" y="373"/>
                  </a:lnTo>
                  <a:lnTo>
                    <a:pt x="294" y="84"/>
                  </a:lnTo>
                  <a:lnTo>
                    <a:pt x="293" y="84"/>
                  </a:lnTo>
                  <a:lnTo>
                    <a:pt x="293" y="84"/>
                  </a:lnTo>
                  <a:lnTo>
                    <a:pt x="184" y="373"/>
                  </a:lnTo>
                  <a:lnTo>
                    <a:pt x="184" y="373"/>
                  </a:lnTo>
                  <a:lnTo>
                    <a:pt x="179" y="387"/>
                  </a:lnTo>
                  <a:lnTo>
                    <a:pt x="175" y="395"/>
                  </a:lnTo>
                  <a:lnTo>
                    <a:pt x="171" y="399"/>
                  </a:lnTo>
                  <a:lnTo>
                    <a:pt x="168" y="400"/>
                  </a:lnTo>
                  <a:lnTo>
                    <a:pt x="168" y="400"/>
                  </a:lnTo>
                  <a:lnTo>
                    <a:pt x="165" y="400"/>
                  </a:lnTo>
                  <a:lnTo>
                    <a:pt x="163" y="399"/>
                  </a:lnTo>
                  <a:lnTo>
                    <a:pt x="159" y="393"/>
                  </a:lnTo>
                  <a:lnTo>
                    <a:pt x="156" y="381"/>
                  </a:lnTo>
                  <a:lnTo>
                    <a:pt x="148" y="359"/>
                  </a:lnTo>
                  <a:lnTo>
                    <a:pt x="56" y="51"/>
                  </a:lnTo>
                  <a:lnTo>
                    <a:pt x="56" y="51"/>
                  </a:lnTo>
                  <a:lnTo>
                    <a:pt x="50" y="34"/>
                  </a:lnTo>
                  <a:lnTo>
                    <a:pt x="48" y="28"/>
                  </a:lnTo>
                  <a:lnTo>
                    <a:pt x="44" y="22"/>
                  </a:lnTo>
                  <a:lnTo>
                    <a:pt x="40" y="19"/>
                  </a:lnTo>
                  <a:lnTo>
                    <a:pt x="37" y="15"/>
                  </a:lnTo>
                  <a:lnTo>
                    <a:pt x="28" y="10"/>
                  </a:lnTo>
                  <a:lnTo>
                    <a:pt x="28" y="10"/>
                  </a:lnTo>
                  <a:lnTo>
                    <a:pt x="22" y="9"/>
                  </a:lnTo>
                  <a:lnTo>
                    <a:pt x="15" y="8"/>
                  </a:lnTo>
                  <a:lnTo>
                    <a:pt x="5" y="8"/>
                  </a:lnTo>
                  <a:lnTo>
                    <a:pt x="5" y="8"/>
                  </a:lnTo>
                  <a:lnTo>
                    <a:pt x="2" y="7"/>
                  </a:lnTo>
                  <a:lnTo>
                    <a:pt x="0" y="7"/>
                  </a:lnTo>
                  <a:lnTo>
                    <a:pt x="0" y="4"/>
                  </a:lnTo>
                  <a:lnTo>
                    <a:pt x="0" y="4"/>
                  </a:lnTo>
                  <a:lnTo>
                    <a:pt x="0" y="3"/>
                  </a:lnTo>
                  <a:lnTo>
                    <a:pt x="2" y="2"/>
                  </a:lnTo>
                  <a:lnTo>
                    <a:pt x="9" y="0"/>
                  </a:lnTo>
                  <a:lnTo>
                    <a:pt x="9" y="0"/>
                  </a:lnTo>
                  <a:lnTo>
                    <a:pt x="46" y="2"/>
                  </a:lnTo>
                  <a:lnTo>
                    <a:pt x="70" y="2"/>
                  </a:lnTo>
                  <a:lnTo>
                    <a:pt x="70" y="2"/>
                  </a:lnTo>
                  <a:lnTo>
                    <a:pt x="89" y="2"/>
                  </a:lnTo>
                  <a:lnTo>
                    <a:pt x="123" y="0"/>
                  </a:lnTo>
                  <a:lnTo>
                    <a:pt x="123" y="0"/>
                  </a:lnTo>
                  <a:lnTo>
                    <a:pt x="130" y="2"/>
                  </a:lnTo>
                  <a:lnTo>
                    <a:pt x="131" y="3"/>
                  </a:lnTo>
                  <a:lnTo>
                    <a:pt x="133" y="4"/>
                  </a:lnTo>
                  <a:lnTo>
                    <a:pt x="133" y="4"/>
                  </a:lnTo>
                  <a:lnTo>
                    <a:pt x="131" y="7"/>
                  </a:lnTo>
                  <a:lnTo>
                    <a:pt x="130" y="7"/>
                  </a:lnTo>
                  <a:lnTo>
                    <a:pt x="128" y="8"/>
                  </a:lnTo>
                  <a:lnTo>
                    <a:pt x="128" y="8"/>
                  </a:lnTo>
                  <a:lnTo>
                    <a:pt x="118" y="8"/>
                  </a:lnTo>
                  <a:lnTo>
                    <a:pt x="112" y="9"/>
                  </a:lnTo>
                  <a:lnTo>
                    <a:pt x="107" y="10"/>
                  </a:lnTo>
                  <a:lnTo>
                    <a:pt x="107" y="10"/>
                  </a:lnTo>
                  <a:lnTo>
                    <a:pt x="105" y="13"/>
                  </a:lnTo>
                  <a:lnTo>
                    <a:pt x="102" y="15"/>
                  </a:lnTo>
                  <a:lnTo>
                    <a:pt x="101" y="19"/>
                  </a:lnTo>
                  <a:lnTo>
                    <a:pt x="100" y="24"/>
                  </a:lnTo>
                  <a:lnTo>
                    <a:pt x="100" y="24"/>
                  </a:lnTo>
                  <a:lnTo>
                    <a:pt x="101" y="31"/>
                  </a:lnTo>
                  <a:lnTo>
                    <a:pt x="104" y="42"/>
                  </a:lnTo>
                  <a:lnTo>
                    <a:pt x="110" y="71"/>
                  </a:lnTo>
                  <a:lnTo>
                    <a:pt x="110" y="71"/>
                  </a:lnTo>
                  <a:lnTo>
                    <a:pt x="123" y="121"/>
                  </a:lnTo>
                  <a:lnTo>
                    <a:pt x="145" y="198"/>
                  </a:lnTo>
                  <a:lnTo>
                    <a:pt x="180" y="322"/>
                  </a:lnTo>
                  <a:lnTo>
                    <a:pt x="181" y="322"/>
                  </a:lnTo>
                  <a:lnTo>
                    <a:pt x="290" y="26"/>
                  </a:lnTo>
                  <a:lnTo>
                    <a:pt x="290" y="26"/>
                  </a:lnTo>
                  <a:lnTo>
                    <a:pt x="299" y="7"/>
                  </a:lnTo>
                  <a:lnTo>
                    <a:pt x="301" y="3"/>
                  </a:lnTo>
                  <a:lnTo>
                    <a:pt x="304" y="3"/>
                  </a:lnTo>
                  <a:lnTo>
                    <a:pt x="304" y="3"/>
                  </a:lnTo>
                  <a:lnTo>
                    <a:pt x="306" y="4"/>
                  </a:lnTo>
                  <a:lnTo>
                    <a:pt x="309" y="8"/>
                  </a:lnTo>
                  <a:lnTo>
                    <a:pt x="317" y="27"/>
                  </a:lnTo>
                  <a:lnTo>
                    <a:pt x="42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30"/>
            <p:cNvSpPr>
              <a:spLocks noEditPoints="1"/>
            </p:cNvSpPr>
            <p:nvPr userDrawn="1"/>
          </p:nvSpPr>
          <p:spPr bwMode="auto">
            <a:xfrm>
              <a:off x="3878" y="284"/>
              <a:ext cx="240" cy="220"/>
            </a:xfrm>
            <a:custGeom>
              <a:avLst/>
              <a:gdLst>
                <a:gd name="T0" fmla="*/ 108 w 721"/>
                <a:gd name="T1" fmla="*/ 226 h 661"/>
                <a:gd name="T2" fmla="*/ 94 w 721"/>
                <a:gd name="T3" fmla="*/ 156 h 661"/>
                <a:gd name="T4" fmla="*/ 105 w 721"/>
                <a:gd name="T5" fmla="*/ 104 h 661"/>
                <a:gd name="T6" fmla="*/ 154 w 721"/>
                <a:gd name="T7" fmla="*/ 42 h 661"/>
                <a:gd name="T8" fmla="*/ 247 w 721"/>
                <a:gd name="T9" fmla="*/ 4 h 661"/>
                <a:gd name="T10" fmla="*/ 329 w 721"/>
                <a:gd name="T11" fmla="*/ 2 h 661"/>
                <a:gd name="T12" fmla="*/ 408 w 721"/>
                <a:gd name="T13" fmla="*/ 22 h 661"/>
                <a:gd name="T14" fmla="*/ 414 w 721"/>
                <a:gd name="T15" fmla="*/ 40 h 661"/>
                <a:gd name="T16" fmla="*/ 405 w 721"/>
                <a:gd name="T17" fmla="*/ 147 h 661"/>
                <a:gd name="T18" fmla="*/ 394 w 721"/>
                <a:gd name="T19" fmla="*/ 162 h 661"/>
                <a:gd name="T20" fmla="*/ 389 w 721"/>
                <a:gd name="T21" fmla="*/ 146 h 661"/>
                <a:gd name="T22" fmla="*/ 376 w 721"/>
                <a:gd name="T23" fmla="*/ 93 h 661"/>
                <a:gd name="T24" fmla="*/ 349 w 721"/>
                <a:gd name="T25" fmla="*/ 61 h 661"/>
                <a:gd name="T26" fmla="*/ 287 w 721"/>
                <a:gd name="T27" fmla="*/ 38 h 661"/>
                <a:gd name="T28" fmla="*/ 234 w 721"/>
                <a:gd name="T29" fmla="*/ 45 h 661"/>
                <a:gd name="T30" fmla="*/ 200 w 721"/>
                <a:gd name="T31" fmla="*/ 72 h 661"/>
                <a:gd name="T32" fmla="*/ 182 w 721"/>
                <a:gd name="T33" fmla="*/ 121 h 661"/>
                <a:gd name="T34" fmla="*/ 188 w 721"/>
                <a:gd name="T35" fmla="*/ 176 h 661"/>
                <a:gd name="T36" fmla="*/ 226 w 721"/>
                <a:gd name="T37" fmla="*/ 246 h 661"/>
                <a:gd name="T38" fmla="*/ 335 w 721"/>
                <a:gd name="T39" fmla="*/ 370 h 661"/>
                <a:gd name="T40" fmla="*/ 476 w 721"/>
                <a:gd name="T41" fmla="*/ 485 h 661"/>
                <a:gd name="T42" fmla="*/ 505 w 721"/>
                <a:gd name="T43" fmla="*/ 405 h 661"/>
                <a:gd name="T44" fmla="*/ 506 w 721"/>
                <a:gd name="T45" fmla="*/ 345 h 661"/>
                <a:gd name="T46" fmla="*/ 489 w 721"/>
                <a:gd name="T47" fmla="*/ 323 h 661"/>
                <a:gd name="T48" fmla="*/ 451 w 721"/>
                <a:gd name="T49" fmla="*/ 315 h 661"/>
                <a:gd name="T50" fmla="*/ 442 w 721"/>
                <a:gd name="T51" fmla="*/ 308 h 661"/>
                <a:gd name="T52" fmla="*/ 456 w 721"/>
                <a:gd name="T53" fmla="*/ 299 h 661"/>
                <a:gd name="T54" fmla="*/ 568 w 721"/>
                <a:gd name="T55" fmla="*/ 308 h 661"/>
                <a:gd name="T56" fmla="*/ 585 w 721"/>
                <a:gd name="T57" fmla="*/ 322 h 661"/>
                <a:gd name="T58" fmla="*/ 571 w 721"/>
                <a:gd name="T59" fmla="*/ 399 h 661"/>
                <a:gd name="T60" fmla="*/ 502 w 721"/>
                <a:gd name="T61" fmla="*/ 521 h 661"/>
                <a:gd name="T62" fmla="*/ 620 w 721"/>
                <a:gd name="T63" fmla="*/ 604 h 661"/>
                <a:gd name="T64" fmla="*/ 692 w 721"/>
                <a:gd name="T65" fmla="*/ 631 h 661"/>
                <a:gd name="T66" fmla="*/ 718 w 721"/>
                <a:gd name="T67" fmla="*/ 634 h 661"/>
                <a:gd name="T68" fmla="*/ 719 w 721"/>
                <a:gd name="T69" fmla="*/ 644 h 661"/>
                <a:gd name="T70" fmla="*/ 631 w 721"/>
                <a:gd name="T71" fmla="*/ 649 h 661"/>
                <a:gd name="T72" fmla="*/ 502 w 721"/>
                <a:gd name="T73" fmla="*/ 628 h 661"/>
                <a:gd name="T74" fmla="*/ 421 w 721"/>
                <a:gd name="T75" fmla="*/ 594 h 661"/>
                <a:gd name="T76" fmla="*/ 340 w 721"/>
                <a:gd name="T77" fmla="*/ 643 h 661"/>
                <a:gd name="T78" fmla="*/ 255 w 721"/>
                <a:gd name="T79" fmla="*/ 660 h 661"/>
                <a:gd name="T80" fmla="*/ 145 w 721"/>
                <a:gd name="T81" fmla="*/ 650 h 661"/>
                <a:gd name="T82" fmla="*/ 50 w 721"/>
                <a:gd name="T83" fmla="*/ 595 h 661"/>
                <a:gd name="T84" fmla="*/ 6 w 721"/>
                <a:gd name="T85" fmla="*/ 519 h 661"/>
                <a:gd name="T86" fmla="*/ 1 w 721"/>
                <a:gd name="T87" fmla="*/ 456 h 661"/>
                <a:gd name="T88" fmla="*/ 30 w 721"/>
                <a:gd name="T89" fmla="*/ 374 h 661"/>
                <a:gd name="T90" fmla="*/ 82 w 721"/>
                <a:gd name="T91" fmla="*/ 312 h 661"/>
                <a:gd name="T92" fmla="*/ 400 w 721"/>
                <a:gd name="T93" fmla="*/ 557 h 661"/>
                <a:gd name="T94" fmla="*/ 249 w 721"/>
                <a:gd name="T95" fmla="*/ 412 h 661"/>
                <a:gd name="T96" fmla="*/ 148 w 721"/>
                <a:gd name="T97" fmla="*/ 316 h 661"/>
                <a:gd name="T98" fmla="*/ 105 w 721"/>
                <a:gd name="T99" fmla="*/ 389 h 661"/>
                <a:gd name="T100" fmla="*/ 104 w 721"/>
                <a:gd name="T101" fmla="*/ 473 h 661"/>
                <a:gd name="T102" fmla="*/ 138 w 721"/>
                <a:gd name="T103" fmla="*/ 549 h 661"/>
                <a:gd name="T104" fmla="*/ 200 w 721"/>
                <a:gd name="T105" fmla="*/ 595 h 661"/>
                <a:gd name="T106" fmla="*/ 262 w 721"/>
                <a:gd name="T107" fmla="*/ 608 h 661"/>
                <a:gd name="T108" fmla="*/ 348 w 721"/>
                <a:gd name="T109" fmla="*/ 588 h 661"/>
                <a:gd name="T110" fmla="*/ 400 w 721"/>
                <a:gd name="T111" fmla="*/ 55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661">
                  <a:moveTo>
                    <a:pt x="137" y="275"/>
                  </a:moveTo>
                  <a:lnTo>
                    <a:pt x="137" y="275"/>
                  </a:lnTo>
                  <a:lnTo>
                    <a:pt x="125" y="258"/>
                  </a:lnTo>
                  <a:lnTo>
                    <a:pt x="115" y="242"/>
                  </a:lnTo>
                  <a:lnTo>
                    <a:pt x="108" y="226"/>
                  </a:lnTo>
                  <a:lnTo>
                    <a:pt x="102" y="212"/>
                  </a:lnTo>
                  <a:lnTo>
                    <a:pt x="98" y="197"/>
                  </a:lnTo>
                  <a:lnTo>
                    <a:pt x="96" y="184"/>
                  </a:lnTo>
                  <a:lnTo>
                    <a:pt x="94" y="169"/>
                  </a:lnTo>
                  <a:lnTo>
                    <a:pt x="94" y="156"/>
                  </a:lnTo>
                  <a:lnTo>
                    <a:pt x="94" y="156"/>
                  </a:lnTo>
                  <a:lnTo>
                    <a:pt x="94" y="142"/>
                  </a:lnTo>
                  <a:lnTo>
                    <a:pt x="97" y="130"/>
                  </a:lnTo>
                  <a:lnTo>
                    <a:pt x="99" y="117"/>
                  </a:lnTo>
                  <a:lnTo>
                    <a:pt x="105" y="104"/>
                  </a:lnTo>
                  <a:lnTo>
                    <a:pt x="111" y="90"/>
                  </a:lnTo>
                  <a:lnTo>
                    <a:pt x="120" y="77"/>
                  </a:lnTo>
                  <a:lnTo>
                    <a:pt x="130" y="65"/>
                  </a:lnTo>
                  <a:lnTo>
                    <a:pt x="141" y="53"/>
                  </a:lnTo>
                  <a:lnTo>
                    <a:pt x="154" y="42"/>
                  </a:lnTo>
                  <a:lnTo>
                    <a:pt x="168" y="32"/>
                  </a:lnTo>
                  <a:lnTo>
                    <a:pt x="185" y="23"/>
                  </a:lnTo>
                  <a:lnTo>
                    <a:pt x="205" y="15"/>
                  </a:lnTo>
                  <a:lnTo>
                    <a:pt x="224" y="9"/>
                  </a:lnTo>
                  <a:lnTo>
                    <a:pt x="247" y="4"/>
                  </a:lnTo>
                  <a:lnTo>
                    <a:pt x="272" y="2"/>
                  </a:lnTo>
                  <a:lnTo>
                    <a:pt x="298" y="0"/>
                  </a:lnTo>
                  <a:lnTo>
                    <a:pt x="298" y="0"/>
                  </a:lnTo>
                  <a:lnTo>
                    <a:pt x="313" y="0"/>
                  </a:lnTo>
                  <a:lnTo>
                    <a:pt x="329" y="2"/>
                  </a:lnTo>
                  <a:lnTo>
                    <a:pt x="355" y="6"/>
                  </a:lnTo>
                  <a:lnTo>
                    <a:pt x="380" y="11"/>
                  </a:lnTo>
                  <a:lnTo>
                    <a:pt x="400" y="19"/>
                  </a:lnTo>
                  <a:lnTo>
                    <a:pt x="400" y="19"/>
                  </a:lnTo>
                  <a:lnTo>
                    <a:pt x="408" y="22"/>
                  </a:lnTo>
                  <a:lnTo>
                    <a:pt x="410" y="25"/>
                  </a:lnTo>
                  <a:lnTo>
                    <a:pt x="412" y="27"/>
                  </a:lnTo>
                  <a:lnTo>
                    <a:pt x="414" y="33"/>
                  </a:lnTo>
                  <a:lnTo>
                    <a:pt x="414" y="40"/>
                  </a:lnTo>
                  <a:lnTo>
                    <a:pt x="414" y="40"/>
                  </a:lnTo>
                  <a:lnTo>
                    <a:pt x="412" y="67"/>
                  </a:lnTo>
                  <a:lnTo>
                    <a:pt x="410" y="100"/>
                  </a:lnTo>
                  <a:lnTo>
                    <a:pt x="408" y="129"/>
                  </a:lnTo>
                  <a:lnTo>
                    <a:pt x="405" y="147"/>
                  </a:lnTo>
                  <a:lnTo>
                    <a:pt x="405" y="147"/>
                  </a:lnTo>
                  <a:lnTo>
                    <a:pt x="404" y="156"/>
                  </a:lnTo>
                  <a:lnTo>
                    <a:pt x="401" y="159"/>
                  </a:lnTo>
                  <a:lnTo>
                    <a:pt x="398" y="162"/>
                  </a:lnTo>
                  <a:lnTo>
                    <a:pt x="394" y="162"/>
                  </a:lnTo>
                  <a:lnTo>
                    <a:pt x="394" y="162"/>
                  </a:lnTo>
                  <a:lnTo>
                    <a:pt x="392" y="162"/>
                  </a:lnTo>
                  <a:lnTo>
                    <a:pt x="389" y="159"/>
                  </a:lnTo>
                  <a:lnTo>
                    <a:pt x="389" y="155"/>
                  </a:lnTo>
                  <a:lnTo>
                    <a:pt x="389" y="146"/>
                  </a:lnTo>
                  <a:lnTo>
                    <a:pt x="389" y="146"/>
                  </a:lnTo>
                  <a:lnTo>
                    <a:pt x="388" y="129"/>
                  </a:lnTo>
                  <a:lnTo>
                    <a:pt x="386" y="121"/>
                  </a:lnTo>
                  <a:lnTo>
                    <a:pt x="383" y="111"/>
                  </a:lnTo>
                  <a:lnTo>
                    <a:pt x="380" y="102"/>
                  </a:lnTo>
                  <a:lnTo>
                    <a:pt x="376" y="93"/>
                  </a:lnTo>
                  <a:lnTo>
                    <a:pt x="371" y="84"/>
                  </a:lnTo>
                  <a:lnTo>
                    <a:pt x="365" y="76"/>
                  </a:lnTo>
                  <a:lnTo>
                    <a:pt x="365" y="76"/>
                  </a:lnTo>
                  <a:lnTo>
                    <a:pt x="358" y="68"/>
                  </a:lnTo>
                  <a:lnTo>
                    <a:pt x="349" y="61"/>
                  </a:lnTo>
                  <a:lnTo>
                    <a:pt x="340" y="55"/>
                  </a:lnTo>
                  <a:lnTo>
                    <a:pt x="329" y="49"/>
                  </a:lnTo>
                  <a:lnTo>
                    <a:pt x="317" y="44"/>
                  </a:lnTo>
                  <a:lnTo>
                    <a:pt x="303" y="40"/>
                  </a:lnTo>
                  <a:lnTo>
                    <a:pt x="287" y="38"/>
                  </a:lnTo>
                  <a:lnTo>
                    <a:pt x="272" y="38"/>
                  </a:lnTo>
                  <a:lnTo>
                    <a:pt x="272" y="38"/>
                  </a:lnTo>
                  <a:lnTo>
                    <a:pt x="257" y="39"/>
                  </a:lnTo>
                  <a:lnTo>
                    <a:pt x="243" y="43"/>
                  </a:lnTo>
                  <a:lnTo>
                    <a:pt x="234" y="45"/>
                  </a:lnTo>
                  <a:lnTo>
                    <a:pt x="227" y="49"/>
                  </a:lnTo>
                  <a:lnTo>
                    <a:pt x="219" y="54"/>
                  </a:lnTo>
                  <a:lnTo>
                    <a:pt x="212" y="59"/>
                  </a:lnTo>
                  <a:lnTo>
                    <a:pt x="206" y="65"/>
                  </a:lnTo>
                  <a:lnTo>
                    <a:pt x="200" y="72"/>
                  </a:lnTo>
                  <a:lnTo>
                    <a:pt x="195" y="79"/>
                  </a:lnTo>
                  <a:lnTo>
                    <a:pt x="190" y="89"/>
                  </a:lnTo>
                  <a:lnTo>
                    <a:pt x="187" y="99"/>
                  </a:lnTo>
                  <a:lnTo>
                    <a:pt x="183" y="108"/>
                  </a:lnTo>
                  <a:lnTo>
                    <a:pt x="182" y="121"/>
                  </a:lnTo>
                  <a:lnTo>
                    <a:pt x="181" y="134"/>
                  </a:lnTo>
                  <a:lnTo>
                    <a:pt x="181" y="134"/>
                  </a:lnTo>
                  <a:lnTo>
                    <a:pt x="182" y="149"/>
                  </a:lnTo>
                  <a:lnTo>
                    <a:pt x="184" y="163"/>
                  </a:lnTo>
                  <a:lnTo>
                    <a:pt x="188" y="176"/>
                  </a:lnTo>
                  <a:lnTo>
                    <a:pt x="194" y="191"/>
                  </a:lnTo>
                  <a:lnTo>
                    <a:pt x="200" y="204"/>
                  </a:lnTo>
                  <a:lnTo>
                    <a:pt x="207" y="219"/>
                  </a:lnTo>
                  <a:lnTo>
                    <a:pt x="216" y="232"/>
                  </a:lnTo>
                  <a:lnTo>
                    <a:pt x="226" y="246"/>
                  </a:lnTo>
                  <a:lnTo>
                    <a:pt x="247" y="272"/>
                  </a:lnTo>
                  <a:lnTo>
                    <a:pt x="270" y="300"/>
                  </a:lnTo>
                  <a:lnTo>
                    <a:pt x="321" y="355"/>
                  </a:lnTo>
                  <a:lnTo>
                    <a:pt x="321" y="355"/>
                  </a:lnTo>
                  <a:lnTo>
                    <a:pt x="335" y="370"/>
                  </a:lnTo>
                  <a:lnTo>
                    <a:pt x="354" y="389"/>
                  </a:lnTo>
                  <a:lnTo>
                    <a:pt x="399" y="433"/>
                  </a:lnTo>
                  <a:lnTo>
                    <a:pt x="469" y="496"/>
                  </a:lnTo>
                  <a:lnTo>
                    <a:pt x="469" y="496"/>
                  </a:lnTo>
                  <a:lnTo>
                    <a:pt x="476" y="485"/>
                  </a:lnTo>
                  <a:lnTo>
                    <a:pt x="483" y="473"/>
                  </a:lnTo>
                  <a:lnTo>
                    <a:pt x="489" y="458"/>
                  </a:lnTo>
                  <a:lnTo>
                    <a:pt x="495" y="441"/>
                  </a:lnTo>
                  <a:lnTo>
                    <a:pt x="501" y="423"/>
                  </a:lnTo>
                  <a:lnTo>
                    <a:pt x="505" y="405"/>
                  </a:lnTo>
                  <a:lnTo>
                    <a:pt x="508" y="385"/>
                  </a:lnTo>
                  <a:lnTo>
                    <a:pt x="510" y="366"/>
                  </a:lnTo>
                  <a:lnTo>
                    <a:pt x="510" y="366"/>
                  </a:lnTo>
                  <a:lnTo>
                    <a:pt x="508" y="356"/>
                  </a:lnTo>
                  <a:lnTo>
                    <a:pt x="506" y="345"/>
                  </a:lnTo>
                  <a:lnTo>
                    <a:pt x="501" y="336"/>
                  </a:lnTo>
                  <a:lnTo>
                    <a:pt x="497" y="331"/>
                  </a:lnTo>
                  <a:lnTo>
                    <a:pt x="494" y="327"/>
                  </a:lnTo>
                  <a:lnTo>
                    <a:pt x="494" y="327"/>
                  </a:lnTo>
                  <a:lnTo>
                    <a:pt x="489" y="323"/>
                  </a:lnTo>
                  <a:lnTo>
                    <a:pt x="484" y="321"/>
                  </a:lnTo>
                  <a:lnTo>
                    <a:pt x="473" y="317"/>
                  </a:lnTo>
                  <a:lnTo>
                    <a:pt x="462" y="315"/>
                  </a:lnTo>
                  <a:lnTo>
                    <a:pt x="451" y="315"/>
                  </a:lnTo>
                  <a:lnTo>
                    <a:pt x="451" y="315"/>
                  </a:lnTo>
                  <a:lnTo>
                    <a:pt x="448" y="314"/>
                  </a:lnTo>
                  <a:lnTo>
                    <a:pt x="445" y="312"/>
                  </a:lnTo>
                  <a:lnTo>
                    <a:pt x="443" y="311"/>
                  </a:lnTo>
                  <a:lnTo>
                    <a:pt x="442" y="308"/>
                  </a:lnTo>
                  <a:lnTo>
                    <a:pt x="442" y="308"/>
                  </a:lnTo>
                  <a:lnTo>
                    <a:pt x="443" y="304"/>
                  </a:lnTo>
                  <a:lnTo>
                    <a:pt x="446" y="302"/>
                  </a:lnTo>
                  <a:lnTo>
                    <a:pt x="450" y="300"/>
                  </a:lnTo>
                  <a:lnTo>
                    <a:pt x="456" y="299"/>
                  </a:lnTo>
                  <a:lnTo>
                    <a:pt x="456" y="299"/>
                  </a:lnTo>
                  <a:lnTo>
                    <a:pt x="496" y="300"/>
                  </a:lnTo>
                  <a:lnTo>
                    <a:pt x="524" y="302"/>
                  </a:lnTo>
                  <a:lnTo>
                    <a:pt x="557" y="305"/>
                  </a:lnTo>
                  <a:lnTo>
                    <a:pt x="557" y="305"/>
                  </a:lnTo>
                  <a:lnTo>
                    <a:pt x="568" y="308"/>
                  </a:lnTo>
                  <a:lnTo>
                    <a:pt x="576" y="310"/>
                  </a:lnTo>
                  <a:lnTo>
                    <a:pt x="580" y="312"/>
                  </a:lnTo>
                  <a:lnTo>
                    <a:pt x="582" y="315"/>
                  </a:lnTo>
                  <a:lnTo>
                    <a:pt x="585" y="319"/>
                  </a:lnTo>
                  <a:lnTo>
                    <a:pt x="585" y="322"/>
                  </a:lnTo>
                  <a:lnTo>
                    <a:pt x="585" y="322"/>
                  </a:lnTo>
                  <a:lnTo>
                    <a:pt x="585" y="334"/>
                  </a:lnTo>
                  <a:lnTo>
                    <a:pt x="584" y="346"/>
                  </a:lnTo>
                  <a:lnTo>
                    <a:pt x="579" y="373"/>
                  </a:lnTo>
                  <a:lnTo>
                    <a:pt x="571" y="399"/>
                  </a:lnTo>
                  <a:lnTo>
                    <a:pt x="562" y="425"/>
                  </a:lnTo>
                  <a:lnTo>
                    <a:pt x="550" y="451"/>
                  </a:lnTo>
                  <a:lnTo>
                    <a:pt x="536" y="475"/>
                  </a:lnTo>
                  <a:lnTo>
                    <a:pt x="519" y="500"/>
                  </a:lnTo>
                  <a:lnTo>
                    <a:pt x="502" y="521"/>
                  </a:lnTo>
                  <a:lnTo>
                    <a:pt x="502" y="521"/>
                  </a:lnTo>
                  <a:lnTo>
                    <a:pt x="541" y="552"/>
                  </a:lnTo>
                  <a:lnTo>
                    <a:pt x="574" y="575"/>
                  </a:lnTo>
                  <a:lnTo>
                    <a:pt x="599" y="592"/>
                  </a:lnTo>
                  <a:lnTo>
                    <a:pt x="620" y="604"/>
                  </a:lnTo>
                  <a:lnTo>
                    <a:pt x="620" y="604"/>
                  </a:lnTo>
                  <a:lnTo>
                    <a:pt x="631" y="610"/>
                  </a:lnTo>
                  <a:lnTo>
                    <a:pt x="643" y="615"/>
                  </a:lnTo>
                  <a:lnTo>
                    <a:pt x="668" y="625"/>
                  </a:lnTo>
                  <a:lnTo>
                    <a:pt x="692" y="631"/>
                  </a:lnTo>
                  <a:lnTo>
                    <a:pt x="701" y="633"/>
                  </a:lnTo>
                  <a:lnTo>
                    <a:pt x="710" y="633"/>
                  </a:lnTo>
                  <a:lnTo>
                    <a:pt x="710" y="633"/>
                  </a:lnTo>
                  <a:lnTo>
                    <a:pt x="715" y="633"/>
                  </a:lnTo>
                  <a:lnTo>
                    <a:pt x="718" y="634"/>
                  </a:lnTo>
                  <a:lnTo>
                    <a:pt x="721" y="637"/>
                  </a:lnTo>
                  <a:lnTo>
                    <a:pt x="721" y="640"/>
                  </a:lnTo>
                  <a:lnTo>
                    <a:pt x="721" y="640"/>
                  </a:lnTo>
                  <a:lnTo>
                    <a:pt x="721" y="643"/>
                  </a:lnTo>
                  <a:lnTo>
                    <a:pt x="719" y="644"/>
                  </a:lnTo>
                  <a:lnTo>
                    <a:pt x="716" y="646"/>
                  </a:lnTo>
                  <a:lnTo>
                    <a:pt x="707" y="648"/>
                  </a:lnTo>
                  <a:lnTo>
                    <a:pt x="695" y="649"/>
                  </a:lnTo>
                  <a:lnTo>
                    <a:pt x="631" y="649"/>
                  </a:lnTo>
                  <a:lnTo>
                    <a:pt x="631" y="649"/>
                  </a:lnTo>
                  <a:lnTo>
                    <a:pt x="598" y="648"/>
                  </a:lnTo>
                  <a:lnTo>
                    <a:pt x="570" y="646"/>
                  </a:lnTo>
                  <a:lnTo>
                    <a:pt x="545" y="643"/>
                  </a:lnTo>
                  <a:lnTo>
                    <a:pt x="523" y="637"/>
                  </a:lnTo>
                  <a:lnTo>
                    <a:pt x="502" y="628"/>
                  </a:lnTo>
                  <a:lnTo>
                    <a:pt x="480" y="617"/>
                  </a:lnTo>
                  <a:lnTo>
                    <a:pt x="459" y="603"/>
                  </a:lnTo>
                  <a:lnTo>
                    <a:pt x="433" y="583"/>
                  </a:lnTo>
                  <a:lnTo>
                    <a:pt x="433" y="583"/>
                  </a:lnTo>
                  <a:lnTo>
                    <a:pt x="421" y="594"/>
                  </a:lnTo>
                  <a:lnTo>
                    <a:pt x="406" y="606"/>
                  </a:lnTo>
                  <a:lnTo>
                    <a:pt x="388" y="620"/>
                  </a:lnTo>
                  <a:lnTo>
                    <a:pt x="366" y="632"/>
                  </a:lnTo>
                  <a:lnTo>
                    <a:pt x="353" y="638"/>
                  </a:lnTo>
                  <a:lnTo>
                    <a:pt x="340" y="643"/>
                  </a:lnTo>
                  <a:lnTo>
                    <a:pt x="325" y="648"/>
                  </a:lnTo>
                  <a:lnTo>
                    <a:pt x="309" y="653"/>
                  </a:lnTo>
                  <a:lnTo>
                    <a:pt x="292" y="655"/>
                  </a:lnTo>
                  <a:lnTo>
                    <a:pt x="274" y="659"/>
                  </a:lnTo>
                  <a:lnTo>
                    <a:pt x="255" y="660"/>
                  </a:lnTo>
                  <a:lnTo>
                    <a:pt x="233" y="661"/>
                  </a:lnTo>
                  <a:lnTo>
                    <a:pt x="233" y="661"/>
                  </a:lnTo>
                  <a:lnTo>
                    <a:pt x="201" y="659"/>
                  </a:lnTo>
                  <a:lnTo>
                    <a:pt x="172" y="655"/>
                  </a:lnTo>
                  <a:lnTo>
                    <a:pt x="145" y="650"/>
                  </a:lnTo>
                  <a:lnTo>
                    <a:pt x="121" y="642"/>
                  </a:lnTo>
                  <a:lnTo>
                    <a:pt x="99" y="632"/>
                  </a:lnTo>
                  <a:lnTo>
                    <a:pt x="80" y="621"/>
                  </a:lnTo>
                  <a:lnTo>
                    <a:pt x="64" y="609"/>
                  </a:lnTo>
                  <a:lnTo>
                    <a:pt x="50" y="595"/>
                  </a:lnTo>
                  <a:lnTo>
                    <a:pt x="36" y="581"/>
                  </a:lnTo>
                  <a:lnTo>
                    <a:pt x="27" y="565"/>
                  </a:lnTo>
                  <a:lnTo>
                    <a:pt x="18" y="551"/>
                  </a:lnTo>
                  <a:lnTo>
                    <a:pt x="11" y="535"/>
                  </a:lnTo>
                  <a:lnTo>
                    <a:pt x="6" y="519"/>
                  </a:lnTo>
                  <a:lnTo>
                    <a:pt x="2" y="503"/>
                  </a:lnTo>
                  <a:lnTo>
                    <a:pt x="0" y="489"/>
                  </a:lnTo>
                  <a:lnTo>
                    <a:pt x="0" y="474"/>
                  </a:lnTo>
                  <a:lnTo>
                    <a:pt x="0" y="474"/>
                  </a:lnTo>
                  <a:lnTo>
                    <a:pt x="1" y="456"/>
                  </a:lnTo>
                  <a:lnTo>
                    <a:pt x="3" y="439"/>
                  </a:lnTo>
                  <a:lnTo>
                    <a:pt x="8" y="422"/>
                  </a:lnTo>
                  <a:lnTo>
                    <a:pt x="14" y="405"/>
                  </a:lnTo>
                  <a:lnTo>
                    <a:pt x="22" y="389"/>
                  </a:lnTo>
                  <a:lnTo>
                    <a:pt x="30" y="374"/>
                  </a:lnTo>
                  <a:lnTo>
                    <a:pt x="39" y="360"/>
                  </a:lnTo>
                  <a:lnTo>
                    <a:pt x="50" y="346"/>
                  </a:lnTo>
                  <a:lnTo>
                    <a:pt x="60" y="334"/>
                  </a:lnTo>
                  <a:lnTo>
                    <a:pt x="71" y="323"/>
                  </a:lnTo>
                  <a:lnTo>
                    <a:pt x="82" y="312"/>
                  </a:lnTo>
                  <a:lnTo>
                    <a:pt x="94" y="303"/>
                  </a:lnTo>
                  <a:lnTo>
                    <a:pt x="116" y="287"/>
                  </a:lnTo>
                  <a:lnTo>
                    <a:pt x="137" y="275"/>
                  </a:lnTo>
                  <a:close/>
                  <a:moveTo>
                    <a:pt x="400" y="557"/>
                  </a:moveTo>
                  <a:lnTo>
                    <a:pt x="400" y="557"/>
                  </a:lnTo>
                  <a:lnTo>
                    <a:pt x="359" y="520"/>
                  </a:lnTo>
                  <a:lnTo>
                    <a:pt x="314" y="478"/>
                  </a:lnTo>
                  <a:lnTo>
                    <a:pt x="274" y="439"/>
                  </a:lnTo>
                  <a:lnTo>
                    <a:pt x="249" y="412"/>
                  </a:lnTo>
                  <a:lnTo>
                    <a:pt x="249" y="412"/>
                  </a:lnTo>
                  <a:lnTo>
                    <a:pt x="200" y="359"/>
                  </a:lnTo>
                  <a:lnTo>
                    <a:pt x="176" y="329"/>
                  </a:lnTo>
                  <a:lnTo>
                    <a:pt x="159" y="308"/>
                  </a:lnTo>
                  <a:lnTo>
                    <a:pt x="159" y="308"/>
                  </a:lnTo>
                  <a:lnTo>
                    <a:pt x="148" y="316"/>
                  </a:lnTo>
                  <a:lnTo>
                    <a:pt x="137" y="326"/>
                  </a:lnTo>
                  <a:lnTo>
                    <a:pt x="127" y="339"/>
                  </a:lnTo>
                  <a:lnTo>
                    <a:pt x="119" y="354"/>
                  </a:lnTo>
                  <a:lnTo>
                    <a:pt x="111" y="371"/>
                  </a:lnTo>
                  <a:lnTo>
                    <a:pt x="105" y="389"/>
                  </a:lnTo>
                  <a:lnTo>
                    <a:pt x="102" y="411"/>
                  </a:lnTo>
                  <a:lnTo>
                    <a:pt x="101" y="435"/>
                  </a:lnTo>
                  <a:lnTo>
                    <a:pt x="101" y="435"/>
                  </a:lnTo>
                  <a:lnTo>
                    <a:pt x="102" y="455"/>
                  </a:lnTo>
                  <a:lnTo>
                    <a:pt x="104" y="473"/>
                  </a:lnTo>
                  <a:lnTo>
                    <a:pt x="108" y="490"/>
                  </a:lnTo>
                  <a:lnTo>
                    <a:pt x="114" y="507"/>
                  </a:lnTo>
                  <a:lnTo>
                    <a:pt x="120" y="521"/>
                  </a:lnTo>
                  <a:lnTo>
                    <a:pt x="128" y="536"/>
                  </a:lnTo>
                  <a:lnTo>
                    <a:pt x="138" y="549"/>
                  </a:lnTo>
                  <a:lnTo>
                    <a:pt x="149" y="560"/>
                  </a:lnTo>
                  <a:lnTo>
                    <a:pt x="160" y="571"/>
                  </a:lnTo>
                  <a:lnTo>
                    <a:pt x="172" y="581"/>
                  </a:lnTo>
                  <a:lnTo>
                    <a:pt x="185" y="588"/>
                  </a:lnTo>
                  <a:lnTo>
                    <a:pt x="200" y="595"/>
                  </a:lnTo>
                  <a:lnTo>
                    <a:pt x="215" y="600"/>
                  </a:lnTo>
                  <a:lnTo>
                    <a:pt x="230" y="604"/>
                  </a:lnTo>
                  <a:lnTo>
                    <a:pt x="246" y="606"/>
                  </a:lnTo>
                  <a:lnTo>
                    <a:pt x="262" y="608"/>
                  </a:lnTo>
                  <a:lnTo>
                    <a:pt x="262" y="608"/>
                  </a:lnTo>
                  <a:lnTo>
                    <a:pt x="274" y="608"/>
                  </a:lnTo>
                  <a:lnTo>
                    <a:pt x="286" y="606"/>
                  </a:lnTo>
                  <a:lnTo>
                    <a:pt x="308" y="602"/>
                  </a:lnTo>
                  <a:lnTo>
                    <a:pt x="330" y="595"/>
                  </a:lnTo>
                  <a:lnTo>
                    <a:pt x="348" y="588"/>
                  </a:lnTo>
                  <a:lnTo>
                    <a:pt x="365" y="581"/>
                  </a:lnTo>
                  <a:lnTo>
                    <a:pt x="380" y="572"/>
                  </a:lnTo>
                  <a:lnTo>
                    <a:pt x="392" y="564"/>
                  </a:lnTo>
                  <a:lnTo>
                    <a:pt x="400" y="557"/>
                  </a:lnTo>
                  <a:lnTo>
                    <a:pt x="400" y="5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33"/>
            <p:cNvSpPr>
              <a:spLocks/>
            </p:cNvSpPr>
            <p:nvPr userDrawn="1"/>
          </p:nvSpPr>
          <p:spPr bwMode="auto">
            <a:xfrm>
              <a:off x="264" y="274"/>
              <a:ext cx="164" cy="24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34"/>
            <p:cNvSpPr>
              <a:spLocks/>
            </p:cNvSpPr>
            <p:nvPr userDrawn="1"/>
          </p:nvSpPr>
          <p:spPr bwMode="auto">
            <a:xfrm>
              <a:off x="544" y="277"/>
              <a:ext cx="169" cy="234"/>
            </a:xfrm>
            <a:custGeom>
              <a:avLst/>
              <a:gdLst>
                <a:gd name="T0" fmla="*/ 0 w 509"/>
                <a:gd name="T1" fmla="*/ 702 h 702"/>
                <a:gd name="T2" fmla="*/ 0 w 509"/>
                <a:gd name="T3" fmla="*/ 0 h 702"/>
                <a:gd name="T4" fmla="*/ 150 w 509"/>
                <a:gd name="T5" fmla="*/ 0 h 702"/>
                <a:gd name="T6" fmla="*/ 150 w 509"/>
                <a:gd name="T7" fmla="*/ 280 h 702"/>
                <a:gd name="T8" fmla="*/ 360 w 509"/>
                <a:gd name="T9" fmla="*/ 280 h 702"/>
                <a:gd name="T10" fmla="*/ 360 w 509"/>
                <a:gd name="T11" fmla="*/ 0 h 702"/>
                <a:gd name="T12" fmla="*/ 509 w 509"/>
                <a:gd name="T13" fmla="*/ 0 h 702"/>
                <a:gd name="T14" fmla="*/ 509 w 509"/>
                <a:gd name="T15" fmla="*/ 702 h 702"/>
                <a:gd name="T16" fmla="*/ 360 w 509"/>
                <a:gd name="T17" fmla="*/ 702 h 702"/>
                <a:gd name="T18" fmla="*/ 360 w 509"/>
                <a:gd name="T19" fmla="*/ 398 h 702"/>
                <a:gd name="T20" fmla="*/ 150 w 509"/>
                <a:gd name="T21" fmla="*/ 398 h 702"/>
                <a:gd name="T22" fmla="*/ 150 w 509"/>
                <a:gd name="T23" fmla="*/ 702 h 702"/>
                <a:gd name="T24" fmla="*/ 0 w 50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702">
                  <a:moveTo>
                    <a:pt x="0" y="702"/>
                  </a:moveTo>
                  <a:lnTo>
                    <a:pt x="0" y="0"/>
                  </a:lnTo>
                  <a:lnTo>
                    <a:pt x="150" y="0"/>
                  </a:lnTo>
                  <a:lnTo>
                    <a:pt x="150" y="280"/>
                  </a:lnTo>
                  <a:lnTo>
                    <a:pt x="360" y="280"/>
                  </a:lnTo>
                  <a:lnTo>
                    <a:pt x="360" y="0"/>
                  </a:lnTo>
                  <a:lnTo>
                    <a:pt x="509" y="0"/>
                  </a:lnTo>
                  <a:lnTo>
                    <a:pt x="509" y="702"/>
                  </a:lnTo>
                  <a:lnTo>
                    <a:pt x="360" y="702"/>
                  </a:lnTo>
                  <a:lnTo>
                    <a:pt x="360" y="398"/>
                  </a:lnTo>
                  <a:lnTo>
                    <a:pt x="150" y="398"/>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35"/>
            <p:cNvSpPr>
              <a:spLocks/>
            </p:cNvSpPr>
            <p:nvPr userDrawn="1"/>
          </p:nvSpPr>
          <p:spPr bwMode="auto">
            <a:xfrm>
              <a:off x="836" y="277"/>
              <a:ext cx="230" cy="234"/>
            </a:xfrm>
            <a:custGeom>
              <a:avLst/>
              <a:gdLst>
                <a:gd name="T0" fmla="*/ 0 w 691"/>
                <a:gd name="T1" fmla="*/ 702 h 702"/>
                <a:gd name="T2" fmla="*/ 0 w 691"/>
                <a:gd name="T3" fmla="*/ 0 h 702"/>
                <a:gd name="T4" fmla="*/ 209 w 691"/>
                <a:gd name="T5" fmla="*/ 0 h 702"/>
                <a:gd name="T6" fmla="*/ 343 w 691"/>
                <a:gd name="T7" fmla="*/ 460 h 702"/>
                <a:gd name="T8" fmla="*/ 346 w 691"/>
                <a:gd name="T9" fmla="*/ 460 h 702"/>
                <a:gd name="T10" fmla="*/ 482 w 691"/>
                <a:gd name="T11" fmla="*/ 0 h 702"/>
                <a:gd name="T12" fmla="*/ 691 w 691"/>
                <a:gd name="T13" fmla="*/ 0 h 702"/>
                <a:gd name="T14" fmla="*/ 691 w 691"/>
                <a:gd name="T15" fmla="*/ 702 h 702"/>
                <a:gd name="T16" fmla="*/ 562 w 691"/>
                <a:gd name="T17" fmla="*/ 702 h 702"/>
                <a:gd name="T18" fmla="*/ 562 w 691"/>
                <a:gd name="T19" fmla="*/ 149 h 702"/>
                <a:gd name="T20" fmla="*/ 561 w 691"/>
                <a:gd name="T21" fmla="*/ 149 h 702"/>
                <a:gd name="T22" fmla="*/ 402 w 691"/>
                <a:gd name="T23" fmla="*/ 702 h 702"/>
                <a:gd name="T24" fmla="*/ 289 w 691"/>
                <a:gd name="T25" fmla="*/ 702 h 702"/>
                <a:gd name="T26" fmla="*/ 130 w 691"/>
                <a:gd name="T27" fmla="*/ 149 h 702"/>
                <a:gd name="T28" fmla="*/ 127 w 691"/>
                <a:gd name="T29" fmla="*/ 149 h 702"/>
                <a:gd name="T30" fmla="*/ 127 w 691"/>
                <a:gd name="T31" fmla="*/ 702 h 702"/>
                <a:gd name="T32" fmla="*/ 0 w 691"/>
                <a:gd name="T33"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1" h="702">
                  <a:moveTo>
                    <a:pt x="0" y="702"/>
                  </a:moveTo>
                  <a:lnTo>
                    <a:pt x="0" y="0"/>
                  </a:lnTo>
                  <a:lnTo>
                    <a:pt x="209" y="0"/>
                  </a:lnTo>
                  <a:lnTo>
                    <a:pt x="343" y="460"/>
                  </a:lnTo>
                  <a:lnTo>
                    <a:pt x="346" y="460"/>
                  </a:lnTo>
                  <a:lnTo>
                    <a:pt x="482" y="0"/>
                  </a:lnTo>
                  <a:lnTo>
                    <a:pt x="691" y="0"/>
                  </a:lnTo>
                  <a:lnTo>
                    <a:pt x="691" y="702"/>
                  </a:lnTo>
                  <a:lnTo>
                    <a:pt x="562" y="702"/>
                  </a:lnTo>
                  <a:lnTo>
                    <a:pt x="562" y="149"/>
                  </a:lnTo>
                  <a:lnTo>
                    <a:pt x="561" y="149"/>
                  </a:lnTo>
                  <a:lnTo>
                    <a:pt x="402" y="702"/>
                  </a:lnTo>
                  <a:lnTo>
                    <a:pt x="289" y="702"/>
                  </a:lnTo>
                  <a:lnTo>
                    <a:pt x="130" y="149"/>
                  </a:lnTo>
                  <a:lnTo>
                    <a:pt x="127" y="149"/>
                  </a:lnTo>
                  <a:lnTo>
                    <a:pt x="12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36"/>
            <p:cNvSpPr>
              <a:spLocks/>
            </p:cNvSpPr>
            <p:nvPr userDrawn="1"/>
          </p:nvSpPr>
          <p:spPr bwMode="auto">
            <a:xfrm>
              <a:off x="1186" y="277"/>
              <a:ext cx="139" cy="234"/>
            </a:xfrm>
            <a:custGeom>
              <a:avLst/>
              <a:gdLst>
                <a:gd name="T0" fmla="*/ 0 w 419"/>
                <a:gd name="T1" fmla="*/ 702 h 702"/>
                <a:gd name="T2" fmla="*/ 0 w 419"/>
                <a:gd name="T3" fmla="*/ 0 h 702"/>
                <a:gd name="T4" fmla="*/ 408 w 419"/>
                <a:gd name="T5" fmla="*/ 0 h 702"/>
                <a:gd name="T6" fmla="*/ 408 w 419"/>
                <a:gd name="T7" fmla="*/ 118 h 702"/>
                <a:gd name="T8" fmla="*/ 149 w 419"/>
                <a:gd name="T9" fmla="*/ 118 h 702"/>
                <a:gd name="T10" fmla="*/ 149 w 419"/>
                <a:gd name="T11" fmla="*/ 280 h 702"/>
                <a:gd name="T12" fmla="*/ 347 w 419"/>
                <a:gd name="T13" fmla="*/ 280 h 702"/>
                <a:gd name="T14" fmla="*/ 347 w 419"/>
                <a:gd name="T15" fmla="*/ 398 h 702"/>
                <a:gd name="T16" fmla="*/ 149 w 419"/>
                <a:gd name="T17" fmla="*/ 398 h 702"/>
                <a:gd name="T18" fmla="*/ 149 w 419"/>
                <a:gd name="T19" fmla="*/ 584 h 702"/>
                <a:gd name="T20" fmla="*/ 419 w 419"/>
                <a:gd name="T21" fmla="*/ 584 h 702"/>
                <a:gd name="T22" fmla="*/ 419 w 419"/>
                <a:gd name="T23" fmla="*/ 702 h 702"/>
                <a:gd name="T24" fmla="*/ 0 w 41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702">
                  <a:moveTo>
                    <a:pt x="0" y="702"/>
                  </a:moveTo>
                  <a:lnTo>
                    <a:pt x="0" y="0"/>
                  </a:lnTo>
                  <a:lnTo>
                    <a:pt x="408" y="0"/>
                  </a:lnTo>
                  <a:lnTo>
                    <a:pt x="408" y="118"/>
                  </a:lnTo>
                  <a:lnTo>
                    <a:pt x="149" y="118"/>
                  </a:lnTo>
                  <a:lnTo>
                    <a:pt x="149" y="280"/>
                  </a:lnTo>
                  <a:lnTo>
                    <a:pt x="347" y="280"/>
                  </a:lnTo>
                  <a:lnTo>
                    <a:pt x="347" y="398"/>
                  </a:lnTo>
                  <a:lnTo>
                    <a:pt x="149" y="398"/>
                  </a:lnTo>
                  <a:lnTo>
                    <a:pt x="149" y="584"/>
                  </a:lnTo>
                  <a:lnTo>
                    <a:pt x="419" y="584"/>
                  </a:lnTo>
                  <a:lnTo>
                    <a:pt x="41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37"/>
            <p:cNvSpPr>
              <a:spLocks/>
            </p:cNvSpPr>
            <p:nvPr userDrawn="1"/>
          </p:nvSpPr>
          <p:spPr bwMode="auto">
            <a:xfrm>
              <a:off x="1438" y="277"/>
              <a:ext cx="130" cy="234"/>
            </a:xfrm>
            <a:custGeom>
              <a:avLst/>
              <a:gdLst>
                <a:gd name="T0" fmla="*/ 0 w 389"/>
                <a:gd name="T1" fmla="*/ 702 h 702"/>
                <a:gd name="T2" fmla="*/ 0 w 389"/>
                <a:gd name="T3" fmla="*/ 0 h 702"/>
                <a:gd name="T4" fmla="*/ 149 w 389"/>
                <a:gd name="T5" fmla="*/ 0 h 702"/>
                <a:gd name="T6" fmla="*/ 149 w 389"/>
                <a:gd name="T7" fmla="*/ 584 h 702"/>
                <a:gd name="T8" fmla="*/ 389 w 389"/>
                <a:gd name="T9" fmla="*/ 584 h 702"/>
                <a:gd name="T10" fmla="*/ 389 w 389"/>
                <a:gd name="T11" fmla="*/ 702 h 702"/>
                <a:gd name="T12" fmla="*/ 0 w 389"/>
                <a:gd name="T13" fmla="*/ 702 h 702"/>
              </a:gdLst>
              <a:ahLst/>
              <a:cxnLst>
                <a:cxn ang="0">
                  <a:pos x="T0" y="T1"/>
                </a:cxn>
                <a:cxn ang="0">
                  <a:pos x="T2" y="T3"/>
                </a:cxn>
                <a:cxn ang="0">
                  <a:pos x="T4" y="T5"/>
                </a:cxn>
                <a:cxn ang="0">
                  <a:pos x="T6" y="T7"/>
                </a:cxn>
                <a:cxn ang="0">
                  <a:pos x="T8" y="T9"/>
                </a:cxn>
                <a:cxn ang="0">
                  <a:pos x="T10" y="T11"/>
                </a:cxn>
                <a:cxn ang="0">
                  <a:pos x="T12" y="T13"/>
                </a:cxn>
              </a:cxnLst>
              <a:rect l="0" t="0" r="r" b="b"/>
              <a:pathLst>
                <a:path w="389" h="702">
                  <a:moveTo>
                    <a:pt x="0" y="702"/>
                  </a:moveTo>
                  <a:lnTo>
                    <a:pt x="0" y="0"/>
                  </a:lnTo>
                  <a:lnTo>
                    <a:pt x="149" y="0"/>
                  </a:lnTo>
                  <a:lnTo>
                    <a:pt x="149" y="584"/>
                  </a:lnTo>
                  <a:lnTo>
                    <a:pt x="389" y="584"/>
                  </a:lnTo>
                  <a:lnTo>
                    <a:pt x="38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Rectangle 38"/>
            <p:cNvSpPr>
              <a:spLocks noChangeArrowheads="1"/>
            </p:cNvSpPr>
            <p:nvPr userDrawn="1"/>
          </p:nvSpPr>
          <p:spPr bwMode="auto">
            <a:xfrm>
              <a:off x="1673"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39"/>
            <p:cNvSpPr>
              <a:spLocks/>
            </p:cNvSpPr>
            <p:nvPr userDrawn="1"/>
          </p:nvSpPr>
          <p:spPr bwMode="auto">
            <a:xfrm>
              <a:off x="1842" y="277"/>
              <a:ext cx="177" cy="234"/>
            </a:xfrm>
            <a:custGeom>
              <a:avLst/>
              <a:gdLst>
                <a:gd name="T0" fmla="*/ 0 w 531"/>
                <a:gd name="T1" fmla="*/ 702 h 702"/>
                <a:gd name="T2" fmla="*/ 0 w 531"/>
                <a:gd name="T3" fmla="*/ 0 h 702"/>
                <a:gd name="T4" fmla="*/ 150 w 531"/>
                <a:gd name="T5" fmla="*/ 0 h 702"/>
                <a:gd name="T6" fmla="*/ 150 w 531"/>
                <a:gd name="T7" fmla="*/ 290 h 702"/>
                <a:gd name="T8" fmla="*/ 151 w 531"/>
                <a:gd name="T9" fmla="*/ 290 h 702"/>
                <a:gd name="T10" fmla="*/ 345 w 531"/>
                <a:gd name="T11" fmla="*/ 0 h 702"/>
                <a:gd name="T12" fmla="*/ 508 w 531"/>
                <a:gd name="T13" fmla="*/ 0 h 702"/>
                <a:gd name="T14" fmla="*/ 307 w 531"/>
                <a:gd name="T15" fmla="*/ 283 h 702"/>
                <a:gd name="T16" fmla="*/ 531 w 531"/>
                <a:gd name="T17" fmla="*/ 702 h 702"/>
                <a:gd name="T18" fmla="*/ 363 w 531"/>
                <a:gd name="T19" fmla="*/ 702 h 702"/>
                <a:gd name="T20" fmla="*/ 207 w 531"/>
                <a:gd name="T21" fmla="*/ 407 h 702"/>
                <a:gd name="T22" fmla="*/ 150 w 531"/>
                <a:gd name="T23" fmla="*/ 487 h 702"/>
                <a:gd name="T24" fmla="*/ 150 w 531"/>
                <a:gd name="T25" fmla="*/ 702 h 702"/>
                <a:gd name="T26" fmla="*/ 0 w 531"/>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1" h="702">
                  <a:moveTo>
                    <a:pt x="0" y="702"/>
                  </a:moveTo>
                  <a:lnTo>
                    <a:pt x="0" y="0"/>
                  </a:lnTo>
                  <a:lnTo>
                    <a:pt x="150" y="0"/>
                  </a:lnTo>
                  <a:lnTo>
                    <a:pt x="150" y="290"/>
                  </a:lnTo>
                  <a:lnTo>
                    <a:pt x="151" y="290"/>
                  </a:lnTo>
                  <a:lnTo>
                    <a:pt x="345" y="0"/>
                  </a:lnTo>
                  <a:lnTo>
                    <a:pt x="508" y="0"/>
                  </a:lnTo>
                  <a:lnTo>
                    <a:pt x="307" y="283"/>
                  </a:lnTo>
                  <a:lnTo>
                    <a:pt x="531" y="702"/>
                  </a:lnTo>
                  <a:lnTo>
                    <a:pt x="363" y="702"/>
                  </a:lnTo>
                  <a:lnTo>
                    <a:pt x="207" y="407"/>
                  </a:lnTo>
                  <a:lnTo>
                    <a:pt x="150" y="487"/>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40"/>
            <p:cNvSpPr>
              <a:spLocks/>
            </p:cNvSpPr>
            <p:nvPr userDrawn="1"/>
          </p:nvSpPr>
          <p:spPr bwMode="auto">
            <a:xfrm>
              <a:off x="2276" y="274"/>
              <a:ext cx="168" cy="24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41"/>
            <p:cNvSpPr>
              <a:spLocks noChangeArrowheads="1"/>
            </p:cNvSpPr>
            <p:nvPr userDrawn="1"/>
          </p:nvSpPr>
          <p:spPr bwMode="auto">
            <a:xfrm>
              <a:off x="2562"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42"/>
            <p:cNvSpPr>
              <a:spLocks/>
            </p:cNvSpPr>
            <p:nvPr userDrawn="1"/>
          </p:nvSpPr>
          <p:spPr bwMode="auto">
            <a:xfrm>
              <a:off x="2717" y="277"/>
              <a:ext cx="165" cy="234"/>
            </a:xfrm>
            <a:custGeom>
              <a:avLst/>
              <a:gdLst>
                <a:gd name="T0" fmla="*/ 497 w 497"/>
                <a:gd name="T1" fmla="*/ 0 h 702"/>
                <a:gd name="T2" fmla="*/ 497 w 497"/>
                <a:gd name="T3" fmla="*/ 118 h 702"/>
                <a:gd name="T4" fmla="*/ 323 w 497"/>
                <a:gd name="T5" fmla="*/ 118 h 702"/>
                <a:gd name="T6" fmla="*/ 323 w 497"/>
                <a:gd name="T7" fmla="*/ 702 h 702"/>
                <a:gd name="T8" fmla="*/ 173 w 497"/>
                <a:gd name="T9" fmla="*/ 702 h 702"/>
                <a:gd name="T10" fmla="*/ 173 w 497"/>
                <a:gd name="T11" fmla="*/ 118 h 702"/>
                <a:gd name="T12" fmla="*/ 0 w 497"/>
                <a:gd name="T13" fmla="*/ 118 h 702"/>
                <a:gd name="T14" fmla="*/ 0 w 497"/>
                <a:gd name="T15" fmla="*/ 0 h 702"/>
                <a:gd name="T16" fmla="*/ 497 w 497"/>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702">
                  <a:moveTo>
                    <a:pt x="497" y="0"/>
                  </a:moveTo>
                  <a:lnTo>
                    <a:pt x="497" y="118"/>
                  </a:lnTo>
                  <a:lnTo>
                    <a:pt x="323" y="118"/>
                  </a:lnTo>
                  <a:lnTo>
                    <a:pt x="323" y="702"/>
                  </a:lnTo>
                  <a:lnTo>
                    <a:pt x="173" y="702"/>
                  </a:lnTo>
                  <a:lnTo>
                    <a:pt x="173" y="118"/>
                  </a:lnTo>
                  <a:lnTo>
                    <a:pt x="0" y="118"/>
                  </a:lnTo>
                  <a:lnTo>
                    <a:pt x="0" y="0"/>
                  </a:lnTo>
                  <a:lnTo>
                    <a:pt x="4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43"/>
            <p:cNvSpPr>
              <a:spLocks/>
            </p:cNvSpPr>
            <p:nvPr userDrawn="1"/>
          </p:nvSpPr>
          <p:spPr bwMode="auto">
            <a:xfrm>
              <a:off x="2984" y="277"/>
              <a:ext cx="177" cy="234"/>
            </a:xfrm>
            <a:custGeom>
              <a:avLst/>
              <a:gdLst>
                <a:gd name="T0" fmla="*/ 0 w 530"/>
                <a:gd name="T1" fmla="*/ 702 h 702"/>
                <a:gd name="T2" fmla="*/ 0 w 530"/>
                <a:gd name="T3" fmla="*/ 0 h 702"/>
                <a:gd name="T4" fmla="*/ 149 w 530"/>
                <a:gd name="T5" fmla="*/ 0 h 702"/>
                <a:gd name="T6" fmla="*/ 149 w 530"/>
                <a:gd name="T7" fmla="*/ 290 h 702"/>
                <a:gd name="T8" fmla="*/ 152 w 530"/>
                <a:gd name="T9" fmla="*/ 290 h 702"/>
                <a:gd name="T10" fmla="*/ 345 w 530"/>
                <a:gd name="T11" fmla="*/ 0 h 702"/>
                <a:gd name="T12" fmla="*/ 509 w 530"/>
                <a:gd name="T13" fmla="*/ 0 h 702"/>
                <a:gd name="T14" fmla="*/ 307 w 530"/>
                <a:gd name="T15" fmla="*/ 283 h 702"/>
                <a:gd name="T16" fmla="*/ 530 w 530"/>
                <a:gd name="T17" fmla="*/ 702 h 702"/>
                <a:gd name="T18" fmla="*/ 363 w 530"/>
                <a:gd name="T19" fmla="*/ 702 h 702"/>
                <a:gd name="T20" fmla="*/ 208 w 530"/>
                <a:gd name="T21" fmla="*/ 407 h 702"/>
                <a:gd name="T22" fmla="*/ 149 w 530"/>
                <a:gd name="T23" fmla="*/ 487 h 702"/>
                <a:gd name="T24" fmla="*/ 149 w 530"/>
                <a:gd name="T25" fmla="*/ 702 h 702"/>
                <a:gd name="T26" fmla="*/ 0 w 530"/>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0" h="702">
                  <a:moveTo>
                    <a:pt x="0" y="702"/>
                  </a:moveTo>
                  <a:lnTo>
                    <a:pt x="0" y="0"/>
                  </a:lnTo>
                  <a:lnTo>
                    <a:pt x="149" y="0"/>
                  </a:lnTo>
                  <a:lnTo>
                    <a:pt x="149" y="290"/>
                  </a:lnTo>
                  <a:lnTo>
                    <a:pt x="152" y="290"/>
                  </a:lnTo>
                  <a:lnTo>
                    <a:pt x="345" y="0"/>
                  </a:lnTo>
                  <a:lnTo>
                    <a:pt x="509" y="0"/>
                  </a:lnTo>
                  <a:lnTo>
                    <a:pt x="307" y="283"/>
                  </a:lnTo>
                  <a:lnTo>
                    <a:pt x="530" y="702"/>
                  </a:lnTo>
                  <a:lnTo>
                    <a:pt x="363" y="702"/>
                  </a:lnTo>
                  <a:lnTo>
                    <a:pt x="208" y="407"/>
                  </a:lnTo>
                  <a:lnTo>
                    <a:pt x="149" y="487"/>
                  </a:lnTo>
                  <a:lnTo>
                    <a:pt x="14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44"/>
            <p:cNvSpPr>
              <a:spLocks noChangeArrowheads="1"/>
            </p:cNvSpPr>
            <p:nvPr userDrawn="1"/>
          </p:nvSpPr>
          <p:spPr bwMode="auto">
            <a:xfrm>
              <a:off x="3259"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45"/>
            <p:cNvSpPr>
              <a:spLocks/>
            </p:cNvSpPr>
            <p:nvPr userDrawn="1"/>
          </p:nvSpPr>
          <p:spPr bwMode="auto">
            <a:xfrm>
              <a:off x="3431" y="277"/>
              <a:ext cx="170" cy="234"/>
            </a:xfrm>
            <a:custGeom>
              <a:avLst/>
              <a:gdLst>
                <a:gd name="T0" fmla="*/ 0 w 510"/>
                <a:gd name="T1" fmla="*/ 702 h 702"/>
                <a:gd name="T2" fmla="*/ 0 w 510"/>
                <a:gd name="T3" fmla="*/ 0 h 702"/>
                <a:gd name="T4" fmla="*/ 164 w 510"/>
                <a:gd name="T5" fmla="*/ 0 h 702"/>
                <a:gd name="T6" fmla="*/ 372 w 510"/>
                <a:gd name="T7" fmla="*/ 416 h 702"/>
                <a:gd name="T8" fmla="*/ 374 w 510"/>
                <a:gd name="T9" fmla="*/ 416 h 702"/>
                <a:gd name="T10" fmla="*/ 374 w 510"/>
                <a:gd name="T11" fmla="*/ 0 h 702"/>
                <a:gd name="T12" fmla="*/ 510 w 510"/>
                <a:gd name="T13" fmla="*/ 0 h 702"/>
                <a:gd name="T14" fmla="*/ 510 w 510"/>
                <a:gd name="T15" fmla="*/ 702 h 702"/>
                <a:gd name="T16" fmla="*/ 368 w 510"/>
                <a:gd name="T17" fmla="*/ 702 h 702"/>
                <a:gd name="T18" fmla="*/ 140 w 510"/>
                <a:gd name="T19" fmla="*/ 249 h 702"/>
                <a:gd name="T20" fmla="*/ 137 w 510"/>
                <a:gd name="T21" fmla="*/ 249 h 702"/>
                <a:gd name="T22" fmla="*/ 137 w 510"/>
                <a:gd name="T23" fmla="*/ 702 h 702"/>
                <a:gd name="T24" fmla="*/ 0 w 510"/>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702">
                  <a:moveTo>
                    <a:pt x="0" y="702"/>
                  </a:moveTo>
                  <a:lnTo>
                    <a:pt x="0" y="0"/>
                  </a:lnTo>
                  <a:lnTo>
                    <a:pt x="164" y="0"/>
                  </a:lnTo>
                  <a:lnTo>
                    <a:pt x="372" y="416"/>
                  </a:lnTo>
                  <a:lnTo>
                    <a:pt x="374" y="416"/>
                  </a:lnTo>
                  <a:lnTo>
                    <a:pt x="374" y="0"/>
                  </a:lnTo>
                  <a:lnTo>
                    <a:pt x="510" y="0"/>
                  </a:lnTo>
                  <a:lnTo>
                    <a:pt x="510" y="702"/>
                  </a:lnTo>
                  <a:lnTo>
                    <a:pt x="368" y="702"/>
                  </a:lnTo>
                  <a:lnTo>
                    <a:pt x="140" y="249"/>
                  </a:lnTo>
                  <a:lnTo>
                    <a:pt x="137" y="249"/>
                  </a:lnTo>
                  <a:lnTo>
                    <a:pt x="13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46"/>
            <p:cNvSpPr>
              <a:spLocks noEditPoints="1"/>
            </p:cNvSpPr>
            <p:nvPr userDrawn="1"/>
          </p:nvSpPr>
          <p:spPr bwMode="auto">
            <a:xfrm>
              <a:off x="4354" y="277"/>
              <a:ext cx="160" cy="234"/>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49"/>
            <p:cNvSpPr>
              <a:spLocks noEditPoints="1"/>
            </p:cNvSpPr>
            <p:nvPr userDrawn="1"/>
          </p:nvSpPr>
          <p:spPr bwMode="auto">
            <a:xfrm>
              <a:off x="4609" y="277"/>
              <a:ext cx="191" cy="234"/>
            </a:xfrm>
            <a:custGeom>
              <a:avLst/>
              <a:gdLst>
                <a:gd name="T0" fmla="*/ 0 w 573"/>
                <a:gd name="T1" fmla="*/ 702 h 702"/>
                <a:gd name="T2" fmla="*/ 194 w 573"/>
                <a:gd name="T3" fmla="*/ 0 h 702"/>
                <a:gd name="T4" fmla="*/ 385 w 573"/>
                <a:gd name="T5" fmla="*/ 0 h 702"/>
                <a:gd name="T6" fmla="*/ 573 w 573"/>
                <a:gd name="T7" fmla="*/ 702 h 702"/>
                <a:gd name="T8" fmla="*/ 431 w 573"/>
                <a:gd name="T9" fmla="*/ 702 h 702"/>
                <a:gd name="T10" fmla="*/ 393 w 573"/>
                <a:gd name="T11" fmla="*/ 554 h 702"/>
                <a:gd name="T12" fmla="*/ 186 w 573"/>
                <a:gd name="T13" fmla="*/ 554 h 702"/>
                <a:gd name="T14" fmla="*/ 144 w 573"/>
                <a:gd name="T15" fmla="*/ 702 h 702"/>
                <a:gd name="T16" fmla="*/ 0 w 573"/>
                <a:gd name="T17" fmla="*/ 702 h 702"/>
                <a:gd name="T18" fmla="*/ 214 w 573"/>
                <a:gd name="T19" fmla="*/ 436 h 702"/>
                <a:gd name="T20" fmla="*/ 362 w 573"/>
                <a:gd name="T21" fmla="*/ 436 h 702"/>
                <a:gd name="T22" fmla="*/ 289 w 573"/>
                <a:gd name="T23" fmla="*/ 152 h 702"/>
                <a:gd name="T24" fmla="*/ 286 w 573"/>
                <a:gd name="T25" fmla="*/ 152 h 702"/>
                <a:gd name="T26" fmla="*/ 214 w 573"/>
                <a:gd name="T27" fmla="*/ 43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702">
                  <a:moveTo>
                    <a:pt x="0" y="702"/>
                  </a:moveTo>
                  <a:lnTo>
                    <a:pt x="194" y="0"/>
                  </a:lnTo>
                  <a:lnTo>
                    <a:pt x="385" y="0"/>
                  </a:lnTo>
                  <a:lnTo>
                    <a:pt x="573" y="702"/>
                  </a:lnTo>
                  <a:lnTo>
                    <a:pt x="431" y="702"/>
                  </a:lnTo>
                  <a:lnTo>
                    <a:pt x="393" y="554"/>
                  </a:lnTo>
                  <a:lnTo>
                    <a:pt x="186" y="554"/>
                  </a:lnTo>
                  <a:lnTo>
                    <a:pt x="144" y="702"/>
                  </a:lnTo>
                  <a:lnTo>
                    <a:pt x="0" y="702"/>
                  </a:lnTo>
                  <a:close/>
                  <a:moveTo>
                    <a:pt x="214" y="436"/>
                  </a:moveTo>
                  <a:lnTo>
                    <a:pt x="362" y="436"/>
                  </a:lnTo>
                  <a:lnTo>
                    <a:pt x="289" y="152"/>
                  </a:lnTo>
                  <a:lnTo>
                    <a:pt x="286" y="152"/>
                  </a:lnTo>
                  <a:lnTo>
                    <a:pt x="214" y="4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52"/>
            <p:cNvSpPr>
              <a:spLocks/>
            </p:cNvSpPr>
            <p:nvPr userDrawn="1"/>
          </p:nvSpPr>
          <p:spPr bwMode="auto">
            <a:xfrm>
              <a:off x="4869" y="277"/>
              <a:ext cx="189" cy="234"/>
            </a:xfrm>
            <a:custGeom>
              <a:avLst/>
              <a:gdLst>
                <a:gd name="T0" fmla="*/ 0 w 568"/>
                <a:gd name="T1" fmla="*/ 0 h 702"/>
                <a:gd name="T2" fmla="*/ 147 w 568"/>
                <a:gd name="T3" fmla="*/ 0 h 702"/>
                <a:gd name="T4" fmla="*/ 284 w 568"/>
                <a:gd name="T5" fmla="*/ 501 h 702"/>
                <a:gd name="T6" fmla="*/ 287 w 568"/>
                <a:gd name="T7" fmla="*/ 501 h 702"/>
                <a:gd name="T8" fmla="*/ 423 w 568"/>
                <a:gd name="T9" fmla="*/ 0 h 702"/>
                <a:gd name="T10" fmla="*/ 568 w 568"/>
                <a:gd name="T11" fmla="*/ 0 h 702"/>
                <a:gd name="T12" fmla="*/ 369 w 568"/>
                <a:gd name="T13" fmla="*/ 702 h 702"/>
                <a:gd name="T14" fmla="*/ 199 w 568"/>
                <a:gd name="T15" fmla="*/ 702 h 702"/>
                <a:gd name="T16" fmla="*/ 0 w 568"/>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702">
                  <a:moveTo>
                    <a:pt x="0" y="0"/>
                  </a:moveTo>
                  <a:lnTo>
                    <a:pt x="147" y="0"/>
                  </a:lnTo>
                  <a:lnTo>
                    <a:pt x="284" y="501"/>
                  </a:lnTo>
                  <a:lnTo>
                    <a:pt x="287" y="501"/>
                  </a:lnTo>
                  <a:lnTo>
                    <a:pt x="423" y="0"/>
                  </a:lnTo>
                  <a:lnTo>
                    <a:pt x="568" y="0"/>
                  </a:lnTo>
                  <a:lnTo>
                    <a:pt x="369" y="702"/>
                  </a:lnTo>
                  <a:lnTo>
                    <a:pt x="199" y="70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Rectangle 53"/>
            <p:cNvSpPr>
              <a:spLocks noChangeArrowheads="1"/>
            </p:cNvSpPr>
            <p:nvPr userDrawn="1"/>
          </p:nvSpPr>
          <p:spPr bwMode="auto">
            <a:xfrm>
              <a:off x="5161"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54"/>
            <p:cNvSpPr>
              <a:spLocks/>
            </p:cNvSpPr>
            <p:nvPr userDrawn="1"/>
          </p:nvSpPr>
          <p:spPr bwMode="auto">
            <a:xfrm>
              <a:off x="5320" y="274"/>
              <a:ext cx="168" cy="240"/>
            </a:xfrm>
            <a:custGeom>
              <a:avLst/>
              <a:gdLst>
                <a:gd name="T0" fmla="*/ 353 w 504"/>
                <a:gd name="T1" fmla="*/ 182 h 721"/>
                <a:gd name="T2" fmla="*/ 324 w 504"/>
                <a:gd name="T3" fmla="*/ 138 h 721"/>
                <a:gd name="T4" fmla="*/ 305 w 504"/>
                <a:gd name="T5" fmla="*/ 123 h 721"/>
                <a:gd name="T6" fmla="*/ 281 w 504"/>
                <a:gd name="T7" fmla="*/ 113 h 721"/>
                <a:gd name="T8" fmla="*/ 254 w 504"/>
                <a:gd name="T9" fmla="*/ 111 h 721"/>
                <a:gd name="T10" fmla="*/ 219 w 504"/>
                <a:gd name="T11" fmla="*/ 115 h 721"/>
                <a:gd name="T12" fmla="*/ 198 w 504"/>
                <a:gd name="T13" fmla="*/ 126 h 721"/>
                <a:gd name="T14" fmla="*/ 183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0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0 w 504"/>
                <a:gd name="T73" fmla="*/ 607 h 721"/>
                <a:gd name="T74" fmla="*/ 314 w 504"/>
                <a:gd name="T75" fmla="*/ 599 h 721"/>
                <a:gd name="T76" fmla="*/ 334 w 504"/>
                <a:gd name="T77" fmla="*/ 583 h 721"/>
                <a:gd name="T78" fmla="*/ 347 w 504"/>
                <a:gd name="T79" fmla="*/ 562 h 721"/>
                <a:gd name="T80" fmla="*/ 355 w 504"/>
                <a:gd name="T81" fmla="*/ 537 h 721"/>
                <a:gd name="T82" fmla="*/ 353 w 504"/>
                <a:gd name="T83" fmla="*/ 515 h 721"/>
                <a:gd name="T84" fmla="*/ 340 w 504"/>
                <a:gd name="T85" fmla="*/ 483 h 721"/>
                <a:gd name="T86" fmla="*/ 314 w 504"/>
                <a:gd name="T87" fmla="*/ 455 h 721"/>
                <a:gd name="T88" fmla="*/ 249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1 w 504"/>
                <a:gd name="T105" fmla="*/ 52 h 721"/>
                <a:gd name="T106" fmla="*/ 134 w 504"/>
                <a:gd name="T107" fmla="*/ 21 h 721"/>
                <a:gd name="T108" fmla="*/ 202 w 504"/>
                <a:gd name="T109" fmla="*/ 2 h 721"/>
                <a:gd name="T110" fmla="*/ 256 w 504"/>
                <a:gd name="T111" fmla="*/ 0 h 721"/>
                <a:gd name="T112" fmla="*/ 327 w 504"/>
                <a:gd name="T113" fmla="*/ 6 h 721"/>
                <a:gd name="T114" fmla="*/ 384 w 504"/>
                <a:gd name="T115" fmla="*/ 27 h 721"/>
                <a:gd name="T116" fmla="*/ 431 w 504"/>
                <a:gd name="T117" fmla="*/ 60 h 721"/>
                <a:gd name="T118" fmla="*/ 467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2" y="162"/>
                  </a:lnTo>
                  <a:lnTo>
                    <a:pt x="330" y="146"/>
                  </a:lnTo>
                  <a:lnTo>
                    <a:pt x="324" y="138"/>
                  </a:lnTo>
                  <a:lnTo>
                    <a:pt x="318" y="132"/>
                  </a:lnTo>
                  <a:lnTo>
                    <a:pt x="311" y="128"/>
                  </a:lnTo>
                  <a:lnTo>
                    <a:pt x="305" y="123"/>
                  </a:lnTo>
                  <a:lnTo>
                    <a:pt x="296" y="119"/>
                  </a:lnTo>
                  <a:lnTo>
                    <a:pt x="289" y="115"/>
                  </a:lnTo>
                  <a:lnTo>
                    <a:pt x="281" y="113"/>
                  </a:lnTo>
                  <a:lnTo>
                    <a:pt x="272" y="112"/>
                  </a:lnTo>
                  <a:lnTo>
                    <a:pt x="254" y="111"/>
                  </a:lnTo>
                  <a:lnTo>
                    <a:pt x="254" y="111"/>
                  </a:lnTo>
                  <a:lnTo>
                    <a:pt x="234" y="112"/>
                  </a:lnTo>
                  <a:lnTo>
                    <a:pt x="226" y="113"/>
                  </a:lnTo>
                  <a:lnTo>
                    <a:pt x="219" y="115"/>
                  </a:lnTo>
                  <a:lnTo>
                    <a:pt x="211" y="119"/>
                  </a:lnTo>
                  <a:lnTo>
                    <a:pt x="204" y="123"/>
                  </a:lnTo>
                  <a:lnTo>
                    <a:pt x="198" y="126"/>
                  </a:lnTo>
                  <a:lnTo>
                    <a:pt x="192" y="131"/>
                  </a:lnTo>
                  <a:lnTo>
                    <a:pt x="187" y="136"/>
                  </a:lnTo>
                  <a:lnTo>
                    <a:pt x="183"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3" y="247"/>
                  </a:lnTo>
                  <a:lnTo>
                    <a:pt x="223" y="254"/>
                  </a:lnTo>
                  <a:lnTo>
                    <a:pt x="249" y="267"/>
                  </a:lnTo>
                  <a:lnTo>
                    <a:pt x="277" y="282"/>
                  </a:lnTo>
                  <a:lnTo>
                    <a:pt x="338" y="312"/>
                  </a:lnTo>
                  <a:lnTo>
                    <a:pt x="369" y="328"/>
                  </a:lnTo>
                  <a:lnTo>
                    <a:pt x="399" y="347"/>
                  </a:lnTo>
                  <a:lnTo>
                    <a:pt x="413" y="357"/>
                  </a:lnTo>
                  <a:lnTo>
                    <a:pt x="427" y="368"/>
                  </a:lnTo>
                  <a:lnTo>
                    <a:pt x="441" y="379"/>
                  </a:lnTo>
                  <a:lnTo>
                    <a:pt x="453" y="391"/>
                  </a:lnTo>
                  <a:lnTo>
                    <a:pt x="464" y="404"/>
                  </a:lnTo>
                  <a:lnTo>
                    <a:pt x="473" y="418"/>
                  </a:lnTo>
                  <a:lnTo>
                    <a:pt x="482" y="432"/>
                  </a:lnTo>
                  <a:lnTo>
                    <a:pt x="490"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7" y="638"/>
                  </a:lnTo>
                  <a:lnTo>
                    <a:pt x="454" y="653"/>
                  </a:lnTo>
                  <a:lnTo>
                    <a:pt x="438" y="667"/>
                  </a:lnTo>
                  <a:lnTo>
                    <a:pt x="421" y="679"/>
                  </a:lnTo>
                  <a:lnTo>
                    <a:pt x="403" y="690"/>
                  </a:lnTo>
                  <a:lnTo>
                    <a:pt x="382"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2" y="696"/>
                  </a:lnTo>
                  <a:lnTo>
                    <a:pt x="114" y="686"/>
                  </a:lnTo>
                  <a:lnTo>
                    <a:pt x="97" y="675"/>
                  </a:lnTo>
                  <a:lnTo>
                    <a:pt x="81"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6"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0" y="607"/>
                  </a:lnTo>
                  <a:lnTo>
                    <a:pt x="299" y="605"/>
                  </a:lnTo>
                  <a:lnTo>
                    <a:pt x="307" y="602"/>
                  </a:lnTo>
                  <a:lnTo>
                    <a:pt x="314" y="599"/>
                  </a:lnTo>
                  <a:lnTo>
                    <a:pt x="322" y="594"/>
                  </a:lnTo>
                  <a:lnTo>
                    <a:pt x="328" y="589"/>
                  </a:lnTo>
                  <a:lnTo>
                    <a:pt x="334" y="583"/>
                  </a:lnTo>
                  <a:lnTo>
                    <a:pt x="340" y="577"/>
                  </a:lnTo>
                  <a:lnTo>
                    <a:pt x="344" y="570"/>
                  </a:lnTo>
                  <a:lnTo>
                    <a:pt x="347" y="562"/>
                  </a:lnTo>
                  <a:lnTo>
                    <a:pt x="351" y="555"/>
                  </a:lnTo>
                  <a:lnTo>
                    <a:pt x="353" y="547"/>
                  </a:lnTo>
                  <a:lnTo>
                    <a:pt x="355" y="537"/>
                  </a:lnTo>
                  <a:lnTo>
                    <a:pt x="355" y="527"/>
                  </a:lnTo>
                  <a:lnTo>
                    <a:pt x="355" y="527"/>
                  </a:lnTo>
                  <a:lnTo>
                    <a:pt x="353" y="515"/>
                  </a:lnTo>
                  <a:lnTo>
                    <a:pt x="351" y="504"/>
                  </a:lnTo>
                  <a:lnTo>
                    <a:pt x="346" y="493"/>
                  </a:lnTo>
                  <a:lnTo>
                    <a:pt x="340" y="483"/>
                  </a:lnTo>
                  <a:lnTo>
                    <a:pt x="333" y="474"/>
                  </a:lnTo>
                  <a:lnTo>
                    <a:pt x="324" y="464"/>
                  </a:lnTo>
                  <a:lnTo>
                    <a:pt x="314" y="455"/>
                  </a:lnTo>
                  <a:lnTo>
                    <a:pt x="302" y="447"/>
                  </a:lnTo>
                  <a:lnTo>
                    <a:pt x="278" y="431"/>
                  </a:lnTo>
                  <a:lnTo>
                    <a:pt x="249"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1"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7" y="6"/>
                  </a:lnTo>
                  <a:lnTo>
                    <a:pt x="347" y="12"/>
                  </a:lnTo>
                  <a:lnTo>
                    <a:pt x="365" y="19"/>
                  </a:lnTo>
                  <a:lnTo>
                    <a:pt x="384" y="27"/>
                  </a:lnTo>
                  <a:lnTo>
                    <a:pt x="401" y="36"/>
                  </a:lnTo>
                  <a:lnTo>
                    <a:pt x="416" y="47"/>
                  </a:lnTo>
                  <a:lnTo>
                    <a:pt x="431" y="60"/>
                  </a:lnTo>
                  <a:lnTo>
                    <a:pt x="444" y="72"/>
                  </a:lnTo>
                  <a:lnTo>
                    <a:pt x="456" y="86"/>
                  </a:lnTo>
                  <a:lnTo>
                    <a:pt x="467" y="101"/>
                  </a:lnTo>
                  <a:lnTo>
                    <a:pt x="476" y="117"/>
                  </a:lnTo>
                  <a:lnTo>
                    <a:pt x="484"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55"/>
            <p:cNvSpPr>
              <a:spLocks noEditPoints="1"/>
            </p:cNvSpPr>
            <p:nvPr userDrawn="1"/>
          </p:nvSpPr>
          <p:spPr bwMode="auto">
            <a:xfrm>
              <a:off x="5683" y="350"/>
              <a:ext cx="107" cy="164"/>
            </a:xfrm>
            <a:custGeom>
              <a:avLst/>
              <a:gdLst>
                <a:gd name="T0" fmla="*/ 0 w 323"/>
                <a:gd name="T1" fmla="*/ 0 h 493"/>
                <a:gd name="T2" fmla="*/ 172 w 323"/>
                <a:gd name="T3" fmla="*/ 0 h 493"/>
                <a:gd name="T4" fmla="*/ 208 w 323"/>
                <a:gd name="T5" fmla="*/ 3 h 493"/>
                <a:gd name="T6" fmla="*/ 240 w 323"/>
                <a:gd name="T7" fmla="*/ 11 h 493"/>
                <a:gd name="T8" fmla="*/ 266 w 323"/>
                <a:gd name="T9" fmla="*/ 23 h 493"/>
                <a:gd name="T10" fmla="*/ 286 w 323"/>
                <a:gd name="T11" fmla="*/ 40 h 493"/>
                <a:gd name="T12" fmla="*/ 303 w 323"/>
                <a:gd name="T13" fmla="*/ 60 h 493"/>
                <a:gd name="T14" fmla="*/ 314 w 323"/>
                <a:gd name="T15" fmla="*/ 84 h 493"/>
                <a:gd name="T16" fmla="*/ 320 w 323"/>
                <a:gd name="T17" fmla="*/ 110 h 493"/>
                <a:gd name="T18" fmla="*/ 323 w 323"/>
                <a:gd name="T19" fmla="*/ 139 h 493"/>
                <a:gd name="T20" fmla="*/ 323 w 323"/>
                <a:gd name="T21" fmla="*/ 153 h 493"/>
                <a:gd name="T22" fmla="*/ 316 w 323"/>
                <a:gd name="T23" fmla="*/ 181 h 493"/>
                <a:gd name="T24" fmla="*/ 306 w 323"/>
                <a:gd name="T25" fmla="*/ 206 h 493"/>
                <a:gd name="T26" fmla="*/ 290 w 323"/>
                <a:gd name="T27" fmla="*/ 227 h 493"/>
                <a:gd name="T28" fmla="*/ 267 w 323"/>
                <a:gd name="T29" fmla="*/ 244 h 493"/>
                <a:gd name="T30" fmla="*/ 239 w 323"/>
                <a:gd name="T31" fmla="*/ 259 h 493"/>
                <a:gd name="T32" fmla="*/ 205 w 323"/>
                <a:gd name="T33" fmla="*/ 267 h 493"/>
                <a:gd name="T34" fmla="*/ 165 w 323"/>
                <a:gd name="T35" fmla="*/ 272 h 493"/>
                <a:gd name="T36" fmla="*/ 54 w 323"/>
                <a:gd name="T37" fmla="*/ 274 h 493"/>
                <a:gd name="T38" fmla="*/ 0 w 323"/>
                <a:gd name="T39" fmla="*/ 493 h 493"/>
                <a:gd name="T40" fmla="*/ 148 w 323"/>
                <a:gd name="T41" fmla="*/ 227 h 493"/>
                <a:gd name="T42" fmla="*/ 164 w 323"/>
                <a:gd name="T43" fmla="*/ 226 h 493"/>
                <a:gd name="T44" fmla="*/ 191 w 323"/>
                <a:gd name="T45" fmla="*/ 224 h 493"/>
                <a:gd name="T46" fmla="*/ 216 w 323"/>
                <a:gd name="T47" fmla="*/ 218 h 493"/>
                <a:gd name="T48" fmla="*/ 234 w 323"/>
                <a:gd name="T49" fmla="*/ 209 h 493"/>
                <a:gd name="T50" fmla="*/ 249 w 323"/>
                <a:gd name="T51" fmla="*/ 198 h 493"/>
                <a:gd name="T52" fmla="*/ 258 w 323"/>
                <a:gd name="T53" fmla="*/ 184 h 493"/>
                <a:gd name="T54" fmla="*/ 264 w 323"/>
                <a:gd name="T55" fmla="*/ 167 h 493"/>
                <a:gd name="T56" fmla="*/ 268 w 323"/>
                <a:gd name="T57" fmla="*/ 147 h 493"/>
                <a:gd name="T58" fmla="*/ 268 w 323"/>
                <a:gd name="T59" fmla="*/ 136 h 493"/>
                <a:gd name="T60" fmla="*/ 267 w 323"/>
                <a:gd name="T61" fmla="*/ 116 h 493"/>
                <a:gd name="T62" fmla="*/ 262 w 323"/>
                <a:gd name="T63" fmla="*/ 97 h 493"/>
                <a:gd name="T64" fmla="*/ 253 w 323"/>
                <a:gd name="T65" fmla="*/ 83 h 493"/>
                <a:gd name="T66" fmla="*/ 241 w 323"/>
                <a:gd name="T67" fmla="*/ 70 h 493"/>
                <a:gd name="T68" fmla="*/ 227 w 323"/>
                <a:gd name="T69" fmla="*/ 60 h 493"/>
                <a:gd name="T70" fmla="*/ 207 w 323"/>
                <a:gd name="T71" fmla="*/ 53 h 493"/>
                <a:gd name="T72" fmla="*/ 185 w 323"/>
                <a:gd name="T73" fmla="*/ 48 h 493"/>
                <a:gd name="T74" fmla="*/ 160 w 323"/>
                <a:gd name="T75" fmla="*/ 46 h 493"/>
                <a:gd name="T76" fmla="*/ 54 w 323"/>
                <a:gd name="T77" fmla="*/ 22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493">
                  <a:moveTo>
                    <a:pt x="0" y="493"/>
                  </a:moveTo>
                  <a:lnTo>
                    <a:pt x="0" y="0"/>
                  </a:lnTo>
                  <a:lnTo>
                    <a:pt x="172" y="0"/>
                  </a:lnTo>
                  <a:lnTo>
                    <a:pt x="172" y="0"/>
                  </a:lnTo>
                  <a:lnTo>
                    <a:pt x="190" y="0"/>
                  </a:lnTo>
                  <a:lnTo>
                    <a:pt x="208" y="3"/>
                  </a:lnTo>
                  <a:lnTo>
                    <a:pt x="224" y="6"/>
                  </a:lnTo>
                  <a:lnTo>
                    <a:pt x="240" y="11"/>
                  </a:lnTo>
                  <a:lnTo>
                    <a:pt x="253" y="16"/>
                  </a:lnTo>
                  <a:lnTo>
                    <a:pt x="266" y="23"/>
                  </a:lnTo>
                  <a:lnTo>
                    <a:pt x="276" y="31"/>
                  </a:lnTo>
                  <a:lnTo>
                    <a:pt x="286" y="40"/>
                  </a:lnTo>
                  <a:lnTo>
                    <a:pt x="296" y="50"/>
                  </a:lnTo>
                  <a:lnTo>
                    <a:pt x="303" y="60"/>
                  </a:lnTo>
                  <a:lnTo>
                    <a:pt x="309" y="72"/>
                  </a:lnTo>
                  <a:lnTo>
                    <a:pt x="314" y="84"/>
                  </a:lnTo>
                  <a:lnTo>
                    <a:pt x="318" y="96"/>
                  </a:lnTo>
                  <a:lnTo>
                    <a:pt x="320" y="110"/>
                  </a:lnTo>
                  <a:lnTo>
                    <a:pt x="323" y="124"/>
                  </a:lnTo>
                  <a:lnTo>
                    <a:pt x="323" y="139"/>
                  </a:lnTo>
                  <a:lnTo>
                    <a:pt x="323" y="139"/>
                  </a:lnTo>
                  <a:lnTo>
                    <a:pt x="323" y="153"/>
                  </a:lnTo>
                  <a:lnTo>
                    <a:pt x="320" y="168"/>
                  </a:lnTo>
                  <a:lnTo>
                    <a:pt x="316" y="181"/>
                  </a:lnTo>
                  <a:lnTo>
                    <a:pt x="312" y="193"/>
                  </a:lnTo>
                  <a:lnTo>
                    <a:pt x="306" y="206"/>
                  </a:lnTo>
                  <a:lnTo>
                    <a:pt x="298" y="218"/>
                  </a:lnTo>
                  <a:lnTo>
                    <a:pt x="290" y="227"/>
                  </a:lnTo>
                  <a:lnTo>
                    <a:pt x="279" y="237"/>
                  </a:lnTo>
                  <a:lnTo>
                    <a:pt x="267" y="244"/>
                  </a:lnTo>
                  <a:lnTo>
                    <a:pt x="253" y="253"/>
                  </a:lnTo>
                  <a:lnTo>
                    <a:pt x="239" y="259"/>
                  </a:lnTo>
                  <a:lnTo>
                    <a:pt x="222" y="264"/>
                  </a:lnTo>
                  <a:lnTo>
                    <a:pt x="205" y="267"/>
                  </a:lnTo>
                  <a:lnTo>
                    <a:pt x="185" y="271"/>
                  </a:lnTo>
                  <a:lnTo>
                    <a:pt x="165" y="272"/>
                  </a:lnTo>
                  <a:lnTo>
                    <a:pt x="142" y="274"/>
                  </a:lnTo>
                  <a:lnTo>
                    <a:pt x="54" y="274"/>
                  </a:lnTo>
                  <a:lnTo>
                    <a:pt x="54" y="493"/>
                  </a:lnTo>
                  <a:lnTo>
                    <a:pt x="0" y="493"/>
                  </a:lnTo>
                  <a:close/>
                  <a:moveTo>
                    <a:pt x="54" y="227"/>
                  </a:moveTo>
                  <a:lnTo>
                    <a:pt x="148" y="227"/>
                  </a:lnTo>
                  <a:lnTo>
                    <a:pt x="148" y="227"/>
                  </a:lnTo>
                  <a:lnTo>
                    <a:pt x="164" y="226"/>
                  </a:lnTo>
                  <a:lnTo>
                    <a:pt x="178" y="226"/>
                  </a:lnTo>
                  <a:lnTo>
                    <a:pt x="191" y="224"/>
                  </a:lnTo>
                  <a:lnTo>
                    <a:pt x="205" y="221"/>
                  </a:lnTo>
                  <a:lnTo>
                    <a:pt x="216" y="218"/>
                  </a:lnTo>
                  <a:lnTo>
                    <a:pt x="225" y="214"/>
                  </a:lnTo>
                  <a:lnTo>
                    <a:pt x="234" y="209"/>
                  </a:lnTo>
                  <a:lnTo>
                    <a:pt x="241" y="204"/>
                  </a:lnTo>
                  <a:lnTo>
                    <a:pt x="249" y="198"/>
                  </a:lnTo>
                  <a:lnTo>
                    <a:pt x="253" y="191"/>
                  </a:lnTo>
                  <a:lnTo>
                    <a:pt x="258" y="184"/>
                  </a:lnTo>
                  <a:lnTo>
                    <a:pt x="262" y="175"/>
                  </a:lnTo>
                  <a:lnTo>
                    <a:pt x="264" y="167"/>
                  </a:lnTo>
                  <a:lnTo>
                    <a:pt x="267" y="157"/>
                  </a:lnTo>
                  <a:lnTo>
                    <a:pt x="268" y="147"/>
                  </a:lnTo>
                  <a:lnTo>
                    <a:pt x="268" y="136"/>
                  </a:lnTo>
                  <a:lnTo>
                    <a:pt x="268" y="136"/>
                  </a:lnTo>
                  <a:lnTo>
                    <a:pt x="268" y="127"/>
                  </a:lnTo>
                  <a:lnTo>
                    <a:pt x="267" y="116"/>
                  </a:lnTo>
                  <a:lnTo>
                    <a:pt x="264" y="107"/>
                  </a:lnTo>
                  <a:lnTo>
                    <a:pt x="262" y="97"/>
                  </a:lnTo>
                  <a:lnTo>
                    <a:pt x="258" y="90"/>
                  </a:lnTo>
                  <a:lnTo>
                    <a:pt x="253" y="83"/>
                  </a:lnTo>
                  <a:lnTo>
                    <a:pt x="247" y="76"/>
                  </a:lnTo>
                  <a:lnTo>
                    <a:pt x="241" y="70"/>
                  </a:lnTo>
                  <a:lnTo>
                    <a:pt x="234" y="65"/>
                  </a:lnTo>
                  <a:lnTo>
                    <a:pt x="227" y="60"/>
                  </a:lnTo>
                  <a:lnTo>
                    <a:pt x="217" y="56"/>
                  </a:lnTo>
                  <a:lnTo>
                    <a:pt x="207" y="53"/>
                  </a:lnTo>
                  <a:lnTo>
                    <a:pt x="196" y="50"/>
                  </a:lnTo>
                  <a:lnTo>
                    <a:pt x="185" y="48"/>
                  </a:lnTo>
                  <a:lnTo>
                    <a:pt x="173" y="46"/>
                  </a:lnTo>
                  <a:lnTo>
                    <a:pt x="160" y="46"/>
                  </a:lnTo>
                  <a:lnTo>
                    <a:pt x="54" y="46"/>
                  </a:lnTo>
                  <a:lnTo>
                    <a:pt x="54"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Rectangle 58"/>
            <p:cNvSpPr>
              <a:spLocks noChangeArrowheads="1"/>
            </p:cNvSpPr>
            <p:nvPr userDrawn="1"/>
          </p:nvSpPr>
          <p:spPr bwMode="auto">
            <a:xfrm>
              <a:off x="5793"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59"/>
            <p:cNvSpPr>
              <a:spLocks/>
            </p:cNvSpPr>
            <p:nvPr userDrawn="1"/>
          </p:nvSpPr>
          <p:spPr bwMode="auto">
            <a:xfrm>
              <a:off x="5850" y="348"/>
              <a:ext cx="115" cy="169"/>
            </a:xfrm>
            <a:custGeom>
              <a:avLst/>
              <a:gdLst>
                <a:gd name="T0" fmla="*/ 266 w 343"/>
                <a:gd name="T1" fmla="*/ 115 h 508"/>
                <a:gd name="T2" fmla="*/ 247 w 343"/>
                <a:gd name="T3" fmla="*/ 85 h 508"/>
                <a:gd name="T4" fmla="*/ 226 w 343"/>
                <a:gd name="T5" fmla="*/ 67 h 508"/>
                <a:gd name="T6" fmla="*/ 201 w 343"/>
                <a:gd name="T7" fmla="*/ 53 h 508"/>
                <a:gd name="T8" fmla="*/ 169 w 343"/>
                <a:gd name="T9" fmla="*/ 47 h 508"/>
                <a:gd name="T10" fmla="*/ 138 w 343"/>
                <a:gd name="T11" fmla="*/ 47 h 508"/>
                <a:gd name="T12" fmla="*/ 104 w 343"/>
                <a:gd name="T13" fmla="*/ 58 h 508"/>
                <a:gd name="T14" fmla="*/ 84 w 343"/>
                <a:gd name="T15" fmla="*/ 72 h 508"/>
                <a:gd name="T16" fmla="*/ 72 w 343"/>
                <a:gd name="T17" fmla="*/ 91 h 508"/>
                <a:gd name="T18" fmla="*/ 66 w 343"/>
                <a:gd name="T19" fmla="*/ 114 h 508"/>
                <a:gd name="T20" fmla="*/ 66 w 343"/>
                <a:gd name="T21" fmla="*/ 134 h 508"/>
                <a:gd name="T22" fmla="*/ 77 w 343"/>
                <a:gd name="T23" fmla="*/ 158 h 508"/>
                <a:gd name="T24" fmla="*/ 99 w 343"/>
                <a:gd name="T25" fmla="*/ 179 h 508"/>
                <a:gd name="T26" fmla="*/ 152 w 343"/>
                <a:gd name="T27" fmla="*/ 205 h 508"/>
                <a:gd name="T28" fmla="*/ 254 w 343"/>
                <a:gd name="T29" fmla="*/ 245 h 508"/>
                <a:gd name="T30" fmla="*/ 299 w 343"/>
                <a:gd name="T31" fmla="*/ 273 h 508"/>
                <a:gd name="T32" fmla="*/ 324 w 343"/>
                <a:gd name="T33" fmla="*/ 301 h 508"/>
                <a:gd name="T34" fmla="*/ 339 w 343"/>
                <a:gd name="T35" fmla="*/ 335 h 508"/>
                <a:gd name="T36" fmla="*/ 343 w 343"/>
                <a:gd name="T37" fmla="*/ 363 h 508"/>
                <a:gd name="T38" fmla="*/ 338 w 343"/>
                <a:gd name="T39" fmla="*/ 403 h 508"/>
                <a:gd name="T40" fmla="*/ 323 w 343"/>
                <a:gd name="T41" fmla="*/ 440 h 508"/>
                <a:gd name="T42" fmla="*/ 296 w 343"/>
                <a:gd name="T43" fmla="*/ 472 h 508"/>
                <a:gd name="T44" fmla="*/ 255 w 343"/>
                <a:gd name="T45" fmla="*/ 496 h 508"/>
                <a:gd name="T46" fmla="*/ 199 w 343"/>
                <a:gd name="T47" fmla="*/ 506 h 508"/>
                <a:gd name="T48" fmla="*/ 157 w 343"/>
                <a:gd name="T49" fmla="*/ 506 h 508"/>
                <a:gd name="T50" fmla="*/ 107 w 343"/>
                <a:gd name="T51" fmla="*/ 496 h 508"/>
                <a:gd name="T52" fmla="*/ 68 w 343"/>
                <a:gd name="T53" fmla="*/ 475 h 508"/>
                <a:gd name="T54" fmla="*/ 39 w 343"/>
                <a:gd name="T55" fmla="*/ 446 h 508"/>
                <a:gd name="T56" fmla="*/ 11 w 343"/>
                <a:gd name="T57" fmla="*/ 402 h 508"/>
                <a:gd name="T58" fmla="*/ 50 w 343"/>
                <a:gd name="T59" fmla="*/ 362 h 508"/>
                <a:gd name="T60" fmla="*/ 80 w 343"/>
                <a:gd name="T61" fmla="*/ 415 h 508"/>
                <a:gd name="T62" fmla="*/ 104 w 343"/>
                <a:gd name="T63" fmla="*/ 437 h 508"/>
                <a:gd name="T64" fmla="*/ 131 w 343"/>
                <a:gd name="T65" fmla="*/ 453 h 508"/>
                <a:gd name="T66" fmla="*/ 167 w 343"/>
                <a:gd name="T67" fmla="*/ 460 h 508"/>
                <a:gd name="T68" fmla="*/ 192 w 343"/>
                <a:gd name="T69" fmla="*/ 460 h 508"/>
                <a:gd name="T70" fmla="*/ 227 w 343"/>
                <a:gd name="T71" fmla="*/ 454 h 508"/>
                <a:gd name="T72" fmla="*/ 254 w 343"/>
                <a:gd name="T73" fmla="*/ 441 h 508"/>
                <a:gd name="T74" fmla="*/ 272 w 343"/>
                <a:gd name="T75" fmla="*/ 423 h 508"/>
                <a:gd name="T76" fmla="*/ 284 w 343"/>
                <a:gd name="T77" fmla="*/ 400 h 508"/>
                <a:gd name="T78" fmla="*/ 288 w 343"/>
                <a:gd name="T79" fmla="*/ 373 h 508"/>
                <a:gd name="T80" fmla="*/ 284 w 343"/>
                <a:gd name="T81" fmla="*/ 351 h 508"/>
                <a:gd name="T82" fmla="*/ 270 w 343"/>
                <a:gd name="T83" fmla="*/ 324 h 508"/>
                <a:gd name="T84" fmla="*/ 244 w 343"/>
                <a:gd name="T85" fmla="*/ 302 h 508"/>
                <a:gd name="T86" fmla="*/ 150 w 343"/>
                <a:gd name="T87" fmla="*/ 261 h 508"/>
                <a:gd name="T88" fmla="*/ 74 w 343"/>
                <a:gd name="T89" fmla="*/ 228 h 508"/>
                <a:gd name="T90" fmla="*/ 44 w 343"/>
                <a:gd name="T91" fmla="*/ 205 h 508"/>
                <a:gd name="T92" fmla="*/ 22 w 343"/>
                <a:gd name="T93" fmla="*/ 177 h 508"/>
                <a:gd name="T94" fmla="*/ 11 w 343"/>
                <a:gd name="T95" fmla="*/ 141 h 508"/>
                <a:gd name="T96" fmla="*/ 11 w 343"/>
                <a:gd name="T97" fmla="*/ 114 h 508"/>
                <a:gd name="T98" fmla="*/ 21 w 343"/>
                <a:gd name="T99" fmla="*/ 78 h 508"/>
                <a:gd name="T100" fmla="*/ 42 w 343"/>
                <a:gd name="T101" fmla="*/ 46 h 508"/>
                <a:gd name="T102" fmla="*/ 73 w 343"/>
                <a:gd name="T103" fmla="*/ 22 h 508"/>
                <a:gd name="T104" fmla="*/ 112 w 343"/>
                <a:gd name="T105" fmla="*/ 6 h 508"/>
                <a:gd name="T106" fmla="*/ 159 w 343"/>
                <a:gd name="T107" fmla="*/ 0 h 508"/>
                <a:gd name="T108" fmla="*/ 187 w 343"/>
                <a:gd name="T109" fmla="*/ 2 h 508"/>
                <a:gd name="T110" fmla="*/ 225 w 343"/>
                <a:gd name="T111" fmla="*/ 12 h 508"/>
                <a:gd name="T112" fmla="*/ 259 w 343"/>
                <a:gd name="T113" fmla="*/ 30 h 508"/>
                <a:gd name="T114" fmla="*/ 288 w 343"/>
                <a:gd name="T115" fmla="*/ 57 h 508"/>
                <a:gd name="T116" fmla="*/ 310 w 343"/>
                <a:gd name="T117" fmla="*/ 94 h 508"/>
                <a:gd name="T118" fmla="*/ 272 w 343"/>
                <a:gd name="T119" fmla="*/ 13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3" h="508">
                  <a:moveTo>
                    <a:pt x="272" y="132"/>
                  </a:moveTo>
                  <a:lnTo>
                    <a:pt x="272" y="132"/>
                  </a:lnTo>
                  <a:lnTo>
                    <a:pt x="266" y="115"/>
                  </a:lnTo>
                  <a:lnTo>
                    <a:pt x="258" y="100"/>
                  </a:lnTo>
                  <a:lnTo>
                    <a:pt x="253" y="91"/>
                  </a:lnTo>
                  <a:lnTo>
                    <a:pt x="247" y="85"/>
                  </a:lnTo>
                  <a:lnTo>
                    <a:pt x="241" y="78"/>
                  </a:lnTo>
                  <a:lnTo>
                    <a:pt x="235" y="72"/>
                  </a:lnTo>
                  <a:lnTo>
                    <a:pt x="226" y="67"/>
                  </a:lnTo>
                  <a:lnTo>
                    <a:pt x="219" y="61"/>
                  </a:lnTo>
                  <a:lnTo>
                    <a:pt x="210" y="57"/>
                  </a:lnTo>
                  <a:lnTo>
                    <a:pt x="201" y="53"/>
                  </a:lnTo>
                  <a:lnTo>
                    <a:pt x="191" y="51"/>
                  </a:lnTo>
                  <a:lnTo>
                    <a:pt x="180" y="49"/>
                  </a:lnTo>
                  <a:lnTo>
                    <a:pt x="169" y="47"/>
                  </a:lnTo>
                  <a:lnTo>
                    <a:pt x="157" y="46"/>
                  </a:lnTo>
                  <a:lnTo>
                    <a:pt x="157" y="46"/>
                  </a:lnTo>
                  <a:lnTo>
                    <a:pt x="138" y="47"/>
                  </a:lnTo>
                  <a:lnTo>
                    <a:pt x="119" y="52"/>
                  </a:lnTo>
                  <a:lnTo>
                    <a:pt x="111" y="55"/>
                  </a:lnTo>
                  <a:lnTo>
                    <a:pt x="104" y="58"/>
                  </a:lnTo>
                  <a:lnTo>
                    <a:pt x="96" y="62"/>
                  </a:lnTo>
                  <a:lnTo>
                    <a:pt x="90" y="67"/>
                  </a:lnTo>
                  <a:lnTo>
                    <a:pt x="84" y="72"/>
                  </a:lnTo>
                  <a:lnTo>
                    <a:pt x="79" y="78"/>
                  </a:lnTo>
                  <a:lnTo>
                    <a:pt x="76" y="84"/>
                  </a:lnTo>
                  <a:lnTo>
                    <a:pt x="72" y="91"/>
                  </a:lnTo>
                  <a:lnTo>
                    <a:pt x="70" y="98"/>
                  </a:lnTo>
                  <a:lnTo>
                    <a:pt x="67" y="106"/>
                  </a:lnTo>
                  <a:lnTo>
                    <a:pt x="66" y="114"/>
                  </a:lnTo>
                  <a:lnTo>
                    <a:pt x="65" y="124"/>
                  </a:lnTo>
                  <a:lnTo>
                    <a:pt x="65" y="124"/>
                  </a:lnTo>
                  <a:lnTo>
                    <a:pt x="66" y="134"/>
                  </a:lnTo>
                  <a:lnTo>
                    <a:pt x="68" y="142"/>
                  </a:lnTo>
                  <a:lnTo>
                    <a:pt x="72" y="151"/>
                  </a:lnTo>
                  <a:lnTo>
                    <a:pt x="77" y="158"/>
                  </a:lnTo>
                  <a:lnTo>
                    <a:pt x="83" y="165"/>
                  </a:lnTo>
                  <a:lnTo>
                    <a:pt x="90" y="172"/>
                  </a:lnTo>
                  <a:lnTo>
                    <a:pt x="99" y="179"/>
                  </a:lnTo>
                  <a:lnTo>
                    <a:pt x="108" y="183"/>
                  </a:lnTo>
                  <a:lnTo>
                    <a:pt x="129" y="194"/>
                  </a:lnTo>
                  <a:lnTo>
                    <a:pt x="152" y="205"/>
                  </a:lnTo>
                  <a:lnTo>
                    <a:pt x="203" y="223"/>
                  </a:lnTo>
                  <a:lnTo>
                    <a:pt x="230" y="234"/>
                  </a:lnTo>
                  <a:lnTo>
                    <a:pt x="254" y="245"/>
                  </a:lnTo>
                  <a:lnTo>
                    <a:pt x="278" y="259"/>
                  </a:lnTo>
                  <a:lnTo>
                    <a:pt x="289" y="266"/>
                  </a:lnTo>
                  <a:lnTo>
                    <a:pt x="299" y="273"/>
                  </a:lnTo>
                  <a:lnTo>
                    <a:pt x="309" y="282"/>
                  </a:lnTo>
                  <a:lnTo>
                    <a:pt x="317" y="291"/>
                  </a:lnTo>
                  <a:lnTo>
                    <a:pt x="324" y="301"/>
                  </a:lnTo>
                  <a:lnTo>
                    <a:pt x="330" y="311"/>
                  </a:lnTo>
                  <a:lnTo>
                    <a:pt x="335" y="323"/>
                  </a:lnTo>
                  <a:lnTo>
                    <a:pt x="339" y="335"/>
                  </a:lnTo>
                  <a:lnTo>
                    <a:pt x="341" y="349"/>
                  </a:lnTo>
                  <a:lnTo>
                    <a:pt x="343" y="363"/>
                  </a:lnTo>
                  <a:lnTo>
                    <a:pt x="343" y="363"/>
                  </a:lnTo>
                  <a:lnTo>
                    <a:pt x="343" y="377"/>
                  </a:lnTo>
                  <a:lnTo>
                    <a:pt x="340" y="390"/>
                  </a:lnTo>
                  <a:lnTo>
                    <a:pt x="338" y="403"/>
                  </a:lnTo>
                  <a:lnTo>
                    <a:pt x="334" y="415"/>
                  </a:lnTo>
                  <a:lnTo>
                    <a:pt x="329" y="428"/>
                  </a:lnTo>
                  <a:lnTo>
                    <a:pt x="323" y="440"/>
                  </a:lnTo>
                  <a:lnTo>
                    <a:pt x="316" y="452"/>
                  </a:lnTo>
                  <a:lnTo>
                    <a:pt x="306" y="462"/>
                  </a:lnTo>
                  <a:lnTo>
                    <a:pt x="296" y="472"/>
                  </a:lnTo>
                  <a:lnTo>
                    <a:pt x="284" y="481"/>
                  </a:lnTo>
                  <a:lnTo>
                    <a:pt x="271" y="488"/>
                  </a:lnTo>
                  <a:lnTo>
                    <a:pt x="255" y="496"/>
                  </a:lnTo>
                  <a:lnTo>
                    <a:pt x="238" y="500"/>
                  </a:lnTo>
                  <a:lnTo>
                    <a:pt x="220" y="504"/>
                  </a:lnTo>
                  <a:lnTo>
                    <a:pt x="199" y="506"/>
                  </a:lnTo>
                  <a:lnTo>
                    <a:pt x="176" y="508"/>
                  </a:lnTo>
                  <a:lnTo>
                    <a:pt x="176" y="508"/>
                  </a:lnTo>
                  <a:lnTo>
                    <a:pt x="157" y="506"/>
                  </a:lnTo>
                  <a:lnTo>
                    <a:pt x="139" y="504"/>
                  </a:lnTo>
                  <a:lnTo>
                    <a:pt x="123" y="500"/>
                  </a:lnTo>
                  <a:lnTo>
                    <a:pt x="107" y="496"/>
                  </a:lnTo>
                  <a:lnTo>
                    <a:pt x="93" y="489"/>
                  </a:lnTo>
                  <a:lnTo>
                    <a:pt x="80" y="482"/>
                  </a:lnTo>
                  <a:lnTo>
                    <a:pt x="68" y="475"/>
                  </a:lnTo>
                  <a:lnTo>
                    <a:pt x="57" y="465"/>
                  </a:lnTo>
                  <a:lnTo>
                    <a:pt x="48" y="455"/>
                  </a:lnTo>
                  <a:lnTo>
                    <a:pt x="39" y="446"/>
                  </a:lnTo>
                  <a:lnTo>
                    <a:pt x="31" y="435"/>
                  </a:lnTo>
                  <a:lnTo>
                    <a:pt x="23" y="424"/>
                  </a:lnTo>
                  <a:lnTo>
                    <a:pt x="11" y="402"/>
                  </a:lnTo>
                  <a:lnTo>
                    <a:pt x="0" y="379"/>
                  </a:lnTo>
                  <a:lnTo>
                    <a:pt x="50" y="362"/>
                  </a:lnTo>
                  <a:lnTo>
                    <a:pt x="50" y="362"/>
                  </a:lnTo>
                  <a:lnTo>
                    <a:pt x="59" y="380"/>
                  </a:lnTo>
                  <a:lnTo>
                    <a:pt x="68" y="398"/>
                  </a:lnTo>
                  <a:lnTo>
                    <a:pt x="80" y="415"/>
                  </a:lnTo>
                  <a:lnTo>
                    <a:pt x="88" y="424"/>
                  </a:lnTo>
                  <a:lnTo>
                    <a:pt x="95" y="431"/>
                  </a:lnTo>
                  <a:lnTo>
                    <a:pt x="104" y="437"/>
                  </a:lnTo>
                  <a:lnTo>
                    <a:pt x="112" y="443"/>
                  </a:lnTo>
                  <a:lnTo>
                    <a:pt x="122" y="448"/>
                  </a:lnTo>
                  <a:lnTo>
                    <a:pt x="131" y="453"/>
                  </a:lnTo>
                  <a:lnTo>
                    <a:pt x="142" y="457"/>
                  </a:lnTo>
                  <a:lnTo>
                    <a:pt x="153" y="459"/>
                  </a:lnTo>
                  <a:lnTo>
                    <a:pt x="167" y="460"/>
                  </a:lnTo>
                  <a:lnTo>
                    <a:pt x="179" y="462"/>
                  </a:lnTo>
                  <a:lnTo>
                    <a:pt x="179" y="462"/>
                  </a:lnTo>
                  <a:lnTo>
                    <a:pt x="192" y="460"/>
                  </a:lnTo>
                  <a:lnTo>
                    <a:pt x="204" y="459"/>
                  </a:lnTo>
                  <a:lnTo>
                    <a:pt x="216" y="457"/>
                  </a:lnTo>
                  <a:lnTo>
                    <a:pt x="227" y="454"/>
                  </a:lnTo>
                  <a:lnTo>
                    <a:pt x="237" y="451"/>
                  </a:lnTo>
                  <a:lnTo>
                    <a:pt x="246" y="446"/>
                  </a:lnTo>
                  <a:lnTo>
                    <a:pt x="254" y="441"/>
                  </a:lnTo>
                  <a:lnTo>
                    <a:pt x="261" y="436"/>
                  </a:lnTo>
                  <a:lnTo>
                    <a:pt x="267" y="430"/>
                  </a:lnTo>
                  <a:lnTo>
                    <a:pt x="272" y="423"/>
                  </a:lnTo>
                  <a:lnTo>
                    <a:pt x="277" y="415"/>
                  </a:lnTo>
                  <a:lnTo>
                    <a:pt x="281" y="407"/>
                  </a:lnTo>
                  <a:lnTo>
                    <a:pt x="284" y="400"/>
                  </a:lnTo>
                  <a:lnTo>
                    <a:pt x="287" y="391"/>
                  </a:lnTo>
                  <a:lnTo>
                    <a:pt x="288" y="381"/>
                  </a:lnTo>
                  <a:lnTo>
                    <a:pt x="288" y="373"/>
                  </a:lnTo>
                  <a:lnTo>
                    <a:pt x="288" y="373"/>
                  </a:lnTo>
                  <a:lnTo>
                    <a:pt x="287" y="361"/>
                  </a:lnTo>
                  <a:lnTo>
                    <a:pt x="284" y="351"/>
                  </a:lnTo>
                  <a:lnTo>
                    <a:pt x="281" y="341"/>
                  </a:lnTo>
                  <a:lnTo>
                    <a:pt x="276" y="332"/>
                  </a:lnTo>
                  <a:lnTo>
                    <a:pt x="270" y="324"/>
                  </a:lnTo>
                  <a:lnTo>
                    <a:pt x="263" y="316"/>
                  </a:lnTo>
                  <a:lnTo>
                    <a:pt x="254" y="310"/>
                  </a:lnTo>
                  <a:lnTo>
                    <a:pt x="244" y="302"/>
                  </a:lnTo>
                  <a:lnTo>
                    <a:pt x="224" y="291"/>
                  </a:lnTo>
                  <a:lnTo>
                    <a:pt x="201" y="281"/>
                  </a:lnTo>
                  <a:lnTo>
                    <a:pt x="150" y="261"/>
                  </a:lnTo>
                  <a:lnTo>
                    <a:pt x="123" y="251"/>
                  </a:lnTo>
                  <a:lnTo>
                    <a:pt x="99" y="240"/>
                  </a:lnTo>
                  <a:lnTo>
                    <a:pt x="74" y="228"/>
                  </a:lnTo>
                  <a:lnTo>
                    <a:pt x="63" y="221"/>
                  </a:lnTo>
                  <a:lnTo>
                    <a:pt x="54" y="214"/>
                  </a:lnTo>
                  <a:lnTo>
                    <a:pt x="44" y="205"/>
                  </a:lnTo>
                  <a:lnTo>
                    <a:pt x="36" y="197"/>
                  </a:lnTo>
                  <a:lnTo>
                    <a:pt x="28" y="188"/>
                  </a:lnTo>
                  <a:lnTo>
                    <a:pt x="22" y="177"/>
                  </a:lnTo>
                  <a:lnTo>
                    <a:pt x="17" y="166"/>
                  </a:lnTo>
                  <a:lnTo>
                    <a:pt x="14" y="154"/>
                  </a:lnTo>
                  <a:lnTo>
                    <a:pt x="11" y="141"/>
                  </a:lnTo>
                  <a:lnTo>
                    <a:pt x="10" y="128"/>
                  </a:lnTo>
                  <a:lnTo>
                    <a:pt x="10" y="128"/>
                  </a:lnTo>
                  <a:lnTo>
                    <a:pt x="11" y="114"/>
                  </a:lnTo>
                  <a:lnTo>
                    <a:pt x="14" y="102"/>
                  </a:lnTo>
                  <a:lnTo>
                    <a:pt x="16" y="89"/>
                  </a:lnTo>
                  <a:lnTo>
                    <a:pt x="21" y="78"/>
                  </a:lnTo>
                  <a:lnTo>
                    <a:pt x="27" y="67"/>
                  </a:lnTo>
                  <a:lnTo>
                    <a:pt x="34" y="56"/>
                  </a:lnTo>
                  <a:lnTo>
                    <a:pt x="42" y="46"/>
                  </a:lnTo>
                  <a:lnTo>
                    <a:pt x="51" y="38"/>
                  </a:lnTo>
                  <a:lnTo>
                    <a:pt x="61" y="29"/>
                  </a:lnTo>
                  <a:lnTo>
                    <a:pt x="73" y="22"/>
                  </a:lnTo>
                  <a:lnTo>
                    <a:pt x="85" y="16"/>
                  </a:lnTo>
                  <a:lnTo>
                    <a:pt x="99" y="10"/>
                  </a:lnTo>
                  <a:lnTo>
                    <a:pt x="112" y="6"/>
                  </a:lnTo>
                  <a:lnTo>
                    <a:pt x="127" y="2"/>
                  </a:lnTo>
                  <a:lnTo>
                    <a:pt x="142" y="1"/>
                  </a:lnTo>
                  <a:lnTo>
                    <a:pt x="159" y="0"/>
                  </a:lnTo>
                  <a:lnTo>
                    <a:pt x="159" y="0"/>
                  </a:lnTo>
                  <a:lnTo>
                    <a:pt x="173" y="1"/>
                  </a:lnTo>
                  <a:lnTo>
                    <a:pt x="187" y="2"/>
                  </a:lnTo>
                  <a:lnTo>
                    <a:pt x="199" y="5"/>
                  </a:lnTo>
                  <a:lnTo>
                    <a:pt x="213" y="7"/>
                  </a:lnTo>
                  <a:lnTo>
                    <a:pt x="225" y="12"/>
                  </a:lnTo>
                  <a:lnTo>
                    <a:pt x="237" y="17"/>
                  </a:lnTo>
                  <a:lnTo>
                    <a:pt x="248" y="23"/>
                  </a:lnTo>
                  <a:lnTo>
                    <a:pt x="259" y="30"/>
                  </a:lnTo>
                  <a:lnTo>
                    <a:pt x="270" y="39"/>
                  </a:lnTo>
                  <a:lnTo>
                    <a:pt x="278" y="47"/>
                  </a:lnTo>
                  <a:lnTo>
                    <a:pt x="288" y="57"/>
                  </a:lnTo>
                  <a:lnTo>
                    <a:pt x="295" y="68"/>
                  </a:lnTo>
                  <a:lnTo>
                    <a:pt x="304" y="80"/>
                  </a:lnTo>
                  <a:lnTo>
                    <a:pt x="310" y="94"/>
                  </a:lnTo>
                  <a:lnTo>
                    <a:pt x="316" y="107"/>
                  </a:lnTo>
                  <a:lnTo>
                    <a:pt x="322" y="121"/>
                  </a:lnTo>
                  <a:lnTo>
                    <a:pt x="27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Rectangle 60"/>
            <p:cNvSpPr>
              <a:spLocks noChangeArrowheads="1"/>
            </p:cNvSpPr>
            <p:nvPr userDrawn="1"/>
          </p:nvSpPr>
          <p:spPr bwMode="auto">
            <a:xfrm>
              <a:off x="6002"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white bar"/>
          <p:cNvSpPr/>
          <p:nvPr/>
        </p:nvSpPr>
        <p:spPr>
          <a:xfrm>
            <a:off x="460375" y="2388705"/>
            <a:ext cx="604078" cy="853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460380" y="2705183"/>
            <a:ext cx="8229599" cy="1463040"/>
          </a:xfrm>
        </p:spPr>
        <p:txBody>
          <a:bodyPr lIns="0" rIns="0" anchor="t" anchorCtr="0">
            <a:noAutofit/>
          </a:bodyPr>
          <a:lstStyle>
            <a:lvl1pPr algn="l">
              <a:lnSpc>
                <a:spcPts val="4200"/>
              </a:lnSpc>
              <a:defRPr sz="4000" b="1" baseline="0">
                <a:solidFill>
                  <a:schemeClr val="bg2"/>
                </a:solidFill>
              </a:defRPr>
            </a:lvl1pPr>
          </a:lstStyle>
          <a:p>
            <a:r>
              <a:rPr lang="en-US"/>
              <a:t>Click to edit Master title style</a:t>
            </a:r>
            <a:endParaRPr lang="en-US" dirty="0"/>
          </a:p>
        </p:txBody>
      </p:sp>
      <p:sp>
        <p:nvSpPr>
          <p:cNvPr id="3" name="subtitle 1"/>
          <p:cNvSpPr>
            <a:spLocks noGrp="1"/>
          </p:cNvSpPr>
          <p:nvPr>
            <p:ph type="subTitle" idx="1" hasCustomPrompt="1"/>
          </p:nvPr>
        </p:nvSpPr>
        <p:spPr>
          <a:xfrm>
            <a:off x="457200" y="5428627"/>
            <a:ext cx="8229600" cy="365760"/>
          </a:xfrm>
          <a:prstGeom prst="rect">
            <a:avLst/>
          </a:prstGeom>
        </p:spPr>
        <p:txBody>
          <a:bodyPr lIns="0" rIns="0" anchor="ctr">
            <a:noAutofit/>
          </a:bodyPr>
          <a:lstStyle>
            <a:lvl1pPr marL="0" indent="0" algn="l">
              <a:spcBef>
                <a:spcPts val="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client name</a:t>
            </a:r>
          </a:p>
        </p:txBody>
      </p:sp>
      <p:sp>
        <p:nvSpPr>
          <p:cNvPr id="8" name="subtitle 2"/>
          <p:cNvSpPr>
            <a:spLocks noGrp="1"/>
          </p:cNvSpPr>
          <p:nvPr>
            <p:ph type="body" sz="quarter" idx="10" hasCustomPrompt="1"/>
          </p:nvPr>
        </p:nvSpPr>
        <p:spPr>
          <a:xfrm>
            <a:off x="457200" y="5794390"/>
            <a:ext cx="8229600" cy="366183"/>
          </a:xfrm>
          <a:prstGeom prst="rect">
            <a:avLst/>
          </a:prstGeom>
        </p:spPr>
        <p:txBody>
          <a:bodyPr lIns="0" tIns="0" rIns="0" bIns="0" anchor="ctr"/>
          <a:lstStyle>
            <a:lvl1pPr marL="0" indent="0">
              <a:buFontTx/>
              <a:buNone/>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attorney name</a:t>
            </a:r>
          </a:p>
        </p:txBody>
      </p:sp>
      <p:sp>
        <p:nvSpPr>
          <p:cNvPr id="11" name="subtitle 3"/>
          <p:cNvSpPr>
            <a:spLocks noGrp="1"/>
          </p:cNvSpPr>
          <p:nvPr>
            <p:ph type="body" sz="quarter" idx="11" hasCustomPrompt="1"/>
          </p:nvPr>
        </p:nvSpPr>
        <p:spPr>
          <a:xfrm>
            <a:off x="457200" y="6160569"/>
            <a:ext cx="8229600" cy="366184"/>
          </a:xfrm>
          <a:prstGeom prst="rect">
            <a:avLst/>
          </a:prstGeom>
        </p:spPr>
        <p:txBody>
          <a:bodyPr lIns="0" tIns="0" rIns="0" bIns="0" anchor="ctr"/>
          <a:lstStyle>
            <a:lvl1pPr marL="0" indent="0">
              <a:buFontTx/>
              <a:buNone/>
              <a:defRPr sz="1200">
                <a:solidFill>
                  <a:schemeClr val="bg2"/>
                </a:solidFill>
              </a:defRPr>
            </a:lvl1pPr>
          </a:lstStyle>
          <a:p>
            <a:pPr lvl="0"/>
            <a:r>
              <a:rPr lang="en-US" dirty="0"/>
              <a:t>Click to add date</a:t>
            </a:r>
          </a:p>
        </p:txBody>
      </p:sp>
    </p:spTree>
    <p:extLst>
      <p:ext uri="{BB962C8B-B14F-4D97-AF65-F5344CB8AC3E}">
        <p14:creationId xmlns:p14="http://schemas.microsoft.com/office/powerpoint/2010/main" val="341101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2" y="2362200"/>
            <a:ext cx="7693025" cy="17859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2" y="4300540"/>
            <a:ext cx="7693025" cy="1785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xfrm>
            <a:off x="914400" y="6251575"/>
            <a:ext cx="19812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ftr" sz="quarter" idx="11"/>
          </p:nvPr>
        </p:nvSpPr>
        <p:spPr>
          <a:xfrm rot="16200000">
            <a:off x="7586912" y="4048760"/>
            <a:ext cx="2367281" cy="365760"/>
          </a:xfrm>
          <a:prstGeom prst="rect">
            <a:avLst/>
          </a:prstGeom>
          <a:ln/>
        </p:spPr>
        <p:txBody>
          <a:bodyPr/>
          <a:lstStyle>
            <a:lvl1pPr>
              <a:defRPr/>
            </a:lvl1pPr>
          </a:lstStyle>
          <a:p>
            <a:pPr eaLnBrk="0" fontAlgn="base" hangingPunct="0">
              <a:spcBef>
                <a:spcPct val="0"/>
              </a:spcBef>
              <a:spcAft>
                <a:spcPct val="0"/>
              </a:spcAft>
              <a:defRPr/>
            </a:pPr>
            <a:endParaRPr lang="en-US" dirty="0">
              <a:solidFill>
                <a:srgbClr val="000000"/>
              </a:solidFill>
            </a:endParaRPr>
          </a:p>
        </p:txBody>
      </p:sp>
      <p:sp>
        <p:nvSpPr>
          <p:cNvPr id="7" name="Rectangle 13"/>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7BA58FC3-0988-40AB-9761-07BF02B602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269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xfrm>
            <a:off x="914400" y="6251575"/>
            <a:ext cx="19812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xfrm>
            <a:off x="3352800" y="6248400"/>
            <a:ext cx="2971800" cy="457200"/>
          </a:xfrm>
          <a:prstGeom prst="rect">
            <a:avLst/>
          </a:prstGeom>
          <a:ln/>
        </p:spPr>
        <p:txBody>
          <a:bodyPr/>
          <a:lstStyle>
            <a:lvl1pPr>
              <a:defRPr/>
            </a:lvl1pPr>
          </a:lstStyle>
          <a:p>
            <a:pPr eaLnBrk="0" fontAlgn="base" hangingPunct="0">
              <a:spcBef>
                <a:spcPct val="0"/>
              </a:spcBef>
              <a:spcAft>
                <a:spcPct val="0"/>
              </a:spcAft>
              <a:defRPr/>
            </a:pPr>
            <a:endParaRPr lang="en-US" dirty="0">
              <a:solidFill>
                <a:srgbClr val="000000"/>
              </a:solidFill>
            </a:endParaRPr>
          </a:p>
        </p:txBody>
      </p:sp>
      <p:sp>
        <p:nvSpPr>
          <p:cNvPr id="7" name="Rectangle 11"/>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48E10DD0-71F8-410E-AC82-7ECD7FCEFAF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422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5" name="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red bar"/>
          <p:cNvGrpSpPr/>
          <p:nvPr/>
        </p:nvGrpSpPr>
        <p:grpSpPr>
          <a:xfrm>
            <a:off x="0" y="1"/>
            <a:ext cx="9144000" cy="434011"/>
            <a:chOff x="0" y="0"/>
            <a:chExt cx="9144000" cy="325508"/>
          </a:xfrm>
        </p:grpSpPr>
        <p:sp>
          <p:nvSpPr>
            <p:cNvPr id="45" name="Rectangle 44"/>
            <p:cNvSpPr/>
            <p:nvPr userDrawn="1"/>
          </p:nvSpPr>
          <p:spPr>
            <a:xfrm>
              <a:off x="0" y="0"/>
              <a:ext cx="9144000" cy="325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46" name="Group 45"/>
            <p:cNvGrpSpPr/>
            <p:nvPr userDrawn="1"/>
          </p:nvGrpSpPr>
          <p:grpSpPr>
            <a:xfrm>
              <a:off x="457200" y="99608"/>
              <a:ext cx="317869" cy="126290"/>
              <a:chOff x="5684231" y="4472390"/>
              <a:chExt cx="317869" cy="126290"/>
            </a:xfrm>
          </p:grpSpPr>
          <p:sp>
            <p:nvSpPr>
              <p:cNvPr id="47" name="Freeform 33"/>
              <p:cNvSpPr>
                <a:spLocks/>
              </p:cNvSpPr>
              <p:nvPr userDrawn="1"/>
            </p:nvSpPr>
            <p:spPr bwMode="auto">
              <a:xfrm>
                <a:off x="5684231" y="4472390"/>
                <a:ext cx="86298" cy="12629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0"/>
              <p:cNvSpPr>
                <a:spLocks/>
              </p:cNvSpPr>
              <p:nvPr userDrawn="1"/>
            </p:nvSpPr>
            <p:spPr bwMode="auto">
              <a:xfrm>
                <a:off x="5800016" y="4472390"/>
                <a:ext cx="88403" cy="12629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6"/>
              <p:cNvSpPr>
                <a:spLocks noEditPoints="1"/>
              </p:cNvSpPr>
              <p:nvPr userDrawn="1"/>
            </p:nvSpPr>
            <p:spPr bwMode="auto">
              <a:xfrm>
                <a:off x="5917907" y="4472390"/>
                <a:ext cx="84193" cy="123133"/>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9" name="white bar"/>
          <p:cNvSpPr/>
          <p:nvPr/>
        </p:nvSpPr>
        <p:spPr>
          <a:xfrm>
            <a:off x="457200" y="2388705"/>
            <a:ext cx="604078" cy="853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457200" y="2705183"/>
            <a:ext cx="8229600" cy="1463040"/>
          </a:xfrm>
        </p:spPr>
        <p:txBody>
          <a:bodyPr lIns="0" rIns="0" anchor="t" anchorCtr="0">
            <a:noAutofit/>
          </a:bodyPr>
          <a:lstStyle>
            <a:lvl1pPr algn="l">
              <a:lnSpc>
                <a:spcPts val="4200"/>
              </a:lnSpc>
              <a:defRPr sz="4000" b="1" baseline="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57180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 Content">
    <p:bg>
      <p:bgPr>
        <a:solidFill>
          <a:schemeClr val="bg2"/>
        </a:solidFill>
        <a:effectLst/>
      </p:bgPr>
    </p:bg>
    <p:spTree>
      <p:nvGrpSpPr>
        <p:cNvPr id="1" name=""/>
        <p:cNvGrpSpPr/>
        <p:nvPr/>
      </p:nvGrpSpPr>
      <p:grpSpPr>
        <a:xfrm>
          <a:off x="0" y="0"/>
          <a:ext cx="0" cy="0"/>
          <a:chOff x="0" y="0"/>
          <a:chExt cx="0" cy="0"/>
        </a:xfrm>
      </p:grpSpPr>
      <p:sp>
        <p:nvSpPr>
          <p:cNvPr id="10" name="slide number"/>
          <p:cNvSpPr txBox="1">
            <a:spLocks/>
          </p:cNvSpPr>
          <p:nvPr/>
        </p:nvSpPr>
        <p:spPr>
          <a:xfrm>
            <a:off x="8160859" y="6458432"/>
            <a:ext cx="529121" cy="365125"/>
          </a:xfrm>
          <a:prstGeom prst="rect">
            <a:avLst/>
          </a:prstGeom>
        </p:spPr>
        <p:txBody>
          <a:bodyPr vert="horz" lIns="0" tIns="45720" rIns="0" bIns="45720" rtlCol="0" anchor="ctr"/>
          <a:lstStyle>
            <a:defPPr>
              <a:defRPr lang="en-US"/>
            </a:defPPr>
            <a:lvl1pPr marL="0" algn="r" defTabSz="914400" rtl="0" eaLnBrk="1" latinLnBrk="0" hangingPunct="1">
              <a:defRPr sz="800" kern="1200">
                <a:solidFill>
                  <a:schemeClr val="bg2">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itle"/>
          <p:cNvSpPr>
            <a:spLocks noGrp="1"/>
          </p:cNvSpPr>
          <p:nvPr>
            <p:ph type="title"/>
          </p:nvPr>
        </p:nvSpPr>
        <p:spPr>
          <a:xfrm>
            <a:off x="457200" y="642712"/>
            <a:ext cx="8229600" cy="867741"/>
          </a:xfrm>
        </p:spPr>
        <p:txBody>
          <a:bodyPr lIns="0" tIns="0" rIns="0" bIns="0" anchor="b" anchorCtr="0">
            <a:normAutofit/>
          </a:bodyPr>
          <a:lstStyle>
            <a:lvl1pPr algn="l">
              <a:defRPr sz="2800">
                <a:solidFill>
                  <a:schemeClr val="accent1"/>
                </a:solidFill>
              </a:defRPr>
            </a:lvl1pPr>
          </a:lstStyle>
          <a:p>
            <a:r>
              <a:rPr lang="en-US"/>
              <a:t>Click to edit Master title style</a:t>
            </a:r>
            <a:endParaRPr lang="en-US" dirty="0"/>
          </a:p>
        </p:txBody>
      </p:sp>
      <p:sp>
        <p:nvSpPr>
          <p:cNvPr id="3" name="content placeholder"/>
          <p:cNvSpPr>
            <a:spLocks noGrp="1"/>
          </p:cNvSpPr>
          <p:nvPr>
            <p:ph idx="1"/>
          </p:nvPr>
        </p:nvSpPr>
        <p:spPr>
          <a:xfrm>
            <a:off x="457200" y="1743456"/>
            <a:ext cx="8229600" cy="4389120"/>
          </a:xfrm>
          <a:prstGeom prst="rect">
            <a:avLst/>
          </a:prstGeom>
        </p:spPr>
        <p:txBody>
          <a:bodyPr lIns="0" tIns="0" rIns="0" bIns="0">
            <a:noAutofit/>
          </a:bodyPr>
          <a:lstStyle>
            <a:lvl1pPr marL="228600" indent="-228600">
              <a:spcBef>
                <a:spcPts val="0"/>
              </a:spcBef>
              <a:spcAft>
                <a:spcPts val="1200"/>
              </a:spcAft>
              <a:buClr>
                <a:schemeClr val="accent1"/>
              </a:buClr>
              <a:defRPr sz="1800"/>
            </a:lvl1pPr>
            <a:lvl2pPr marL="457200" indent="-228600">
              <a:spcBef>
                <a:spcPts val="0"/>
              </a:spcBef>
              <a:spcAft>
                <a:spcPts val="1200"/>
              </a:spcAft>
              <a:defRPr sz="1800"/>
            </a:lvl2pPr>
            <a:lvl3pPr marL="685800" indent="-228600">
              <a:spcBef>
                <a:spcPts val="0"/>
              </a:spcBef>
              <a:spcAft>
                <a:spcPts val="1200"/>
              </a:spcAft>
              <a:defRPr sz="1800"/>
            </a:lvl3pPr>
            <a:lvl4pPr marL="914400" indent="-228600">
              <a:spcBef>
                <a:spcPts val="0"/>
              </a:spcBef>
              <a:spcAft>
                <a:spcPts val="1200"/>
              </a:spcAft>
              <a:defRPr sz="1800"/>
            </a:lvl4pPr>
            <a:lvl5pPr marL="1143000" indent="-228600">
              <a:spcBef>
                <a:spcPts val="0"/>
              </a:spcBef>
              <a:spcAft>
                <a:spcPts val="1200"/>
              </a:spcAft>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78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642712"/>
            <a:ext cx="8229600" cy="867741"/>
          </a:xfrm>
        </p:spPr>
        <p:txBody>
          <a:bodyPr lIns="0" tIns="0" rIns="0" bIns="0" anchor="b" anchorCtr="0">
            <a:normAutofit/>
          </a:bodyPr>
          <a:lstStyle>
            <a:lvl1pPr algn="l">
              <a:defRPr sz="2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55737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Content + Imag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 y="434012"/>
            <a:ext cx="2835275" cy="6423989"/>
          </a:xfrm>
          <a:prstGeom prst="rect">
            <a:avLst/>
          </a:prstGeom>
        </p:spPr>
        <p:txBody>
          <a:bodyPr anchor="ctr"/>
          <a:lstStyle>
            <a:lvl1pPr marL="0" indent="0" algn="ctr">
              <a:buFontTx/>
              <a:buNone/>
              <a:defRPr/>
            </a:lvl1pPr>
          </a:lstStyle>
          <a:p>
            <a:r>
              <a:rPr lang="en-US" dirty="0"/>
              <a:t>Click icon to add picture</a:t>
            </a:r>
          </a:p>
        </p:txBody>
      </p:sp>
      <p:sp>
        <p:nvSpPr>
          <p:cNvPr id="10" name="slide number"/>
          <p:cNvSpPr txBox="1">
            <a:spLocks/>
          </p:cNvSpPr>
          <p:nvPr/>
        </p:nvSpPr>
        <p:spPr>
          <a:xfrm>
            <a:off x="8160859" y="6458432"/>
            <a:ext cx="529121" cy="365125"/>
          </a:xfrm>
          <a:prstGeom prst="rect">
            <a:avLst/>
          </a:prstGeom>
        </p:spPr>
        <p:txBody>
          <a:bodyPr vert="horz" lIns="0" tIns="45720" rIns="0" bIns="45720" rtlCol="0" anchor="ctr"/>
          <a:lstStyle>
            <a:defPPr>
              <a:defRPr lang="en-US"/>
            </a:defPPr>
            <a:lvl1pPr marL="0" algn="r" defTabSz="914400" rtl="0" eaLnBrk="1" latinLnBrk="0" hangingPunct="1">
              <a:defRPr sz="800" kern="1200">
                <a:solidFill>
                  <a:schemeClr val="bg2">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itle"/>
          <p:cNvSpPr>
            <a:spLocks noGrp="1"/>
          </p:cNvSpPr>
          <p:nvPr>
            <p:ph type="title"/>
          </p:nvPr>
        </p:nvSpPr>
        <p:spPr>
          <a:xfrm>
            <a:off x="3200400" y="642712"/>
            <a:ext cx="5486400" cy="867741"/>
          </a:xfrm>
        </p:spPr>
        <p:txBody>
          <a:bodyPr lIns="0" tIns="0" rIns="0" bIns="0" anchor="b" anchorCtr="0">
            <a:normAutofit/>
          </a:bodyPr>
          <a:lstStyle>
            <a:lvl1pPr algn="l">
              <a:defRPr sz="2800">
                <a:solidFill>
                  <a:schemeClr val="accent1"/>
                </a:solidFill>
              </a:defRPr>
            </a:lvl1pPr>
          </a:lstStyle>
          <a:p>
            <a:r>
              <a:rPr lang="en-US"/>
              <a:t>Click to edit Master title style</a:t>
            </a:r>
            <a:endParaRPr lang="en-US" dirty="0"/>
          </a:p>
        </p:txBody>
      </p:sp>
      <p:sp>
        <p:nvSpPr>
          <p:cNvPr id="3" name="content placeholder"/>
          <p:cNvSpPr>
            <a:spLocks noGrp="1"/>
          </p:cNvSpPr>
          <p:nvPr>
            <p:ph idx="1"/>
          </p:nvPr>
        </p:nvSpPr>
        <p:spPr>
          <a:xfrm>
            <a:off x="3200400" y="1743456"/>
            <a:ext cx="5486400" cy="4389120"/>
          </a:xfrm>
          <a:prstGeom prst="rect">
            <a:avLst/>
          </a:prstGeom>
        </p:spPr>
        <p:txBody>
          <a:bodyPr lIns="0" tIns="0" rIns="0" bIns="0">
            <a:noAutofit/>
          </a:bodyPr>
          <a:lstStyle>
            <a:lvl1pPr marL="228600" indent="-228600">
              <a:spcBef>
                <a:spcPts val="0"/>
              </a:spcBef>
              <a:spcAft>
                <a:spcPts val="1200"/>
              </a:spcAft>
              <a:buClr>
                <a:schemeClr val="accent1"/>
              </a:buClr>
              <a:defRPr sz="1800"/>
            </a:lvl1pPr>
            <a:lvl2pPr marL="457200" indent="-228600">
              <a:spcBef>
                <a:spcPts val="0"/>
              </a:spcBef>
              <a:spcAft>
                <a:spcPts val="1200"/>
              </a:spcAft>
              <a:defRPr sz="1800"/>
            </a:lvl2pPr>
            <a:lvl3pPr marL="685800" indent="-228600">
              <a:spcBef>
                <a:spcPts val="0"/>
              </a:spcBef>
              <a:spcAft>
                <a:spcPts val="1200"/>
              </a:spcAft>
              <a:defRPr sz="1800"/>
            </a:lvl3pPr>
            <a:lvl4pPr marL="914400" indent="-228600">
              <a:spcBef>
                <a:spcPts val="0"/>
              </a:spcBef>
              <a:spcAft>
                <a:spcPts val="1200"/>
              </a:spcAft>
              <a:defRPr sz="1800"/>
            </a:lvl4pPr>
            <a:lvl5pPr marL="1143000" indent="-228600">
              <a:spcBef>
                <a:spcPts val="0"/>
              </a:spcBef>
              <a:spcAft>
                <a:spcPts val="1200"/>
              </a:spcAft>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730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3"/>
            <a:ext cx="9144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 name="Group 5"/>
          <p:cNvGrpSpPr>
            <a:grpSpLocks noChangeAspect="1"/>
          </p:cNvGrpSpPr>
          <p:nvPr/>
        </p:nvGrpSpPr>
        <p:grpSpPr bwMode="auto">
          <a:xfrm>
            <a:off x="1562206" y="3066009"/>
            <a:ext cx="6019599" cy="725979"/>
            <a:chOff x="264" y="274"/>
            <a:chExt cx="5760" cy="521"/>
          </a:xfrm>
          <a:solidFill>
            <a:schemeClr val="bg2"/>
          </a:solidFill>
        </p:grpSpPr>
        <p:sp>
          <p:nvSpPr>
            <p:cNvPr id="7" name="Freeform 6"/>
            <p:cNvSpPr>
              <a:spLocks noEditPoints="1"/>
            </p:cNvSpPr>
            <p:nvPr userDrawn="1"/>
          </p:nvSpPr>
          <p:spPr bwMode="auto">
            <a:xfrm>
              <a:off x="2806" y="659"/>
              <a:ext cx="132" cy="134"/>
            </a:xfrm>
            <a:custGeom>
              <a:avLst/>
              <a:gdLst>
                <a:gd name="T0" fmla="*/ 181 w 395"/>
                <a:gd name="T1" fmla="*/ 21 h 400"/>
                <a:gd name="T2" fmla="*/ 190 w 395"/>
                <a:gd name="T3" fmla="*/ 1 h 400"/>
                <a:gd name="T4" fmla="*/ 192 w 395"/>
                <a:gd name="T5" fmla="*/ 0 h 400"/>
                <a:gd name="T6" fmla="*/ 197 w 395"/>
                <a:gd name="T7" fmla="*/ 4 h 400"/>
                <a:gd name="T8" fmla="*/ 204 w 395"/>
                <a:gd name="T9" fmla="*/ 18 h 400"/>
                <a:gd name="T10" fmla="*/ 324 w 395"/>
                <a:gd name="T11" fmla="*/ 332 h 400"/>
                <a:gd name="T12" fmla="*/ 332 w 395"/>
                <a:gd name="T13" fmla="*/ 347 h 400"/>
                <a:gd name="T14" fmla="*/ 344 w 395"/>
                <a:gd name="T15" fmla="*/ 369 h 400"/>
                <a:gd name="T16" fmla="*/ 356 w 395"/>
                <a:gd name="T17" fmla="*/ 383 h 400"/>
                <a:gd name="T18" fmla="*/ 369 w 395"/>
                <a:gd name="T19" fmla="*/ 390 h 400"/>
                <a:gd name="T20" fmla="*/ 380 w 395"/>
                <a:gd name="T21" fmla="*/ 392 h 400"/>
                <a:gd name="T22" fmla="*/ 390 w 395"/>
                <a:gd name="T23" fmla="*/ 392 h 400"/>
                <a:gd name="T24" fmla="*/ 395 w 395"/>
                <a:gd name="T25" fmla="*/ 395 h 400"/>
                <a:gd name="T26" fmla="*/ 395 w 395"/>
                <a:gd name="T27" fmla="*/ 396 h 400"/>
                <a:gd name="T28" fmla="*/ 392 w 395"/>
                <a:gd name="T29" fmla="*/ 400 h 400"/>
                <a:gd name="T30" fmla="*/ 385 w 395"/>
                <a:gd name="T31" fmla="*/ 400 h 400"/>
                <a:gd name="T32" fmla="*/ 304 w 395"/>
                <a:gd name="T33" fmla="*/ 398 h 400"/>
                <a:gd name="T34" fmla="*/ 292 w 395"/>
                <a:gd name="T35" fmla="*/ 398 h 400"/>
                <a:gd name="T36" fmla="*/ 288 w 395"/>
                <a:gd name="T37" fmla="*/ 395 h 400"/>
                <a:gd name="T38" fmla="*/ 289 w 395"/>
                <a:gd name="T39" fmla="*/ 394 h 400"/>
                <a:gd name="T40" fmla="*/ 292 w 395"/>
                <a:gd name="T41" fmla="*/ 391 h 400"/>
                <a:gd name="T42" fmla="*/ 295 w 395"/>
                <a:gd name="T43" fmla="*/ 388 h 400"/>
                <a:gd name="T44" fmla="*/ 295 w 395"/>
                <a:gd name="T45" fmla="*/ 378 h 400"/>
                <a:gd name="T46" fmla="*/ 247 w 395"/>
                <a:gd name="T47" fmla="*/ 250 h 400"/>
                <a:gd name="T48" fmla="*/ 242 w 395"/>
                <a:gd name="T49" fmla="*/ 247 h 400"/>
                <a:gd name="T50" fmla="*/ 130 w 395"/>
                <a:gd name="T51" fmla="*/ 247 h 400"/>
                <a:gd name="T52" fmla="*/ 125 w 395"/>
                <a:gd name="T53" fmla="*/ 252 h 400"/>
                <a:gd name="T54" fmla="*/ 94 w 395"/>
                <a:gd name="T55" fmla="*/ 343 h 400"/>
                <a:gd name="T56" fmla="*/ 86 w 395"/>
                <a:gd name="T57" fmla="*/ 371 h 400"/>
                <a:gd name="T58" fmla="*/ 86 w 395"/>
                <a:gd name="T59" fmla="*/ 378 h 400"/>
                <a:gd name="T60" fmla="*/ 88 w 395"/>
                <a:gd name="T61" fmla="*/ 385 h 400"/>
                <a:gd name="T62" fmla="*/ 93 w 395"/>
                <a:gd name="T63" fmla="*/ 389 h 400"/>
                <a:gd name="T64" fmla="*/ 106 w 395"/>
                <a:gd name="T65" fmla="*/ 392 h 400"/>
                <a:gd name="T66" fmla="*/ 112 w 395"/>
                <a:gd name="T67" fmla="*/ 392 h 400"/>
                <a:gd name="T68" fmla="*/ 117 w 395"/>
                <a:gd name="T69" fmla="*/ 395 h 400"/>
                <a:gd name="T70" fmla="*/ 117 w 395"/>
                <a:gd name="T71" fmla="*/ 396 h 400"/>
                <a:gd name="T72" fmla="*/ 114 w 395"/>
                <a:gd name="T73" fmla="*/ 400 h 400"/>
                <a:gd name="T74" fmla="*/ 108 w 395"/>
                <a:gd name="T75" fmla="*/ 400 h 400"/>
                <a:gd name="T76" fmla="*/ 68 w 395"/>
                <a:gd name="T77" fmla="*/ 398 h 400"/>
                <a:gd name="T78" fmla="*/ 46 w 395"/>
                <a:gd name="T79" fmla="*/ 400 h 400"/>
                <a:gd name="T80" fmla="*/ 10 w 395"/>
                <a:gd name="T81" fmla="*/ 400 h 400"/>
                <a:gd name="T82" fmla="*/ 0 w 395"/>
                <a:gd name="T83" fmla="*/ 398 h 400"/>
                <a:gd name="T84" fmla="*/ 0 w 395"/>
                <a:gd name="T85" fmla="*/ 396 h 400"/>
                <a:gd name="T86" fmla="*/ 1 w 395"/>
                <a:gd name="T87" fmla="*/ 394 h 400"/>
                <a:gd name="T88" fmla="*/ 5 w 395"/>
                <a:gd name="T89" fmla="*/ 392 h 400"/>
                <a:gd name="T90" fmla="*/ 20 w 395"/>
                <a:gd name="T91" fmla="*/ 391 h 400"/>
                <a:gd name="T92" fmla="*/ 35 w 395"/>
                <a:gd name="T93" fmla="*/ 386 h 400"/>
                <a:gd name="T94" fmla="*/ 46 w 395"/>
                <a:gd name="T95" fmla="*/ 375 h 400"/>
                <a:gd name="T96" fmla="*/ 56 w 395"/>
                <a:gd name="T97" fmla="*/ 361 h 400"/>
                <a:gd name="T98" fmla="*/ 181 w 395"/>
                <a:gd name="T99" fmla="*/ 21 h 400"/>
                <a:gd name="T100" fmla="*/ 236 w 395"/>
                <a:gd name="T101" fmla="*/ 228 h 400"/>
                <a:gd name="T102" fmla="*/ 237 w 395"/>
                <a:gd name="T103" fmla="*/ 227 h 400"/>
                <a:gd name="T104" fmla="*/ 188 w 395"/>
                <a:gd name="T105" fmla="*/ 84 h 400"/>
                <a:gd name="T106" fmla="*/ 186 w 395"/>
                <a:gd name="T107" fmla="*/ 80 h 400"/>
                <a:gd name="T108" fmla="*/ 182 w 395"/>
                <a:gd name="T109" fmla="*/ 80 h 400"/>
                <a:gd name="T110" fmla="*/ 135 w 395"/>
                <a:gd name="T111" fmla="*/ 225 h 400"/>
                <a:gd name="T112" fmla="*/ 134 w 395"/>
                <a:gd name="T113" fmla="*/ 227 h 400"/>
                <a:gd name="T114" fmla="*/ 2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1" y="21"/>
                  </a:moveTo>
                  <a:lnTo>
                    <a:pt x="181" y="21"/>
                  </a:lnTo>
                  <a:lnTo>
                    <a:pt x="187" y="4"/>
                  </a:lnTo>
                  <a:lnTo>
                    <a:pt x="190" y="1"/>
                  </a:lnTo>
                  <a:lnTo>
                    <a:pt x="192" y="0"/>
                  </a:lnTo>
                  <a:lnTo>
                    <a:pt x="192" y="0"/>
                  </a:lnTo>
                  <a:lnTo>
                    <a:pt x="194" y="1"/>
                  </a:lnTo>
                  <a:lnTo>
                    <a:pt x="197" y="4"/>
                  </a:lnTo>
                  <a:lnTo>
                    <a:pt x="204" y="18"/>
                  </a:lnTo>
                  <a:lnTo>
                    <a:pt x="204" y="18"/>
                  </a:lnTo>
                  <a:lnTo>
                    <a:pt x="255" y="153"/>
                  </a:lnTo>
                  <a:lnTo>
                    <a:pt x="324" y="332"/>
                  </a:lnTo>
                  <a:lnTo>
                    <a:pt x="324" y="332"/>
                  </a:lnTo>
                  <a:lnTo>
                    <a:pt x="332" y="347"/>
                  </a:lnTo>
                  <a:lnTo>
                    <a:pt x="338" y="360"/>
                  </a:lnTo>
                  <a:lnTo>
                    <a:pt x="344" y="369"/>
                  </a:lnTo>
                  <a:lnTo>
                    <a:pt x="350" y="377"/>
                  </a:lnTo>
                  <a:lnTo>
                    <a:pt x="356" y="383"/>
                  </a:lnTo>
                  <a:lnTo>
                    <a:pt x="361" y="386"/>
                  </a:lnTo>
                  <a:lnTo>
                    <a:pt x="369" y="390"/>
                  </a:lnTo>
                  <a:lnTo>
                    <a:pt x="369" y="390"/>
                  </a:lnTo>
                  <a:lnTo>
                    <a:pt x="380" y="392"/>
                  </a:lnTo>
                  <a:lnTo>
                    <a:pt x="390" y="392"/>
                  </a:lnTo>
                  <a:lnTo>
                    <a:pt x="390" y="392"/>
                  </a:lnTo>
                  <a:lnTo>
                    <a:pt x="393" y="394"/>
                  </a:lnTo>
                  <a:lnTo>
                    <a:pt x="395" y="395"/>
                  </a:lnTo>
                  <a:lnTo>
                    <a:pt x="395" y="396"/>
                  </a:lnTo>
                  <a:lnTo>
                    <a:pt x="395" y="396"/>
                  </a:lnTo>
                  <a:lnTo>
                    <a:pt x="395" y="398"/>
                  </a:lnTo>
                  <a:lnTo>
                    <a:pt x="392" y="400"/>
                  </a:lnTo>
                  <a:lnTo>
                    <a:pt x="385" y="400"/>
                  </a:lnTo>
                  <a:lnTo>
                    <a:pt x="385" y="400"/>
                  </a:lnTo>
                  <a:lnTo>
                    <a:pt x="355" y="400"/>
                  </a:lnTo>
                  <a:lnTo>
                    <a:pt x="304" y="398"/>
                  </a:lnTo>
                  <a:lnTo>
                    <a:pt x="304" y="398"/>
                  </a:lnTo>
                  <a:lnTo>
                    <a:pt x="292" y="398"/>
                  </a:lnTo>
                  <a:lnTo>
                    <a:pt x="289" y="397"/>
                  </a:lnTo>
                  <a:lnTo>
                    <a:pt x="288" y="395"/>
                  </a:lnTo>
                  <a:lnTo>
                    <a:pt x="288" y="395"/>
                  </a:lnTo>
                  <a:lnTo>
                    <a:pt x="289" y="394"/>
                  </a:lnTo>
                  <a:lnTo>
                    <a:pt x="292" y="391"/>
                  </a:lnTo>
                  <a:lnTo>
                    <a:pt x="292" y="391"/>
                  </a:lnTo>
                  <a:lnTo>
                    <a:pt x="294" y="390"/>
                  </a:lnTo>
                  <a:lnTo>
                    <a:pt x="295" y="388"/>
                  </a:lnTo>
                  <a:lnTo>
                    <a:pt x="296" y="384"/>
                  </a:lnTo>
                  <a:lnTo>
                    <a:pt x="295" y="378"/>
                  </a:lnTo>
                  <a:lnTo>
                    <a:pt x="247" y="250"/>
                  </a:lnTo>
                  <a:lnTo>
                    <a:pt x="247" y="250"/>
                  </a:lnTo>
                  <a:lnTo>
                    <a:pt x="244" y="248"/>
                  </a:lnTo>
                  <a:lnTo>
                    <a:pt x="242" y="247"/>
                  </a:lnTo>
                  <a:lnTo>
                    <a:pt x="130" y="247"/>
                  </a:lnTo>
                  <a:lnTo>
                    <a:pt x="130" y="247"/>
                  </a:lnTo>
                  <a:lnTo>
                    <a:pt x="126" y="248"/>
                  </a:lnTo>
                  <a:lnTo>
                    <a:pt x="125" y="252"/>
                  </a:lnTo>
                  <a:lnTo>
                    <a:pt x="94" y="343"/>
                  </a:lnTo>
                  <a:lnTo>
                    <a:pt x="94" y="343"/>
                  </a:lnTo>
                  <a:lnTo>
                    <a:pt x="89" y="362"/>
                  </a:lnTo>
                  <a:lnTo>
                    <a:pt x="86" y="371"/>
                  </a:lnTo>
                  <a:lnTo>
                    <a:pt x="86" y="378"/>
                  </a:lnTo>
                  <a:lnTo>
                    <a:pt x="86" y="378"/>
                  </a:lnTo>
                  <a:lnTo>
                    <a:pt x="86" y="381"/>
                  </a:lnTo>
                  <a:lnTo>
                    <a:pt x="88" y="385"/>
                  </a:lnTo>
                  <a:lnTo>
                    <a:pt x="90" y="388"/>
                  </a:lnTo>
                  <a:lnTo>
                    <a:pt x="93" y="389"/>
                  </a:lnTo>
                  <a:lnTo>
                    <a:pt x="100" y="392"/>
                  </a:lnTo>
                  <a:lnTo>
                    <a:pt x="106" y="392"/>
                  </a:lnTo>
                  <a:lnTo>
                    <a:pt x="112" y="392"/>
                  </a:lnTo>
                  <a:lnTo>
                    <a:pt x="112" y="392"/>
                  </a:lnTo>
                  <a:lnTo>
                    <a:pt x="116" y="394"/>
                  </a:lnTo>
                  <a:lnTo>
                    <a:pt x="117" y="395"/>
                  </a:lnTo>
                  <a:lnTo>
                    <a:pt x="117" y="396"/>
                  </a:lnTo>
                  <a:lnTo>
                    <a:pt x="117" y="396"/>
                  </a:lnTo>
                  <a:lnTo>
                    <a:pt x="116" y="398"/>
                  </a:lnTo>
                  <a:lnTo>
                    <a:pt x="114" y="400"/>
                  </a:lnTo>
                  <a:lnTo>
                    <a:pt x="108" y="400"/>
                  </a:lnTo>
                  <a:lnTo>
                    <a:pt x="108" y="400"/>
                  </a:lnTo>
                  <a:lnTo>
                    <a:pt x="86" y="400"/>
                  </a:lnTo>
                  <a:lnTo>
                    <a:pt x="68" y="398"/>
                  </a:lnTo>
                  <a:lnTo>
                    <a:pt x="68" y="398"/>
                  </a:lnTo>
                  <a:lnTo>
                    <a:pt x="46" y="400"/>
                  </a:lnTo>
                  <a:lnTo>
                    <a:pt x="10" y="400"/>
                  </a:lnTo>
                  <a:lnTo>
                    <a:pt x="10" y="400"/>
                  </a:lnTo>
                  <a:lnTo>
                    <a:pt x="3" y="400"/>
                  </a:lnTo>
                  <a:lnTo>
                    <a:pt x="0" y="398"/>
                  </a:lnTo>
                  <a:lnTo>
                    <a:pt x="0" y="396"/>
                  </a:lnTo>
                  <a:lnTo>
                    <a:pt x="0" y="396"/>
                  </a:lnTo>
                  <a:lnTo>
                    <a:pt x="0" y="395"/>
                  </a:lnTo>
                  <a:lnTo>
                    <a:pt x="1" y="394"/>
                  </a:lnTo>
                  <a:lnTo>
                    <a:pt x="5" y="392"/>
                  </a:lnTo>
                  <a:lnTo>
                    <a:pt x="5" y="392"/>
                  </a:lnTo>
                  <a:lnTo>
                    <a:pt x="20" y="391"/>
                  </a:lnTo>
                  <a:lnTo>
                    <a:pt x="20" y="391"/>
                  </a:lnTo>
                  <a:lnTo>
                    <a:pt x="28" y="390"/>
                  </a:lnTo>
                  <a:lnTo>
                    <a:pt x="35" y="386"/>
                  </a:lnTo>
                  <a:lnTo>
                    <a:pt x="42" y="381"/>
                  </a:lnTo>
                  <a:lnTo>
                    <a:pt x="46" y="375"/>
                  </a:lnTo>
                  <a:lnTo>
                    <a:pt x="51" y="369"/>
                  </a:lnTo>
                  <a:lnTo>
                    <a:pt x="56" y="361"/>
                  </a:lnTo>
                  <a:lnTo>
                    <a:pt x="63" y="343"/>
                  </a:lnTo>
                  <a:lnTo>
                    <a:pt x="181" y="21"/>
                  </a:lnTo>
                  <a:close/>
                  <a:moveTo>
                    <a:pt x="236" y="228"/>
                  </a:moveTo>
                  <a:lnTo>
                    <a:pt x="236" y="228"/>
                  </a:lnTo>
                  <a:lnTo>
                    <a:pt x="237" y="228"/>
                  </a:lnTo>
                  <a:lnTo>
                    <a:pt x="237" y="227"/>
                  </a:lnTo>
                  <a:lnTo>
                    <a:pt x="237" y="225"/>
                  </a:lnTo>
                  <a:lnTo>
                    <a:pt x="188" y="84"/>
                  </a:lnTo>
                  <a:lnTo>
                    <a:pt x="188" y="84"/>
                  </a:lnTo>
                  <a:lnTo>
                    <a:pt x="186" y="80"/>
                  </a:lnTo>
                  <a:lnTo>
                    <a:pt x="184" y="78"/>
                  </a:lnTo>
                  <a:lnTo>
                    <a:pt x="182" y="80"/>
                  </a:lnTo>
                  <a:lnTo>
                    <a:pt x="180" y="84"/>
                  </a:lnTo>
                  <a:lnTo>
                    <a:pt x="135" y="225"/>
                  </a:lnTo>
                  <a:lnTo>
                    <a:pt x="135" y="225"/>
                  </a:lnTo>
                  <a:lnTo>
                    <a:pt x="134"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9"/>
            <p:cNvSpPr>
              <a:spLocks/>
            </p:cNvSpPr>
            <p:nvPr userDrawn="1"/>
          </p:nvSpPr>
          <p:spPr bwMode="auto">
            <a:xfrm>
              <a:off x="2959" y="659"/>
              <a:ext cx="110" cy="134"/>
            </a:xfrm>
            <a:custGeom>
              <a:avLst/>
              <a:gdLst>
                <a:gd name="T0" fmla="*/ 189 w 329"/>
                <a:gd name="T1" fmla="*/ 249 h 400"/>
                <a:gd name="T2" fmla="*/ 190 w 329"/>
                <a:gd name="T3" fmla="*/ 343 h 400"/>
                <a:gd name="T4" fmla="*/ 192 w 329"/>
                <a:gd name="T5" fmla="*/ 362 h 400"/>
                <a:gd name="T6" fmla="*/ 198 w 329"/>
                <a:gd name="T7" fmla="*/ 381 h 400"/>
                <a:gd name="T8" fmla="*/ 202 w 329"/>
                <a:gd name="T9" fmla="*/ 388 h 400"/>
                <a:gd name="T10" fmla="*/ 212 w 329"/>
                <a:gd name="T11" fmla="*/ 391 h 400"/>
                <a:gd name="T12" fmla="*/ 236 w 329"/>
                <a:gd name="T13" fmla="*/ 392 h 400"/>
                <a:gd name="T14" fmla="*/ 239 w 329"/>
                <a:gd name="T15" fmla="*/ 394 h 400"/>
                <a:gd name="T16" fmla="*/ 240 w 329"/>
                <a:gd name="T17" fmla="*/ 396 h 400"/>
                <a:gd name="T18" fmla="*/ 238 w 329"/>
                <a:gd name="T19" fmla="*/ 398 h 400"/>
                <a:gd name="T20" fmla="*/ 232 w 329"/>
                <a:gd name="T21" fmla="*/ 400 h 400"/>
                <a:gd name="T22" fmla="*/ 190 w 329"/>
                <a:gd name="T23" fmla="*/ 400 h 400"/>
                <a:gd name="T24" fmla="*/ 167 w 329"/>
                <a:gd name="T25" fmla="*/ 398 h 400"/>
                <a:gd name="T26" fmla="*/ 118 w 329"/>
                <a:gd name="T27" fmla="*/ 400 h 400"/>
                <a:gd name="T28" fmla="*/ 110 w 329"/>
                <a:gd name="T29" fmla="*/ 400 h 400"/>
                <a:gd name="T30" fmla="*/ 109 w 329"/>
                <a:gd name="T31" fmla="*/ 396 h 400"/>
                <a:gd name="T32" fmla="*/ 109 w 329"/>
                <a:gd name="T33" fmla="*/ 394 h 400"/>
                <a:gd name="T34" fmla="*/ 113 w 329"/>
                <a:gd name="T35" fmla="*/ 392 h 400"/>
                <a:gd name="T36" fmla="*/ 128 w 329"/>
                <a:gd name="T37" fmla="*/ 391 h 400"/>
                <a:gd name="T38" fmla="*/ 132 w 329"/>
                <a:gd name="T39" fmla="*/ 390 h 400"/>
                <a:gd name="T40" fmla="*/ 137 w 329"/>
                <a:gd name="T41" fmla="*/ 385 h 400"/>
                <a:gd name="T42" fmla="*/ 142 w 329"/>
                <a:gd name="T43" fmla="*/ 373 h 400"/>
                <a:gd name="T44" fmla="*/ 143 w 329"/>
                <a:gd name="T45" fmla="*/ 362 h 400"/>
                <a:gd name="T46" fmla="*/ 145 w 329"/>
                <a:gd name="T47" fmla="*/ 316 h 400"/>
                <a:gd name="T48" fmla="*/ 145 w 329"/>
                <a:gd name="T49" fmla="*/ 29 h 400"/>
                <a:gd name="T50" fmla="*/ 69 w 329"/>
                <a:gd name="T51" fmla="*/ 31 h 400"/>
                <a:gd name="T52" fmla="*/ 41 w 329"/>
                <a:gd name="T53" fmla="*/ 33 h 400"/>
                <a:gd name="T54" fmla="*/ 28 w 329"/>
                <a:gd name="T55" fmla="*/ 37 h 400"/>
                <a:gd name="T56" fmla="*/ 19 w 329"/>
                <a:gd name="T57" fmla="*/ 44 h 400"/>
                <a:gd name="T58" fmla="*/ 17 w 329"/>
                <a:gd name="T59" fmla="*/ 48 h 400"/>
                <a:gd name="T60" fmla="*/ 7 w 329"/>
                <a:gd name="T61" fmla="*/ 63 h 400"/>
                <a:gd name="T62" fmla="*/ 5 w 329"/>
                <a:gd name="T63" fmla="*/ 68 h 400"/>
                <a:gd name="T64" fmla="*/ 2 w 329"/>
                <a:gd name="T65" fmla="*/ 68 h 400"/>
                <a:gd name="T66" fmla="*/ 0 w 329"/>
                <a:gd name="T67" fmla="*/ 65 h 400"/>
                <a:gd name="T68" fmla="*/ 5 w 329"/>
                <a:gd name="T69" fmla="*/ 37 h 400"/>
                <a:gd name="T70" fmla="*/ 11 w 329"/>
                <a:gd name="T71" fmla="*/ 10 h 400"/>
                <a:gd name="T72" fmla="*/ 14 w 329"/>
                <a:gd name="T73" fmla="*/ 1 h 400"/>
                <a:gd name="T74" fmla="*/ 17 w 329"/>
                <a:gd name="T75" fmla="*/ 0 h 400"/>
                <a:gd name="T76" fmla="*/ 24 w 329"/>
                <a:gd name="T77" fmla="*/ 3 h 400"/>
                <a:gd name="T78" fmla="*/ 39 w 329"/>
                <a:gd name="T79" fmla="*/ 6 h 400"/>
                <a:gd name="T80" fmla="*/ 80 w 329"/>
                <a:gd name="T81" fmla="*/ 9 h 400"/>
                <a:gd name="T82" fmla="*/ 274 w 329"/>
                <a:gd name="T83" fmla="*/ 9 h 400"/>
                <a:gd name="T84" fmla="*/ 312 w 329"/>
                <a:gd name="T85" fmla="*/ 6 h 400"/>
                <a:gd name="T86" fmla="*/ 326 w 329"/>
                <a:gd name="T87" fmla="*/ 4 h 400"/>
                <a:gd name="T88" fmla="*/ 329 w 329"/>
                <a:gd name="T89" fmla="*/ 6 h 400"/>
                <a:gd name="T90" fmla="*/ 329 w 329"/>
                <a:gd name="T91" fmla="*/ 10 h 400"/>
                <a:gd name="T92" fmla="*/ 327 w 329"/>
                <a:gd name="T93" fmla="*/ 67 h 400"/>
                <a:gd name="T94" fmla="*/ 326 w 329"/>
                <a:gd name="T95" fmla="*/ 72 h 400"/>
                <a:gd name="T96" fmla="*/ 324 w 329"/>
                <a:gd name="T97" fmla="*/ 74 h 400"/>
                <a:gd name="T98" fmla="*/ 321 w 329"/>
                <a:gd name="T99" fmla="*/ 73 h 400"/>
                <a:gd name="T100" fmla="*/ 319 w 329"/>
                <a:gd name="T101" fmla="*/ 65 h 400"/>
                <a:gd name="T102" fmla="*/ 319 w 329"/>
                <a:gd name="T103" fmla="*/ 60 h 400"/>
                <a:gd name="T104" fmla="*/ 315 w 329"/>
                <a:gd name="T105" fmla="*/ 49 h 400"/>
                <a:gd name="T106" fmla="*/ 304 w 329"/>
                <a:gd name="T107" fmla="*/ 40 h 400"/>
                <a:gd name="T108" fmla="*/ 286 w 329"/>
                <a:gd name="T109" fmla="*/ 34 h 400"/>
                <a:gd name="T110" fmla="*/ 255 w 329"/>
                <a:gd name="T111" fmla="*/ 31 h 400"/>
                <a:gd name="T112" fmla="*/ 189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89" y="249"/>
                  </a:moveTo>
                  <a:lnTo>
                    <a:pt x="189" y="249"/>
                  </a:lnTo>
                  <a:lnTo>
                    <a:pt x="190" y="316"/>
                  </a:lnTo>
                  <a:lnTo>
                    <a:pt x="190" y="343"/>
                  </a:lnTo>
                  <a:lnTo>
                    <a:pt x="192" y="362"/>
                  </a:lnTo>
                  <a:lnTo>
                    <a:pt x="192" y="362"/>
                  </a:lnTo>
                  <a:lnTo>
                    <a:pt x="194" y="373"/>
                  </a:lnTo>
                  <a:lnTo>
                    <a:pt x="198" y="381"/>
                  </a:lnTo>
                  <a:lnTo>
                    <a:pt x="200" y="385"/>
                  </a:lnTo>
                  <a:lnTo>
                    <a:pt x="202" y="388"/>
                  </a:lnTo>
                  <a:lnTo>
                    <a:pt x="207" y="390"/>
                  </a:lnTo>
                  <a:lnTo>
                    <a:pt x="212" y="391"/>
                  </a:lnTo>
                  <a:lnTo>
                    <a:pt x="212" y="391"/>
                  </a:lnTo>
                  <a:lnTo>
                    <a:pt x="236" y="392"/>
                  </a:lnTo>
                  <a:lnTo>
                    <a:pt x="236" y="392"/>
                  </a:lnTo>
                  <a:lnTo>
                    <a:pt x="239" y="394"/>
                  </a:lnTo>
                  <a:lnTo>
                    <a:pt x="240" y="396"/>
                  </a:lnTo>
                  <a:lnTo>
                    <a:pt x="240" y="396"/>
                  </a:lnTo>
                  <a:lnTo>
                    <a:pt x="239" y="397"/>
                  </a:lnTo>
                  <a:lnTo>
                    <a:pt x="238" y="398"/>
                  </a:lnTo>
                  <a:lnTo>
                    <a:pt x="235" y="400"/>
                  </a:lnTo>
                  <a:lnTo>
                    <a:pt x="232" y="400"/>
                  </a:lnTo>
                  <a:lnTo>
                    <a:pt x="232" y="400"/>
                  </a:lnTo>
                  <a:lnTo>
                    <a:pt x="190" y="400"/>
                  </a:lnTo>
                  <a:lnTo>
                    <a:pt x="167" y="398"/>
                  </a:lnTo>
                  <a:lnTo>
                    <a:pt x="167" y="398"/>
                  </a:lnTo>
                  <a:lnTo>
                    <a:pt x="147" y="400"/>
                  </a:lnTo>
                  <a:lnTo>
                    <a:pt x="118" y="400"/>
                  </a:lnTo>
                  <a:lnTo>
                    <a:pt x="118" y="400"/>
                  </a:lnTo>
                  <a:lnTo>
                    <a:pt x="110" y="400"/>
                  </a:lnTo>
                  <a:lnTo>
                    <a:pt x="109" y="398"/>
                  </a:lnTo>
                  <a:lnTo>
                    <a:pt x="109" y="396"/>
                  </a:lnTo>
                  <a:lnTo>
                    <a:pt x="109" y="396"/>
                  </a:lnTo>
                  <a:lnTo>
                    <a:pt x="109" y="394"/>
                  </a:lnTo>
                  <a:lnTo>
                    <a:pt x="113" y="392"/>
                  </a:lnTo>
                  <a:lnTo>
                    <a:pt x="113" y="392"/>
                  </a:lnTo>
                  <a:lnTo>
                    <a:pt x="121" y="392"/>
                  </a:lnTo>
                  <a:lnTo>
                    <a:pt x="128" y="391"/>
                  </a:lnTo>
                  <a:lnTo>
                    <a:pt x="128" y="391"/>
                  </a:lnTo>
                  <a:lnTo>
                    <a:pt x="132" y="390"/>
                  </a:lnTo>
                  <a:lnTo>
                    <a:pt x="134" y="388"/>
                  </a:lnTo>
                  <a:lnTo>
                    <a:pt x="137" y="385"/>
                  </a:lnTo>
                  <a:lnTo>
                    <a:pt x="139" y="381"/>
                  </a:lnTo>
                  <a:lnTo>
                    <a:pt x="142" y="373"/>
                  </a:lnTo>
                  <a:lnTo>
                    <a:pt x="143" y="362"/>
                  </a:lnTo>
                  <a:lnTo>
                    <a:pt x="143" y="362"/>
                  </a:lnTo>
                  <a:lnTo>
                    <a:pt x="145" y="343"/>
                  </a:lnTo>
                  <a:lnTo>
                    <a:pt x="145" y="316"/>
                  </a:lnTo>
                  <a:lnTo>
                    <a:pt x="145" y="249"/>
                  </a:lnTo>
                  <a:lnTo>
                    <a:pt x="145" y="29"/>
                  </a:lnTo>
                  <a:lnTo>
                    <a:pt x="69" y="31"/>
                  </a:lnTo>
                  <a:lnTo>
                    <a:pt x="69" y="31"/>
                  </a:lnTo>
                  <a:lnTo>
                    <a:pt x="48" y="32"/>
                  </a:lnTo>
                  <a:lnTo>
                    <a:pt x="41" y="33"/>
                  </a:lnTo>
                  <a:lnTo>
                    <a:pt x="34" y="34"/>
                  </a:lnTo>
                  <a:lnTo>
                    <a:pt x="28" y="37"/>
                  </a:lnTo>
                  <a:lnTo>
                    <a:pt x="24" y="40"/>
                  </a:lnTo>
                  <a:lnTo>
                    <a:pt x="19" y="44"/>
                  </a:lnTo>
                  <a:lnTo>
                    <a:pt x="17" y="48"/>
                  </a:lnTo>
                  <a:lnTo>
                    <a:pt x="17" y="48"/>
                  </a:lnTo>
                  <a:lnTo>
                    <a:pt x="11" y="57"/>
                  </a:lnTo>
                  <a:lnTo>
                    <a:pt x="7" y="63"/>
                  </a:lnTo>
                  <a:lnTo>
                    <a:pt x="7" y="63"/>
                  </a:lnTo>
                  <a:lnTo>
                    <a:pt x="5" y="68"/>
                  </a:lnTo>
                  <a:lnTo>
                    <a:pt x="2" y="68"/>
                  </a:lnTo>
                  <a:lnTo>
                    <a:pt x="2" y="68"/>
                  </a:lnTo>
                  <a:lnTo>
                    <a:pt x="0" y="67"/>
                  </a:lnTo>
                  <a:lnTo>
                    <a:pt x="0" y="65"/>
                  </a:lnTo>
                  <a:lnTo>
                    <a:pt x="0" y="65"/>
                  </a:lnTo>
                  <a:lnTo>
                    <a:pt x="5" y="37"/>
                  </a:lnTo>
                  <a:lnTo>
                    <a:pt x="11" y="10"/>
                  </a:lnTo>
                  <a:lnTo>
                    <a:pt x="11" y="10"/>
                  </a:lnTo>
                  <a:lnTo>
                    <a:pt x="13" y="4"/>
                  </a:lnTo>
                  <a:lnTo>
                    <a:pt x="14" y="1"/>
                  </a:lnTo>
                  <a:lnTo>
                    <a:pt x="17" y="0"/>
                  </a:lnTo>
                  <a:lnTo>
                    <a:pt x="17" y="0"/>
                  </a:lnTo>
                  <a:lnTo>
                    <a:pt x="19" y="1"/>
                  </a:lnTo>
                  <a:lnTo>
                    <a:pt x="24" y="3"/>
                  </a:lnTo>
                  <a:lnTo>
                    <a:pt x="30" y="5"/>
                  </a:lnTo>
                  <a:lnTo>
                    <a:pt x="39" y="6"/>
                  </a:lnTo>
                  <a:lnTo>
                    <a:pt x="39" y="6"/>
                  </a:lnTo>
                  <a:lnTo>
                    <a:pt x="80" y="9"/>
                  </a:lnTo>
                  <a:lnTo>
                    <a:pt x="274" y="9"/>
                  </a:lnTo>
                  <a:lnTo>
                    <a:pt x="274" y="9"/>
                  </a:lnTo>
                  <a:lnTo>
                    <a:pt x="296" y="9"/>
                  </a:lnTo>
                  <a:lnTo>
                    <a:pt x="312" y="6"/>
                  </a:lnTo>
                  <a:lnTo>
                    <a:pt x="326" y="4"/>
                  </a:lnTo>
                  <a:lnTo>
                    <a:pt x="326" y="4"/>
                  </a:lnTo>
                  <a:lnTo>
                    <a:pt x="327" y="4"/>
                  </a:lnTo>
                  <a:lnTo>
                    <a:pt x="329" y="6"/>
                  </a:lnTo>
                  <a:lnTo>
                    <a:pt x="329" y="10"/>
                  </a:lnTo>
                  <a:lnTo>
                    <a:pt x="329" y="10"/>
                  </a:lnTo>
                  <a:lnTo>
                    <a:pt x="327" y="67"/>
                  </a:lnTo>
                  <a:lnTo>
                    <a:pt x="327" y="67"/>
                  </a:lnTo>
                  <a:lnTo>
                    <a:pt x="327" y="71"/>
                  </a:lnTo>
                  <a:lnTo>
                    <a:pt x="326" y="72"/>
                  </a:lnTo>
                  <a:lnTo>
                    <a:pt x="325" y="73"/>
                  </a:lnTo>
                  <a:lnTo>
                    <a:pt x="324" y="74"/>
                  </a:lnTo>
                  <a:lnTo>
                    <a:pt x="324" y="74"/>
                  </a:lnTo>
                  <a:lnTo>
                    <a:pt x="321" y="73"/>
                  </a:lnTo>
                  <a:lnTo>
                    <a:pt x="320" y="72"/>
                  </a:lnTo>
                  <a:lnTo>
                    <a:pt x="319" y="65"/>
                  </a:lnTo>
                  <a:lnTo>
                    <a:pt x="319" y="60"/>
                  </a:lnTo>
                  <a:lnTo>
                    <a:pt x="319" y="60"/>
                  </a:lnTo>
                  <a:lnTo>
                    <a:pt x="318" y="54"/>
                  </a:lnTo>
                  <a:lnTo>
                    <a:pt x="315" y="49"/>
                  </a:lnTo>
                  <a:lnTo>
                    <a:pt x="310" y="44"/>
                  </a:lnTo>
                  <a:lnTo>
                    <a:pt x="304" y="40"/>
                  </a:lnTo>
                  <a:lnTo>
                    <a:pt x="296" y="37"/>
                  </a:lnTo>
                  <a:lnTo>
                    <a:pt x="286" y="34"/>
                  </a:lnTo>
                  <a:lnTo>
                    <a:pt x="272" y="32"/>
                  </a:lnTo>
                  <a:lnTo>
                    <a:pt x="255" y="31"/>
                  </a:lnTo>
                  <a:lnTo>
                    <a:pt x="189" y="29"/>
                  </a:lnTo>
                  <a:lnTo>
                    <a:pt x="189"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0"/>
            <p:cNvSpPr>
              <a:spLocks/>
            </p:cNvSpPr>
            <p:nvPr userDrawn="1"/>
          </p:nvSpPr>
          <p:spPr bwMode="auto">
            <a:xfrm>
              <a:off x="3115" y="659"/>
              <a:ext cx="110" cy="134"/>
            </a:xfrm>
            <a:custGeom>
              <a:avLst/>
              <a:gdLst>
                <a:gd name="T0" fmla="*/ 191 w 329"/>
                <a:gd name="T1" fmla="*/ 249 h 400"/>
                <a:gd name="T2" fmla="*/ 191 w 329"/>
                <a:gd name="T3" fmla="*/ 343 h 400"/>
                <a:gd name="T4" fmla="*/ 192 w 329"/>
                <a:gd name="T5" fmla="*/ 362 h 400"/>
                <a:gd name="T6" fmla="*/ 198 w 329"/>
                <a:gd name="T7" fmla="*/ 381 h 400"/>
                <a:gd name="T8" fmla="*/ 203 w 329"/>
                <a:gd name="T9" fmla="*/ 388 h 400"/>
                <a:gd name="T10" fmla="*/ 213 w 329"/>
                <a:gd name="T11" fmla="*/ 391 h 400"/>
                <a:gd name="T12" fmla="*/ 237 w 329"/>
                <a:gd name="T13" fmla="*/ 392 h 400"/>
                <a:gd name="T14" fmla="*/ 239 w 329"/>
                <a:gd name="T15" fmla="*/ 394 h 400"/>
                <a:gd name="T16" fmla="*/ 241 w 329"/>
                <a:gd name="T17" fmla="*/ 396 h 400"/>
                <a:gd name="T18" fmla="*/ 238 w 329"/>
                <a:gd name="T19" fmla="*/ 398 h 400"/>
                <a:gd name="T20" fmla="*/ 232 w 329"/>
                <a:gd name="T21" fmla="*/ 400 h 400"/>
                <a:gd name="T22" fmla="*/ 191 w 329"/>
                <a:gd name="T23" fmla="*/ 400 h 400"/>
                <a:gd name="T24" fmla="*/ 169 w 329"/>
                <a:gd name="T25" fmla="*/ 398 h 400"/>
                <a:gd name="T26" fmla="*/ 118 w 329"/>
                <a:gd name="T27" fmla="*/ 400 h 400"/>
                <a:gd name="T28" fmla="*/ 111 w 329"/>
                <a:gd name="T29" fmla="*/ 400 h 400"/>
                <a:gd name="T30" fmla="*/ 109 w 329"/>
                <a:gd name="T31" fmla="*/ 396 h 400"/>
                <a:gd name="T32" fmla="*/ 109 w 329"/>
                <a:gd name="T33" fmla="*/ 394 h 400"/>
                <a:gd name="T34" fmla="*/ 113 w 329"/>
                <a:gd name="T35" fmla="*/ 392 h 400"/>
                <a:gd name="T36" fmla="*/ 129 w 329"/>
                <a:gd name="T37" fmla="*/ 391 h 400"/>
                <a:gd name="T38" fmla="*/ 133 w 329"/>
                <a:gd name="T39" fmla="*/ 390 h 400"/>
                <a:gd name="T40" fmla="*/ 137 w 329"/>
                <a:gd name="T41" fmla="*/ 385 h 400"/>
                <a:gd name="T42" fmla="*/ 142 w 329"/>
                <a:gd name="T43" fmla="*/ 373 h 400"/>
                <a:gd name="T44" fmla="*/ 143 w 329"/>
                <a:gd name="T45" fmla="*/ 362 h 400"/>
                <a:gd name="T46" fmla="*/ 146 w 329"/>
                <a:gd name="T47" fmla="*/ 316 h 400"/>
                <a:gd name="T48" fmla="*/ 147 w 329"/>
                <a:gd name="T49" fmla="*/ 29 h 400"/>
                <a:gd name="T50" fmla="*/ 69 w 329"/>
                <a:gd name="T51" fmla="*/ 31 h 400"/>
                <a:gd name="T52" fmla="*/ 41 w 329"/>
                <a:gd name="T53" fmla="*/ 33 h 400"/>
                <a:gd name="T54" fmla="*/ 28 w 329"/>
                <a:gd name="T55" fmla="*/ 37 h 400"/>
                <a:gd name="T56" fmla="*/ 20 w 329"/>
                <a:gd name="T57" fmla="*/ 44 h 400"/>
                <a:gd name="T58" fmla="*/ 17 w 329"/>
                <a:gd name="T59" fmla="*/ 48 h 400"/>
                <a:gd name="T60" fmla="*/ 8 w 329"/>
                <a:gd name="T61" fmla="*/ 63 h 400"/>
                <a:gd name="T62" fmla="*/ 5 w 329"/>
                <a:gd name="T63" fmla="*/ 68 h 400"/>
                <a:gd name="T64" fmla="*/ 3 w 329"/>
                <a:gd name="T65" fmla="*/ 68 h 400"/>
                <a:gd name="T66" fmla="*/ 0 w 329"/>
                <a:gd name="T67" fmla="*/ 65 h 400"/>
                <a:gd name="T68" fmla="*/ 6 w 329"/>
                <a:gd name="T69" fmla="*/ 37 h 400"/>
                <a:gd name="T70" fmla="*/ 11 w 329"/>
                <a:gd name="T71" fmla="*/ 10 h 400"/>
                <a:gd name="T72" fmla="*/ 15 w 329"/>
                <a:gd name="T73" fmla="*/ 1 h 400"/>
                <a:gd name="T74" fmla="*/ 17 w 329"/>
                <a:gd name="T75" fmla="*/ 0 h 400"/>
                <a:gd name="T76" fmla="*/ 25 w 329"/>
                <a:gd name="T77" fmla="*/ 3 h 400"/>
                <a:gd name="T78" fmla="*/ 40 w 329"/>
                <a:gd name="T79" fmla="*/ 6 h 400"/>
                <a:gd name="T80" fmla="*/ 80 w 329"/>
                <a:gd name="T81" fmla="*/ 9 h 400"/>
                <a:gd name="T82" fmla="*/ 276 w 329"/>
                <a:gd name="T83" fmla="*/ 9 h 400"/>
                <a:gd name="T84" fmla="*/ 312 w 329"/>
                <a:gd name="T85" fmla="*/ 6 h 400"/>
                <a:gd name="T86" fmla="*/ 327 w 329"/>
                <a:gd name="T87" fmla="*/ 4 h 400"/>
                <a:gd name="T88" fmla="*/ 329 w 329"/>
                <a:gd name="T89" fmla="*/ 6 h 400"/>
                <a:gd name="T90" fmla="*/ 329 w 329"/>
                <a:gd name="T91" fmla="*/ 10 h 400"/>
                <a:gd name="T92" fmla="*/ 328 w 329"/>
                <a:gd name="T93" fmla="*/ 67 h 400"/>
                <a:gd name="T94" fmla="*/ 327 w 329"/>
                <a:gd name="T95" fmla="*/ 72 h 400"/>
                <a:gd name="T96" fmla="*/ 324 w 329"/>
                <a:gd name="T97" fmla="*/ 74 h 400"/>
                <a:gd name="T98" fmla="*/ 323 w 329"/>
                <a:gd name="T99" fmla="*/ 73 h 400"/>
                <a:gd name="T100" fmla="*/ 319 w 329"/>
                <a:gd name="T101" fmla="*/ 65 h 400"/>
                <a:gd name="T102" fmla="*/ 319 w 329"/>
                <a:gd name="T103" fmla="*/ 60 h 400"/>
                <a:gd name="T104" fmla="*/ 316 w 329"/>
                <a:gd name="T105" fmla="*/ 49 h 400"/>
                <a:gd name="T106" fmla="*/ 305 w 329"/>
                <a:gd name="T107" fmla="*/ 40 h 400"/>
                <a:gd name="T108" fmla="*/ 287 w 329"/>
                <a:gd name="T109" fmla="*/ 34 h 400"/>
                <a:gd name="T110" fmla="*/ 255 w 329"/>
                <a:gd name="T111" fmla="*/ 31 h 400"/>
                <a:gd name="T112" fmla="*/ 191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1" y="249"/>
                  </a:moveTo>
                  <a:lnTo>
                    <a:pt x="191" y="249"/>
                  </a:lnTo>
                  <a:lnTo>
                    <a:pt x="191" y="316"/>
                  </a:lnTo>
                  <a:lnTo>
                    <a:pt x="191" y="343"/>
                  </a:lnTo>
                  <a:lnTo>
                    <a:pt x="192" y="362"/>
                  </a:lnTo>
                  <a:lnTo>
                    <a:pt x="192" y="362"/>
                  </a:lnTo>
                  <a:lnTo>
                    <a:pt x="194" y="373"/>
                  </a:lnTo>
                  <a:lnTo>
                    <a:pt x="198" y="381"/>
                  </a:lnTo>
                  <a:lnTo>
                    <a:pt x="200" y="385"/>
                  </a:lnTo>
                  <a:lnTo>
                    <a:pt x="203" y="388"/>
                  </a:lnTo>
                  <a:lnTo>
                    <a:pt x="208" y="390"/>
                  </a:lnTo>
                  <a:lnTo>
                    <a:pt x="213" y="391"/>
                  </a:lnTo>
                  <a:lnTo>
                    <a:pt x="213" y="391"/>
                  </a:lnTo>
                  <a:lnTo>
                    <a:pt x="237" y="392"/>
                  </a:lnTo>
                  <a:lnTo>
                    <a:pt x="237" y="392"/>
                  </a:lnTo>
                  <a:lnTo>
                    <a:pt x="239" y="394"/>
                  </a:lnTo>
                  <a:lnTo>
                    <a:pt x="241" y="396"/>
                  </a:lnTo>
                  <a:lnTo>
                    <a:pt x="241" y="396"/>
                  </a:lnTo>
                  <a:lnTo>
                    <a:pt x="239" y="397"/>
                  </a:lnTo>
                  <a:lnTo>
                    <a:pt x="238" y="398"/>
                  </a:lnTo>
                  <a:lnTo>
                    <a:pt x="236" y="400"/>
                  </a:lnTo>
                  <a:lnTo>
                    <a:pt x="232" y="400"/>
                  </a:lnTo>
                  <a:lnTo>
                    <a:pt x="232" y="400"/>
                  </a:lnTo>
                  <a:lnTo>
                    <a:pt x="191" y="400"/>
                  </a:lnTo>
                  <a:lnTo>
                    <a:pt x="169" y="398"/>
                  </a:lnTo>
                  <a:lnTo>
                    <a:pt x="169" y="398"/>
                  </a:lnTo>
                  <a:lnTo>
                    <a:pt x="148" y="400"/>
                  </a:lnTo>
                  <a:lnTo>
                    <a:pt x="118" y="400"/>
                  </a:lnTo>
                  <a:lnTo>
                    <a:pt x="118" y="400"/>
                  </a:lnTo>
                  <a:lnTo>
                    <a:pt x="111" y="400"/>
                  </a:lnTo>
                  <a:lnTo>
                    <a:pt x="109" y="398"/>
                  </a:lnTo>
                  <a:lnTo>
                    <a:pt x="109" y="396"/>
                  </a:lnTo>
                  <a:lnTo>
                    <a:pt x="109" y="396"/>
                  </a:lnTo>
                  <a:lnTo>
                    <a:pt x="109" y="394"/>
                  </a:lnTo>
                  <a:lnTo>
                    <a:pt x="113" y="392"/>
                  </a:lnTo>
                  <a:lnTo>
                    <a:pt x="113" y="392"/>
                  </a:lnTo>
                  <a:lnTo>
                    <a:pt x="122" y="392"/>
                  </a:lnTo>
                  <a:lnTo>
                    <a:pt x="129" y="391"/>
                  </a:lnTo>
                  <a:lnTo>
                    <a:pt x="129" y="391"/>
                  </a:lnTo>
                  <a:lnTo>
                    <a:pt x="133" y="390"/>
                  </a:lnTo>
                  <a:lnTo>
                    <a:pt x="135" y="388"/>
                  </a:lnTo>
                  <a:lnTo>
                    <a:pt x="137" y="385"/>
                  </a:lnTo>
                  <a:lnTo>
                    <a:pt x="140" y="381"/>
                  </a:lnTo>
                  <a:lnTo>
                    <a:pt x="142" y="373"/>
                  </a:lnTo>
                  <a:lnTo>
                    <a:pt x="143" y="362"/>
                  </a:lnTo>
                  <a:lnTo>
                    <a:pt x="143" y="362"/>
                  </a:lnTo>
                  <a:lnTo>
                    <a:pt x="146" y="343"/>
                  </a:lnTo>
                  <a:lnTo>
                    <a:pt x="146" y="316"/>
                  </a:lnTo>
                  <a:lnTo>
                    <a:pt x="147" y="249"/>
                  </a:lnTo>
                  <a:lnTo>
                    <a:pt x="147" y="29"/>
                  </a:lnTo>
                  <a:lnTo>
                    <a:pt x="69" y="31"/>
                  </a:lnTo>
                  <a:lnTo>
                    <a:pt x="69" y="31"/>
                  </a:lnTo>
                  <a:lnTo>
                    <a:pt x="49" y="32"/>
                  </a:lnTo>
                  <a:lnTo>
                    <a:pt x="41" y="33"/>
                  </a:lnTo>
                  <a:lnTo>
                    <a:pt x="34" y="34"/>
                  </a:lnTo>
                  <a:lnTo>
                    <a:pt x="28" y="37"/>
                  </a:lnTo>
                  <a:lnTo>
                    <a:pt x="25" y="40"/>
                  </a:lnTo>
                  <a:lnTo>
                    <a:pt x="20" y="44"/>
                  </a:lnTo>
                  <a:lnTo>
                    <a:pt x="17" y="48"/>
                  </a:lnTo>
                  <a:lnTo>
                    <a:pt x="17" y="48"/>
                  </a:lnTo>
                  <a:lnTo>
                    <a:pt x="11" y="57"/>
                  </a:lnTo>
                  <a:lnTo>
                    <a:pt x="8" y="63"/>
                  </a:lnTo>
                  <a:lnTo>
                    <a:pt x="8" y="63"/>
                  </a:lnTo>
                  <a:lnTo>
                    <a:pt x="5" y="68"/>
                  </a:lnTo>
                  <a:lnTo>
                    <a:pt x="3" y="68"/>
                  </a:lnTo>
                  <a:lnTo>
                    <a:pt x="3" y="68"/>
                  </a:lnTo>
                  <a:lnTo>
                    <a:pt x="1" y="67"/>
                  </a:lnTo>
                  <a:lnTo>
                    <a:pt x="0" y="65"/>
                  </a:lnTo>
                  <a:lnTo>
                    <a:pt x="0" y="65"/>
                  </a:lnTo>
                  <a:lnTo>
                    <a:pt x="6" y="37"/>
                  </a:lnTo>
                  <a:lnTo>
                    <a:pt x="11" y="10"/>
                  </a:lnTo>
                  <a:lnTo>
                    <a:pt x="11" y="10"/>
                  </a:lnTo>
                  <a:lnTo>
                    <a:pt x="14" y="4"/>
                  </a:lnTo>
                  <a:lnTo>
                    <a:pt x="15" y="1"/>
                  </a:lnTo>
                  <a:lnTo>
                    <a:pt x="17" y="0"/>
                  </a:lnTo>
                  <a:lnTo>
                    <a:pt x="17" y="0"/>
                  </a:lnTo>
                  <a:lnTo>
                    <a:pt x="20" y="1"/>
                  </a:lnTo>
                  <a:lnTo>
                    <a:pt x="25" y="3"/>
                  </a:lnTo>
                  <a:lnTo>
                    <a:pt x="31" y="5"/>
                  </a:lnTo>
                  <a:lnTo>
                    <a:pt x="40" y="6"/>
                  </a:lnTo>
                  <a:lnTo>
                    <a:pt x="40" y="6"/>
                  </a:lnTo>
                  <a:lnTo>
                    <a:pt x="80" y="9"/>
                  </a:lnTo>
                  <a:lnTo>
                    <a:pt x="276" y="9"/>
                  </a:lnTo>
                  <a:lnTo>
                    <a:pt x="276" y="9"/>
                  </a:lnTo>
                  <a:lnTo>
                    <a:pt x="296" y="9"/>
                  </a:lnTo>
                  <a:lnTo>
                    <a:pt x="312" y="6"/>
                  </a:lnTo>
                  <a:lnTo>
                    <a:pt x="327" y="4"/>
                  </a:lnTo>
                  <a:lnTo>
                    <a:pt x="327" y="4"/>
                  </a:lnTo>
                  <a:lnTo>
                    <a:pt x="328" y="4"/>
                  </a:lnTo>
                  <a:lnTo>
                    <a:pt x="329" y="6"/>
                  </a:lnTo>
                  <a:lnTo>
                    <a:pt x="329" y="10"/>
                  </a:lnTo>
                  <a:lnTo>
                    <a:pt x="329" y="10"/>
                  </a:lnTo>
                  <a:lnTo>
                    <a:pt x="328" y="67"/>
                  </a:lnTo>
                  <a:lnTo>
                    <a:pt x="328" y="67"/>
                  </a:lnTo>
                  <a:lnTo>
                    <a:pt x="328" y="71"/>
                  </a:lnTo>
                  <a:lnTo>
                    <a:pt x="327" y="72"/>
                  </a:lnTo>
                  <a:lnTo>
                    <a:pt x="325" y="73"/>
                  </a:lnTo>
                  <a:lnTo>
                    <a:pt x="324" y="74"/>
                  </a:lnTo>
                  <a:lnTo>
                    <a:pt x="324" y="74"/>
                  </a:lnTo>
                  <a:lnTo>
                    <a:pt x="323" y="73"/>
                  </a:lnTo>
                  <a:lnTo>
                    <a:pt x="322" y="72"/>
                  </a:lnTo>
                  <a:lnTo>
                    <a:pt x="319" y="65"/>
                  </a:lnTo>
                  <a:lnTo>
                    <a:pt x="319" y="60"/>
                  </a:lnTo>
                  <a:lnTo>
                    <a:pt x="319" y="60"/>
                  </a:lnTo>
                  <a:lnTo>
                    <a:pt x="318" y="54"/>
                  </a:lnTo>
                  <a:lnTo>
                    <a:pt x="316" y="49"/>
                  </a:lnTo>
                  <a:lnTo>
                    <a:pt x="311" y="44"/>
                  </a:lnTo>
                  <a:lnTo>
                    <a:pt x="305" y="40"/>
                  </a:lnTo>
                  <a:lnTo>
                    <a:pt x="298" y="37"/>
                  </a:lnTo>
                  <a:lnTo>
                    <a:pt x="287" y="34"/>
                  </a:lnTo>
                  <a:lnTo>
                    <a:pt x="272" y="32"/>
                  </a:lnTo>
                  <a:lnTo>
                    <a:pt x="255" y="31"/>
                  </a:lnTo>
                  <a:lnTo>
                    <a:pt x="191" y="29"/>
                  </a:lnTo>
                  <a:lnTo>
                    <a:pt x="191"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1"/>
            <p:cNvSpPr>
              <a:spLocks noEditPoints="1"/>
            </p:cNvSpPr>
            <p:nvPr userDrawn="1"/>
          </p:nvSpPr>
          <p:spPr bwMode="auto">
            <a:xfrm>
              <a:off x="3271" y="659"/>
              <a:ext cx="136" cy="136"/>
            </a:xfrm>
            <a:custGeom>
              <a:avLst/>
              <a:gdLst>
                <a:gd name="T0" fmla="*/ 226 w 409"/>
                <a:gd name="T1" fmla="*/ 1 h 407"/>
                <a:gd name="T2" fmla="*/ 286 w 409"/>
                <a:gd name="T3" fmla="*/ 14 h 407"/>
                <a:gd name="T4" fmla="*/ 337 w 409"/>
                <a:gd name="T5" fmla="*/ 40 h 407"/>
                <a:gd name="T6" fmla="*/ 375 w 409"/>
                <a:gd name="T7" fmla="*/ 80 h 407"/>
                <a:gd name="T8" fmla="*/ 400 w 409"/>
                <a:gd name="T9" fmla="*/ 133 h 407"/>
                <a:gd name="T10" fmla="*/ 409 w 409"/>
                <a:gd name="T11" fmla="*/ 194 h 407"/>
                <a:gd name="T12" fmla="*/ 405 w 409"/>
                <a:gd name="T13" fmla="*/ 237 h 407"/>
                <a:gd name="T14" fmla="*/ 386 w 409"/>
                <a:gd name="T15" fmla="*/ 295 h 407"/>
                <a:gd name="T16" fmla="*/ 352 w 409"/>
                <a:gd name="T17" fmla="*/ 345 h 407"/>
                <a:gd name="T18" fmla="*/ 305 w 409"/>
                <a:gd name="T19" fmla="*/ 381 h 407"/>
                <a:gd name="T20" fmla="*/ 247 w 409"/>
                <a:gd name="T21" fmla="*/ 403 h 407"/>
                <a:gd name="T22" fmla="*/ 202 w 409"/>
                <a:gd name="T23" fmla="*/ 407 h 407"/>
                <a:gd name="T24" fmla="*/ 130 w 409"/>
                <a:gd name="T25" fmla="*/ 396 h 407"/>
                <a:gd name="T26" fmla="*/ 76 w 409"/>
                <a:gd name="T27" fmla="*/ 367 h 407"/>
                <a:gd name="T28" fmla="*/ 37 w 409"/>
                <a:gd name="T29" fmla="*/ 326 h 407"/>
                <a:gd name="T30" fmla="*/ 11 w 409"/>
                <a:gd name="T31" fmla="*/ 275 h 407"/>
                <a:gd name="T32" fmla="*/ 0 w 409"/>
                <a:gd name="T33" fmla="*/ 221 h 407"/>
                <a:gd name="T34" fmla="*/ 0 w 409"/>
                <a:gd name="T35" fmla="*/ 187 h 407"/>
                <a:gd name="T36" fmla="*/ 13 w 409"/>
                <a:gd name="T37" fmla="*/ 136 h 407"/>
                <a:gd name="T38" fmla="*/ 37 w 409"/>
                <a:gd name="T39" fmla="*/ 86 h 407"/>
                <a:gd name="T40" fmla="*/ 77 w 409"/>
                <a:gd name="T41" fmla="*/ 43 h 407"/>
                <a:gd name="T42" fmla="*/ 133 w 409"/>
                <a:gd name="T43" fmla="*/ 12 h 407"/>
                <a:gd name="T44" fmla="*/ 204 w 409"/>
                <a:gd name="T45" fmla="*/ 0 h 407"/>
                <a:gd name="T46" fmla="*/ 225 w 409"/>
                <a:gd name="T47" fmla="*/ 388 h 407"/>
                <a:gd name="T48" fmla="*/ 258 w 409"/>
                <a:gd name="T49" fmla="*/ 381 h 407"/>
                <a:gd name="T50" fmla="*/ 293 w 409"/>
                <a:gd name="T51" fmla="*/ 364 h 407"/>
                <a:gd name="T52" fmla="*/ 326 w 409"/>
                <a:gd name="T53" fmla="*/ 332 h 407"/>
                <a:gd name="T54" fmla="*/ 350 w 409"/>
                <a:gd name="T55" fmla="*/ 282 h 407"/>
                <a:gd name="T56" fmla="*/ 360 w 409"/>
                <a:gd name="T57" fmla="*/ 209 h 407"/>
                <a:gd name="T58" fmla="*/ 356 w 409"/>
                <a:gd name="T59" fmla="*/ 165 h 407"/>
                <a:gd name="T60" fmla="*/ 339 w 409"/>
                <a:gd name="T61" fmla="*/ 109 h 407"/>
                <a:gd name="T62" fmla="*/ 311 w 409"/>
                <a:gd name="T63" fmla="*/ 67 h 407"/>
                <a:gd name="T64" fmla="*/ 275 w 409"/>
                <a:gd name="T65" fmla="*/ 37 h 407"/>
                <a:gd name="T66" fmla="*/ 232 w 409"/>
                <a:gd name="T67" fmla="*/ 21 h 407"/>
                <a:gd name="T68" fmla="*/ 202 w 409"/>
                <a:gd name="T69" fmla="*/ 17 h 407"/>
                <a:gd name="T70" fmla="*/ 155 w 409"/>
                <a:gd name="T71" fmla="*/ 23 h 407"/>
                <a:gd name="T72" fmla="*/ 116 w 409"/>
                <a:gd name="T73" fmla="*/ 41 h 407"/>
                <a:gd name="T74" fmla="*/ 83 w 409"/>
                <a:gd name="T75" fmla="*/ 72 h 407"/>
                <a:gd name="T76" fmla="*/ 61 w 409"/>
                <a:gd name="T77" fmla="*/ 114 h 407"/>
                <a:gd name="T78" fmla="*/ 50 w 409"/>
                <a:gd name="T79" fmla="*/ 168 h 407"/>
                <a:gd name="T80" fmla="*/ 50 w 409"/>
                <a:gd name="T81" fmla="*/ 210 h 407"/>
                <a:gd name="T82" fmla="*/ 62 w 409"/>
                <a:gd name="T83" fmla="*/ 271 h 407"/>
                <a:gd name="T84" fmla="*/ 87 w 409"/>
                <a:gd name="T85" fmla="*/ 320 h 407"/>
                <a:gd name="T86" fmla="*/ 122 w 409"/>
                <a:gd name="T87" fmla="*/ 357 h 407"/>
                <a:gd name="T88" fmla="*/ 165 w 409"/>
                <a:gd name="T89" fmla="*/ 379 h 407"/>
                <a:gd name="T90" fmla="*/ 215 w 409"/>
                <a:gd name="T91" fmla="*/ 38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9" h="407">
                  <a:moveTo>
                    <a:pt x="204" y="0"/>
                  </a:moveTo>
                  <a:lnTo>
                    <a:pt x="204" y="0"/>
                  </a:lnTo>
                  <a:lnTo>
                    <a:pt x="226" y="1"/>
                  </a:lnTo>
                  <a:lnTo>
                    <a:pt x="247" y="4"/>
                  </a:lnTo>
                  <a:lnTo>
                    <a:pt x="267" y="7"/>
                  </a:lnTo>
                  <a:lnTo>
                    <a:pt x="286" y="14"/>
                  </a:lnTo>
                  <a:lnTo>
                    <a:pt x="304" y="21"/>
                  </a:lnTo>
                  <a:lnTo>
                    <a:pt x="321" y="31"/>
                  </a:lnTo>
                  <a:lnTo>
                    <a:pt x="337" y="40"/>
                  </a:lnTo>
                  <a:lnTo>
                    <a:pt x="351" y="52"/>
                  </a:lnTo>
                  <a:lnTo>
                    <a:pt x="363" y="66"/>
                  </a:lnTo>
                  <a:lnTo>
                    <a:pt x="375" y="80"/>
                  </a:lnTo>
                  <a:lnTo>
                    <a:pt x="385" y="96"/>
                  </a:lnTo>
                  <a:lnTo>
                    <a:pt x="394" y="113"/>
                  </a:lnTo>
                  <a:lnTo>
                    <a:pt x="400" y="133"/>
                  </a:lnTo>
                  <a:lnTo>
                    <a:pt x="405" y="152"/>
                  </a:lnTo>
                  <a:lnTo>
                    <a:pt x="408" y="173"/>
                  </a:lnTo>
                  <a:lnTo>
                    <a:pt x="409" y="194"/>
                  </a:lnTo>
                  <a:lnTo>
                    <a:pt x="409" y="194"/>
                  </a:lnTo>
                  <a:lnTo>
                    <a:pt x="408" y="216"/>
                  </a:lnTo>
                  <a:lnTo>
                    <a:pt x="405" y="237"/>
                  </a:lnTo>
                  <a:lnTo>
                    <a:pt x="401" y="258"/>
                  </a:lnTo>
                  <a:lnTo>
                    <a:pt x="394" y="277"/>
                  </a:lnTo>
                  <a:lnTo>
                    <a:pt x="386" y="295"/>
                  </a:lnTo>
                  <a:lnTo>
                    <a:pt x="377" y="313"/>
                  </a:lnTo>
                  <a:lnTo>
                    <a:pt x="365" y="329"/>
                  </a:lnTo>
                  <a:lnTo>
                    <a:pt x="352" y="345"/>
                  </a:lnTo>
                  <a:lnTo>
                    <a:pt x="338" y="358"/>
                  </a:lnTo>
                  <a:lnTo>
                    <a:pt x="322" y="371"/>
                  </a:lnTo>
                  <a:lnTo>
                    <a:pt x="305" y="381"/>
                  </a:lnTo>
                  <a:lnTo>
                    <a:pt x="287" y="390"/>
                  </a:lnTo>
                  <a:lnTo>
                    <a:pt x="267" y="397"/>
                  </a:lnTo>
                  <a:lnTo>
                    <a:pt x="247" y="403"/>
                  </a:lnTo>
                  <a:lnTo>
                    <a:pt x="225" y="406"/>
                  </a:lnTo>
                  <a:lnTo>
                    <a:pt x="202" y="407"/>
                  </a:lnTo>
                  <a:lnTo>
                    <a:pt x="202" y="407"/>
                  </a:lnTo>
                  <a:lnTo>
                    <a:pt x="176" y="406"/>
                  </a:lnTo>
                  <a:lnTo>
                    <a:pt x="152" y="402"/>
                  </a:lnTo>
                  <a:lnTo>
                    <a:pt x="130" y="396"/>
                  </a:lnTo>
                  <a:lnTo>
                    <a:pt x="111" y="389"/>
                  </a:lnTo>
                  <a:lnTo>
                    <a:pt x="93" y="379"/>
                  </a:lnTo>
                  <a:lnTo>
                    <a:pt x="76" y="367"/>
                  </a:lnTo>
                  <a:lnTo>
                    <a:pt x="61" y="355"/>
                  </a:lnTo>
                  <a:lnTo>
                    <a:pt x="48" y="340"/>
                  </a:lnTo>
                  <a:lnTo>
                    <a:pt x="37" y="326"/>
                  </a:lnTo>
                  <a:lnTo>
                    <a:pt x="27" y="309"/>
                  </a:lnTo>
                  <a:lnTo>
                    <a:pt x="19" y="292"/>
                  </a:lnTo>
                  <a:lnTo>
                    <a:pt x="11" y="275"/>
                  </a:lnTo>
                  <a:lnTo>
                    <a:pt x="7" y="256"/>
                  </a:lnTo>
                  <a:lnTo>
                    <a:pt x="3" y="239"/>
                  </a:lnTo>
                  <a:lnTo>
                    <a:pt x="0" y="221"/>
                  </a:lnTo>
                  <a:lnTo>
                    <a:pt x="0" y="203"/>
                  </a:lnTo>
                  <a:lnTo>
                    <a:pt x="0" y="203"/>
                  </a:lnTo>
                  <a:lnTo>
                    <a:pt x="0" y="187"/>
                  </a:lnTo>
                  <a:lnTo>
                    <a:pt x="3" y="170"/>
                  </a:lnTo>
                  <a:lnTo>
                    <a:pt x="7" y="153"/>
                  </a:lnTo>
                  <a:lnTo>
                    <a:pt x="13" y="136"/>
                  </a:lnTo>
                  <a:lnTo>
                    <a:pt x="19" y="119"/>
                  </a:lnTo>
                  <a:lnTo>
                    <a:pt x="27" y="102"/>
                  </a:lnTo>
                  <a:lnTo>
                    <a:pt x="37" y="86"/>
                  </a:lnTo>
                  <a:lnTo>
                    <a:pt x="49" y="71"/>
                  </a:lnTo>
                  <a:lnTo>
                    <a:pt x="62" y="56"/>
                  </a:lnTo>
                  <a:lnTo>
                    <a:pt x="77" y="43"/>
                  </a:lnTo>
                  <a:lnTo>
                    <a:pt x="94" y="31"/>
                  </a:lnTo>
                  <a:lnTo>
                    <a:pt x="112" y="20"/>
                  </a:lnTo>
                  <a:lnTo>
                    <a:pt x="133" y="12"/>
                  </a:lnTo>
                  <a:lnTo>
                    <a:pt x="155" y="5"/>
                  </a:lnTo>
                  <a:lnTo>
                    <a:pt x="179" y="1"/>
                  </a:lnTo>
                  <a:lnTo>
                    <a:pt x="204" y="0"/>
                  </a:lnTo>
                  <a:close/>
                  <a:moveTo>
                    <a:pt x="215" y="388"/>
                  </a:moveTo>
                  <a:lnTo>
                    <a:pt x="215" y="388"/>
                  </a:lnTo>
                  <a:lnTo>
                    <a:pt x="225" y="388"/>
                  </a:lnTo>
                  <a:lnTo>
                    <a:pt x="236" y="386"/>
                  </a:lnTo>
                  <a:lnTo>
                    <a:pt x="247" y="384"/>
                  </a:lnTo>
                  <a:lnTo>
                    <a:pt x="258" y="381"/>
                  </a:lnTo>
                  <a:lnTo>
                    <a:pt x="270" y="377"/>
                  </a:lnTo>
                  <a:lnTo>
                    <a:pt x="282" y="371"/>
                  </a:lnTo>
                  <a:lnTo>
                    <a:pt x="293" y="364"/>
                  </a:lnTo>
                  <a:lnTo>
                    <a:pt x="305" y="355"/>
                  </a:lnTo>
                  <a:lnTo>
                    <a:pt x="316" y="345"/>
                  </a:lnTo>
                  <a:lnTo>
                    <a:pt x="326" y="332"/>
                  </a:lnTo>
                  <a:lnTo>
                    <a:pt x="335" y="318"/>
                  </a:lnTo>
                  <a:lnTo>
                    <a:pt x="343" y="301"/>
                  </a:lnTo>
                  <a:lnTo>
                    <a:pt x="350" y="282"/>
                  </a:lnTo>
                  <a:lnTo>
                    <a:pt x="355" y="260"/>
                  </a:lnTo>
                  <a:lnTo>
                    <a:pt x="358" y="237"/>
                  </a:lnTo>
                  <a:lnTo>
                    <a:pt x="360" y="209"/>
                  </a:lnTo>
                  <a:lnTo>
                    <a:pt x="360" y="209"/>
                  </a:lnTo>
                  <a:lnTo>
                    <a:pt x="358" y="187"/>
                  </a:lnTo>
                  <a:lnTo>
                    <a:pt x="356" y="165"/>
                  </a:lnTo>
                  <a:lnTo>
                    <a:pt x="351" y="146"/>
                  </a:lnTo>
                  <a:lnTo>
                    <a:pt x="346" y="126"/>
                  </a:lnTo>
                  <a:lnTo>
                    <a:pt x="339" y="109"/>
                  </a:lnTo>
                  <a:lnTo>
                    <a:pt x="331" y="94"/>
                  </a:lnTo>
                  <a:lnTo>
                    <a:pt x="322" y="80"/>
                  </a:lnTo>
                  <a:lnTo>
                    <a:pt x="311" y="67"/>
                  </a:lnTo>
                  <a:lnTo>
                    <a:pt x="300" y="56"/>
                  </a:lnTo>
                  <a:lnTo>
                    <a:pt x="287" y="45"/>
                  </a:lnTo>
                  <a:lnTo>
                    <a:pt x="275" y="37"/>
                  </a:lnTo>
                  <a:lnTo>
                    <a:pt x="260" y="31"/>
                  </a:lnTo>
                  <a:lnTo>
                    <a:pt x="247" y="24"/>
                  </a:lnTo>
                  <a:lnTo>
                    <a:pt x="232" y="21"/>
                  </a:lnTo>
                  <a:lnTo>
                    <a:pt x="216" y="18"/>
                  </a:lnTo>
                  <a:lnTo>
                    <a:pt x="202" y="17"/>
                  </a:lnTo>
                  <a:lnTo>
                    <a:pt x="202" y="17"/>
                  </a:lnTo>
                  <a:lnTo>
                    <a:pt x="185" y="18"/>
                  </a:lnTo>
                  <a:lnTo>
                    <a:pt x="170" y="21"/>
                  </a:lnTo>
                  <a:lnTo>
                    <a:pt x="155" y="23"/>
                  </a:lnTo>
                  <a:lnTo>
                    <a:pt x="141" y="28"/>
                  </a:lnTo>
                  <a:lnTo>
                    <a:pt x="128" y="34"/>
                  </a:lnTo>
                  <a:lnTo>
                    <a:pt x="116" y="41"/>
                  </a:lnTo>
                  <a:lnTo>
                    <a:pt x="104" y="51"/>
                  </a:lnTo>
                  <a:lnTo>
                    <a:pt x="93" y="61"/>
                  </a:lnTo>
                  <a:lnTo>
                    <a:pt x="83" y="72"/>
                  </a:lnTo>
                  <a:lnTo>
                    <a:pt x="74" y="85"/>
                  </a:lnTo>
                  <a:lnTo>
                    <a:pt x="67" y="99"/>
                  </a:lnTo>
                  <a:lnTo>
                    <a:pt x="61" y="114"/>
                  </a:lnTo>
                  <a:lnTo>
                    <a:pt x="56" y="130"/>
                  </a:lnTo>
                  <a:lnTo>
                    <a:pt x="53" y="148"/>
                  </a:lnTo>
                  <a:lnTo>
                    <a:pt x="50" y="168"/>
                  </a:lnTo>
                  <a:lnTo>
                    <a:pt x="50" y="188"/>
                  </a:lnTo>
                  <a:lnTo>
                    <a:pt x="50" y="188"/>
                  </a:lnTo>
                  <a:lnTo>
                    <a:pt x="50" y="210"/>
                  </a:lnTo>
                  <a:lnTo>
                    <a:pt x="53" y="232"/>
                  </a:lnTo>
                  <a:lnTo>
                    <a:pt x="57" y="252"/>
                  </a:lnTo>
                  <a:lnTo>
                    <a:pt x="62" y="271"/>
                  </a:lnTo>
                  <a:lnTo>
                    <a:pt x="70" y="288"/>
                  </a:lnTo>
                  <a:lnTo>
                    <a:pt x="78" y="305"/>
                  </a:lnTo>
                  <a:lnTo>
                    <a:pt x="87" y="320"/>
                  </a:lnTo>
                  <a:lnTo>
                    <a:pt x="98" y="334"/>
                  </a:lnTo>
                  <a:lnTo>
                    <a:pt x="110" y="346"/>
                  </a:lnTo>
                  <a:lnTo>
                    <a:pt x="122" y="357"/>
                  </a:lnTo>
                  <a:lnTo>
                    <a:pt x="136" y="366"/>
                  </a:lnTo>
                  <a:lnTo>
                    <a:pt x="151" y="373"/>
                  </a:lnTo>
                  <a:lnTo>
                    <a:pt x="165" y="379"/>
                  </a:lnTo>
                  <a:lnTo>
                    <a:pt x="182" y="384"/>
                  </a:lnTo>
                  <a:lnTo>
                    <a:pt x="198" y="386"/>
                  </a:lnTo>
                  <a:lnTo>
                    <a:pt x="215" y="388"/>
                  </a:lnTo>
                  <a:lnTo>
                    <a:pt x="215"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4"/>
            <p:cNvSpPr>
              <a:spLocks noEditPoints="1"/>
            </p:cNvSpPr>
            <p:nvPr userDrawn="1"/>
          </p:nvSpPr>
          <p:spPr bwMode="auto">
            <a:xfrm>
              <a:off x="3472" y="662"/>
              <a:ext cx="131" cy="131"/>
            </a:xfrm>
            <a:custGeom>
              <a:avLst/>
              <a:gdLst>
                <a:gd name="T0" fmla="*/ 43 w 392"/>
                <a:gd name="T1" fmla="*/ 39 h 393"/>
                <a:gd name="T2" fmla="*/ 39 w 392"/>
                <a:gd name="T3" fmla="*/ 19 h 393"/>
                <a:gd name="T4" fmla="*/ 22 w 392"/>
                <a:gd name="T5" fmla="*/ 9 h 393"/>
                <a:gd name="T6" fmla="*/ 3 w 392"/>
                <a:gd name="T7" fmla="*/ 8 h 393"/>
                <a:gd name="T8" fmla="*/ 0 w 392"/>
                <a:gd name="T9" fmla="*/ 3 h 393"/>
                <a:gd name="T10" fmla="*/ 45 w 392"/>
                <a:gd name="T11" fmla="*/ 2 h 393"/>
                <a:gd name="T12" fmla="*/ 127 w 392"/>
                <a:gd name="T13" fmla="*/ 0 h 393"/>
                <a:gd name="T14" fmla="*/ 189 w 392"/>
                <a:gd name="T15" fmla="*/ 8 h 393"/>
                <a:gd name="T16" fmla="*/ 223 w 392"/>
                <a:gd name="T17" fmla="*/ 24 h 393"/>
                <a:gd name="T18" fmla="*/ 246 w 392"/>
                <a:gd name="T19" fmla="*/ 49 h 393"/>
                <a:gd name="T20" fmla="*/ 258 w 392"/>
                <a:gd name="T21" fmla="*/ 94 h 393"/>
                <a:gd name="T22" fmla="*/ 251 w 392"/>
                <a:gd name="T23" fmla="*/ 138 h 393"/>
                <a:gd name="T24" fmla="*/ 212 w 392"/>
                <a:gd name="T25" fmla="*/ 198 h 393"/>
                <a:gd name="T26" fmla="*/ 280 w 392"/>
                <a:gd name="T27" fmla="*/ 320 h 393"/>
                <a:gd name="T28" fmla="*/ 324 w 392"/>
                <a:gd name="T29" fmla="*/ 365 h 393"/>
                <a:gd name="T30" fmla="*/ 355 w 392"/>
                <a:gd name="T31" fmla="*/ 382 h 393"/>
                <a:gd name="T32" fmla="*/ 387 w 392"/>
                <a:gd name="T33" fmla="*/ 385 h 393"/>
                <a:gd name="T34" fmla="*/ 392 w 392"/>
                <a:gd name="T35" fmla="*/ 389 h 393"/>
                <a:gd name="T36" fmla="*/ 343 w 392"/>
                <a:gd name="T37" fmla="*/ 393 h 393"/>
                <a:gd name="T38" fmla="*/ 297 w 392"/>
                <a:gd name="T39" fmla="*/ 388 h 393"/>
                <a:gd name="T40" fmla="*/ 270 w 392"/>
                <a:gd name="T41" fmla="*/ 372 h 393"/>
                <a:gd name="T42" fmla="*/ 217 w 392"/>
                <a:gd name="T43" fmla="*/ 306 h 393"/>
                <a:gd name="T44" fmla="*/ 160 w 392"/>
                <a:gd name="T45" fmla="*/ 230 h 393"/>
                <a:gd name="T46" fmla="*/ 90 w 392"/>
                <a:gd name="T47" fmla="*/ 226 h 393"/>
                <a:gd name="T48" fmla="*/ 86 w 392"/>
                <a:gd name="T49" fmla="*/ 242 h 393"/>
                <a:gd name="T50" fmla="*/ 88 w 392"/>
                <a:gd name="T51" fmla="*/ 355 h 393"/>
                <a:gd name="T52" fmla="*/ 99 w 392"/>
                <a:gd name="T53" fmla="*/ 381 h 393"/>
                <a:gd name="T54" fmla="*/ 132 w 392"/>
                <a:gd name="T55" fmla="*/ 385 h 393"/>
                <a:gd name="T56" fmla="*/ 137 w 392"/>
                <a:gd name="T57" fmla="*/ 389 h 393"/>
                <a:gd name="T58" fmla="*/ 128 w 392"/>
                <a:gd name="T59" fmla="*/ 393 h 393"/>
                <a:gd name="T60" fmla="*/ 64 w 392"/>
                <a:gd name="T61" fmla="*/ 391 h 393"/>
                <a:gd name="T62" fmla="*/ 10 w 392"/>
                <a:gd name="T63" fmla="*/ 393 h 393"/>
                <a:gd name="T64" fmla="*/ 8 w 392"/>
                <a:gd name="T65" fmla="*/ 387 h 393"/>
                <a:gd name="T66" fmla="*/ 27 w 392"/>
                <a:gd name="T67" fmla="*/ 384 h 393"/>
                <a:gd name="T68" fmla="*/ 36 w 392"/>
                <a:gd name="T69" fmla="*/ 378 h 393"/>
                <a:gd name="T70" fmla="*/ 42 w 392"/>
                <a:gd name="T71" fmla="*/ 355 h 393"/>
                <a:gd name="T72" fmla="*/ 45 w 392"/>
                <a:gd name="T73" fmla="*/ 151 h 393"/>
                <a:gd name="T74" fmla="*/ 90 w 392"/>
                <a:gd name="T75" fmla="*/ 202 h 393"/>
                <a:gd name="T76" fmla="*/ 127 w 392"/>
                <a:gd name="T77" fmla="*/ 211 h 393"/>
                <a:gd name="T78" fmla="*/ 164 w 392"/>
                <a:gd name="T79" fmla="*/ 209 h 393"/>
                <a:gd name="T80" fmla="*/ 190 w 392"/>
                <a:gd name="T81" fmla="*/ 196 h 393"/>
                <a:gd name="T82" fmla="*/ 210 w 392"/>
                <a:gd name="T83" fmla="*/ 161 h 393"/>
                <a:gd name="T84" fmla="*/ 215 w 392"/>
                <a:gd name="T85" fmla="*/ 121 h 393"/>
                <a:gd name="T86" fmla="*/ 209 w 392"/>
                <a:gd name="T87" fmla="*/ 77 h 393"/>
                <a:gd name="T88" fmla="*/ 190 w 392"/>
                <a:gd name="T89" fmla="*/ 44 h 393"/>
                <a:gd name="T90" fmla="*/ 162 w 392"/>
                <a:gd name="T91" fmla="*/ 25 h 393"/>
                <a:gd name="T92" fmla="*/ 125 w 392"/>
                <a:gd name="T93" fmla="*/ 17 h 393"/>
                <a:gd name="T94" fmla="*/ 91 w 392"/>
                <a:gd name="T95" fmla="*/ 2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393">
                  <a:moveTo>
                    <a:pt x="45" y="151"/>
                  </a:moveTo>
                  <a:lnTo>
                    <a:pt x="45" y="151"/>
                  </a:lnTo>
                  <a:lnTo>
                    <a:pt x="45" y="71"/>
                  </a:lnTo>
                  <a:lnTo>
                    <a:pt x="43" y="39"/>
                  </a:lnTo>
                  <a:lnTo>
                    <a:pt x="43" y="39"/>
                  </a:lnTo>
                  <a:lnTo>
                    <a:pt x="42" y="27"/>
                  </a:lnTo>
                  <a:lnTo>
                    <a:pt x="41" y="22"/>
                  </a:lnTo>
                  <a:lnTo>
                    <a:pt x="39" y="19"/>
                  </a:lnTo>
                  <a:lnTo>
                    <a:pt x="36" y="15"/>
                  </a:lnTo>
                  <a:lnTo>
                    <a:pt x="33" y="13"/>
                  </a:lnTo>
                  <a:lnTo>
                    <a:pt x="28" y="11"/>
                  </a:lnTo>
                  <a:lnTo>
                    <a:pt x="22" y="9"/>
                  </a:lnTo>
                  <a:lnTo>
                    <a:pt x="22" y="9"/>
                  </a:lnTo>
                  <a:lnTo>
                    <a:pt x="13" y="8"/>
                  </a:lnTo>
                  <a:lnTo>
                    <a:pt x="3" y="8"/>
                  </a:lnTo>
                  <a:lnTo>
                    <a:pt x="3" y="8"/>
                  </a:lnTo>
                  <a:lnTo>
                    <a:pt x="1" y="7"/>
                  </a:lnTo>
                  <a:lnTo>
                    <a:pt x="0" y="4"/>
                  </a:lnTo>
                  <a:lnTo>
                    <a:pt x="0" y="4"/>
                  </a:lnTo>
                  <a:lnTo>
                    <a:pt x="0" y="3"/>
                  </a:lnTo>
                  <a:lnTo>
                    <a:pt x="2" y="2"/>
                  </a:lnTo>
                  <a:lnTo>
                    <a:pt x="8" y="0"/>
                  </a:lnTo>
                  <a:lnTo>
                    <a:pt x="8" y="0"/>
                  </a:lnTo>
                  <a:lnTo>
                    <a:pt x="45" y="2"/>
                  </a:lnTo>
                  <a:lnTo>
                    <a:pt x="67" y="2"/>
                  </a:lnTo>
                  <a:lnTo>
                    <a:pt x="67" y="2"/>
                  </a:lnTo>
                  <a:lnTo>
                    <a:pt x="127" y="0"/>
                  </a:lnTo>
                  <a:lnTo>
                    <a:pt x="127" y="0"/>
                  </a:lnTo>
                  <a:lnTo>
                    <a:pt x="153" y="2"/>
                  </a:lnTo>
                  <a:lnTo>
                    <a:pt x="165" y="3"/>
                  </a:lnTo>
                  <a:lnTo>
                    <a:pt x="177" y="4"/>
                  </a:lnTo>
                  <a:lnTo>
                    <a:pt x="189" y="8"/>
                  </a:lnTo>
                  <a:lnTo>
                    <a:pt x="201" y="11"/>
                  </a:lnTo>
                  <a:lnTo>
                    <a:pt x="212" y="16"/>
                  </a:lnTo>
                  <a:lnTo>
                    <a:pt x="223" y="24"/>
                  </a:lnTo>
                  <a:lnTo>
                    <a:pt x="223" y="24"/>
                  </a:lnTo>
                  <a:lnTo>
                    <a:pt x="228" y="27"/>
                  </a:lnTo>
                  <a:lnTo>
                    <a:pt x="234" y="33"/>
                  </a:lnTo>
                  <a:lnTo>
                    <a:pt x="240" y="41"/>
                  </a:lnTo>
                  <a:lnTo>
                    <a:pt x="246" y="49"/>
                  </a:lnTo>
                  <a:lnTo>
                    <a:pt x="251" y="59"/>
                  </a:lnTo>
                  <a:lnTo>
                    <a:pt x="255" y="70"/>
                  </a:lnTo>
                  <a:lnTo>
                    <a:pt x="258" y="81"/>
                  </a:lnTo>
                  <a:lnTo>
                    <a:pt x="258" y="94"/>
                  </a:lnTo>
                  <a:lnTo>
                    <a:pt x="258" y="94"/>
                  </a:lnTo>
                  <a:lnTo>
                    <a:pt x="258" y="109"/>
                  </a:lnTo>
                  <a:lnTo>
                    <a:pt x="256" y="123"/>
                  </a:lnTo>
                  <a:lnTo>
                    <a:pt x="251" y="138"/>
                  </a:lnTo>
                  <a:lnTo>
                    <a:pt x="245" y="152"/>
                  </a:lnTo>
                  <a:lnTo>
                    <a:pt x="236" y="167"/>
                  </a:lnTo>
                  <a:lnTo>
                    <a:pt x="226" y="183"/>
                  </a:lnTo>
                  <a:lnTo>
                    <a:pt x="212" y="198"/>
                  </a:lnTo>
                  <a:lnTo>
                    <a:pt x="195" y="214"/>
                  </a:lnTo>
                  <a:lnTo>
                    <a:pt x="195" y="214"/>
                  </a:lnTo>
                  <a:lnTo>
                    <a:pt x="255" y="288"/>
                  </a:lnTo>
                  <a:lnTo>
                    <a:pt x="280" y="320"/>
                  </a:lnTo>
                  <a:lnTo>
                    <a:pt x="304" y="347"/>
                  </a:lnTo>
                  <a:lnTo>
                    <a:pt x="304" y="347"/>
                  </a:lnTo>
                  <a:lnTo>
                    <a:pt x="314" y="356"/>
                  </a:lnTo>
                  <a:lnTo>
                    <a:pt x="324" y="365"/>
                  </a:lnTo>
                  <a:lnTo>
                    <a:pt x="332" y="371"/>
                  </a:lnTo>
                  <a:lnTo>
                    <a:pt x="341" y="376"/>
                  </a:lnTo>
                  <a:lnTo>
                    <a:pt x="349" y="379"/>
                  </a:lnTo>
                  <a:lnTo>
                    <a:pt x="355" y="382"/>
                  </a:lnTo>
                  <a:lnTo>
                    <a:pt x="368" y="384"/>
                  </a:lnTo>
                  <a:lnTo>
                    <a:pt x="368" y="384"/>
                  </a:lnTo>
                  <a:lnTo>
                    <a:pt x="380" y="385"/>
                  </a:lnTo>
                  <a:lnTo>
                    <a:pt x="387" y="385"/>
                  </a:lnTo>
                  <a:lnTo>
                    <a:pt x="387" y="385"/>
                  </a:lnTo>
                  <a:lnTo>
                    <a:pt x="391" y="387"/>
                  </a:lnTo>
                  <a:lnTo>
                    <a:pt x="392" y="389"/>
                  </a:lnTo>
                  <a:lnTo>
                    <a:pt x="392" y="389"/>
                  </a:lnTo>
                  <a:lnTo>
                    <a:pt x="392" y="391"/>
                  </a:lnTo>
                  <a:lnTo>
                    <a:pt x="389" y="393"/>
                  </a:lnTo>
                  <a:lnTo>
                    <a:pt x="380" y="393"/>
                  </a:lnTo>
                  <a:lnTo>
                    <a:pt x="343" y="393"/>
                  </a:lnTo>
                  <a:lnTo>
                    <a:pt x="343" y="393"/>
                  </a:lnTo>
                  <a:lnTo>
                    <a:pt x="324" y="393"/>
                  </a:lnTo>
                  <a:lnTo>
                    <a:pt x="309" y="390"/>
                  </a:lnTo>
                  <a:lnTo>
                    <a:pt x="297" y="388"/>
                  </a:lnTo>
                  <a:lnTo>
                    <a:pt x="287" y="383"/>
                  </a:lnTo>
                  <a:lnTo>
                    <a:pt x="287" y="383"/>
                  </a:lnTo>
                  <a:lnTo>
                    <a:pt x="279" y="378"/>
                  </a:lnTo>
                  <a:lnTo>
                    <a:pt x="270" y="372"/>
                  </a:lnTo>
                  <a:lnTo>
                    <a:pt x="263" y="364"/>
                  </a:lnTo>
                  <a:lnTo>
                    <a:pt x="255" y="355"/>
                  </a:lnTo>
                  <a:lnTo>
                    <a:pt x="238" y="333"/>
                  </a:lnTo>
                  <a:lnTo>
                    <a:pt x="217" y="306"/>
                  </a:lnTo>
                  <a:lnTo>
                    <a:pt x="217" y="306"/>
                  </a:lnTo>
                  <a:lnTo>
                    <a:pt x="184" y="263"/>
                  </a:lnTo>
                  <a:lnTo>
                    <a:pt x="160" y="230"/>
                  </a:lnTo>
                  <a:lnTo>
                    <a:pt x="160" y="230"/>
                  </a:lnTo>
                  <a:lnTo>
                    <a:pt x="158" y="228"/>
                  </a:lnTo>
                  <a:lnTo>
                    <a:pt x="154" y="228"/>
                  </a:lnTo>
                  <a:lnTo>
                    <a:pt x="90" y="226"/>
                  </a:lnTo>
                  <a:lnTo>
                    <a:pt x="90" y="226"/>
                  </a:lnTo>
                  <a:lnTo>
                    <a:pt x="87" y="228"/>
                  </a:lnTo>
                  <a:lnTo>
                    <a:pt x="86" y="230"/>
                  </a:lnTo>
                  <a:lnTo>
                    <a:pt x="86" y="242"/>
                  </a:lnTo>
                  <a:lnTo>
                    <a:pt x="86" y="242"/>
                  </a:lnTo>
                  <a:lnTo>
                    <a:pt x="87" y="309"/>
                  </a:lnTo>
                  <a:lnTo>
                    <a:pt x="87" y="336"/>
                  </a:lnTo>
                  <a:lnTo>
                    <a:pt x="88" y="355"/>
                  </a:lnTo>
                  <a:lnTo>
                    <a:pt x="88" y="355"/>
                  </a:lnTo>
                  <a:lnTo>
                    <a:pt x="91" y="366"/>
                  </a:lnTo>
                  <a:lnTo>
                    <a:pt x="93" y="374"/>
                  </a:lnTo>
                  <a:lnTo>
                    <a:pt x="97" y="378"/>
                  </a:lnTo>
                  <a:lnTo>
                    <a:pt x="99" y="381"/>
                  </a:lnTo>
                  <a:lnTo>
                    <a:pt x="104" y="383"/>
                  </a:lnTo>
                  <a:lnTo>
                    <a:pt x="109" y="384"/>
                  </a:lnTo>
                  <a:lnTo>
                    <a:pt x="109" y="384"/>
                  </a:lnTo>
                  <a:lnTo>
                    <a:pt x="132" y="385"/>
                  </a:lnTo>
                  <a:lnTo>
                    <a:pt x="132" y="385"/>
                  </a:lnTo>
                  <a:lnTo>
                    <a:pt x="136" y="387"/>
                  </a:lnTo>
                  <a:lnTo>
                    <a:pt x="137" y="389"/>
                  </a:lnTo>
                  <a:lnTo>
                    <a:pt x="137" y="389"/>
                  </a:lnTo>
                  <a:lnTo>
                    <a:pt x="136" y="390"/>
                  </a:lnTo>
                  <a:lnTo>
                    <a:pt x="135" y="391"/>
                  </a:lnTo>
                  <a:lnTo>
                    <a:pt x="132" y="393"/>
                  </a:lnTo>
                  <a:lnTo>
                    <a:pt x="128" y="393"/>
                  </a:lnTo>
                  <a:lnTo>
                    <a:pt x="128" y="393"/>
                  </a:lnTo>
                  <a:lnTo>
                    <a:pt x="87" y="393"/>
                  </a:lnTo>
                  <a:lnTo>
                    <a:pt x="64" y="391"/>
                  </a:lnTo>
                  <a:lnTo>
                    <a:pt x="64" y="391"/>
                  </a:lnTo>
                  <a:lnTo>
                    <a:pt x="46" y="393"/>
                  </a:lnTo>
                  <a:lnTo>
                    <a:pt x="16" y="393"/>
                  </a:lnTo>
                  <a:lnTo>
                    <a:pt x="16" y="393"/>
                  </a:lnTo>
                  <a:lnTo>
                    <a:pt x="10" y="393"/>
                  </a:lnTo>
                  <a:lnTo>
                    <a:pt x="8" y="391"/>
                  </a:lnTo>
                  <a:lnTo>
                    <a:pt x="7" y="389"/>
                  </a:lnTo>
                  <a:lnTo>
                    <a:pt x="7" y="389"/>
                  </a:lnTo>
                  <a:lnTo>
                    <a:pt x="8" y="387"/>
                  </a:lnTo>
                  <a:lnTo>
                    <a:pt x="12" y="385"/>
                  </a:lnTo>
                  <a:lnTo>
                    <a:pt x="12" y="385"/>
                  </a:lnTo>
                  <a:lnTo>
                    <a:pt x="19" y="385"/>
                  </a:lnTo>
                  <a:lnTo>
                    <a:pt x="27" y="384"/>
                  </a:lnTo>
                  <a:lnTo>
                    <a:pt x="27" y="384"/>
                  </a:lnTo>
                  <a:lnTo>
                    <a:pt x="30" y="383"/>
                  </a:lnTo>
                  <a:lnTo>
                    <a:pt x="34" y="381"/>
                  </a:lnTo>
                  <a:lnTo>
                    <a:pt x="36" y="378"/>
                  </a:lnTo>
                  <a:lnTo>
                    <a:pt x="37" y="374"/>
                  </a:lnTo>
                  <a:lnTo>
                    <a:pt x="41" y="366"/>
                  </a:lnTo>
                  <a:lnTo>
                    <a:pt x="42" y="355"/>
                  </a:lnTo>
                  <a:lnTo>
                    <a:pt x="42" y="355"/>
                  </a:lnTo>
                  <a:lnTo>
                    <a:pt x="43" y="336"/>
                  </a:lnTo>
                  <a:lnTo>
                    <a:pt x="45" y="309"/>
                  </a:lnTo>
                  <a:lnTo>
                    <a:pt x="45" y="242"/>
                  </a:lnTo>
                  <a:lnTo>
                    <a:pt x="45" y="151"/>
                  </a:lnTo>
                  <a:close/>
                  <a:moveTo>
                    <a:pt x="86" y="196"/>
                  </a:moveTo>
                  <a:lnTo>
                    <a:pt x="86" y="196"/>
                  </a:lnTo>
                  <a:lnTo>
                    <a:pt x="87" y="200"/>
                  </a:lnTo>
                  <a:lnTo>
                    <a:pt x="90" y="202"/>
                  </a:lnTo>
                  <a:lnTo>
                    <a:pt x="90" y="202"/>
                  </a:lnTo>
                  <a:lnTo>
                    <a:pt x="98" y="206"/>
                  </a:lnTo>
                  <a:lnTo>
                    <a:pt x="111" y="208"/>
                  </a:lnTo>
                  <a:lnTo>
                    <a:pt x="127" y="211"/>
                  </a:lnTo>
                  <a:lnTo>
                    <a:pt x="144" y="211"/>
                  </a:lnTo>
                  <a:lnTo>
                    <a:pt x="144" y="211"/>
                  </a:lnTo>
                  <a:lnTo>
                    <a:pt x="154" y="211"/>
                  </a:lnTo>
                  <a:lnTo>
                    <a:pt x="164" y="209"/>
                  </a:lnTo>
                  <a:lnTo>
                    <a:pt x="173" y="206"/>
                  </a:lnTo>
                  <a:lnTo>
                    <a:pt x="183" y="201"/>
                  </a:lnTo>
                  <a:lnTo>
                    <a:pt x="183" y="201"/>
                  </a:lnTo>
                  <a:lnTo>
                    <a:pt x="190" y="196"/>
                  </a:lnTo>
                  <a:lnTo>
                    <a:pt x="196" y="189"/>
                  </a:lnTo>
                  <a:lnTo>
                    <a:pt x="201" y="180"/>
                  </a:lnTo>
                  <a:lnTo>
                    <a:pt x="206" y="170"/>
                  </a:lnTo>
                  <a:lnTo>
                    <a:pt x="210" y="161"/>
                  </a:lnTo>
                  <a:lnTo>
                    <a:pt x="212" y="149"/>
                  </a:lnTo>
                  <a:lnTo>
                    <a:pt x="215" y="135"/>
                  </a:lnTo>
                  <a:lnTo>
                    <a:pt x="215" y="121"/>
                  </a:lnTo>
                  <a:lnTo>
                    <a:pt x="215" y="121"/>
                  </a:lnTo>
                  <a:lnTo>
                    <a:pt x="215" y="109"/>
                  </a:lnTo>
                  <a:lnTo>
                    <a:pt x="213" y="98"/>
                  </a:lnTo>
                  <a:lnTo>
                    <a:pt x="211" y="87"/>
                  </a:lnTo>
                  <a:lnTo>
                    <a:pt x="209" y="77"/>
                  </a:lnTo>
                  <a:lnTo>
                    <a:pt x="205" y="68"/>
                  </a:lnTo>
                  <a:lnTo>
                    <a:pt x="201" y="60"/>
                  </a:lnTo>
                  <a:lnTo>
                    <a:pt x="196" y="51"/>
                  </a:lnTo>
                  <a:lnTo>
                    <a:pt x="190" y="44"/>
                  </a:lnTo>
                  <a:lnTo>
                    <a:pt x="184" y="38"/>
                  </a:lnTo>
                  <a:lnTo>
                    <a:pt x="178" y="33"/>
                  </a:lnTo>
                  <a:lnTo>
                    <a:pt x="171" y="28"/>
                  </a:lnTo>
                  <a:lnTo>
                    <a:pt x="162" y="25"/>
                  </a:lnTo>
                  <a:lnTo>
                    <a:pt x="154" y="21"/>
                  </a:lnTo>
                  <a:lnTo>
                    <a:pt x="144" y="19"/>
                  </a:lnTo>
                  <a:lnTo>
                    <a:pt x="135" y="17"/>
                  </a:lnTo>
                  <a:lnTo>
                    <a:pt x="125" y="17"/>
                  </a:lnTo>
                  <a:lnTo>
                    <a:pt x="125" y="17"/>
                  </a:lnTo>
                  <a:lnTo>
                    <a:pt x="104" y="19"/>
                  </a:lnTo>
                  <a:lnTo>
                    <a:pt x="91" y="20"/>
                  </a:lnTo>
                  <a:lnTo>
                    <a:pt x="91" y="20"/>
                  </a:lnTo>
                  <a:lnTo>
                    <a:pt x="87" y="22"/>
                  </a:lnTo>
                  <a:lnTo>
                    <a:pt x="86" y="26"/>
                  </a:lnTo>
                  <a:lnTo>
                    <a:pt x="8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7"/>
            <p:cNvSpPr>
              <a:spLocks/>
            </p:cNvSpPr>
            <p:nvPr userDrawn="1"/>
          </p:nvSpPr>
          <p:spPr bwMode="auto">
            <a:xfrm>
              <a:off x="3633" y="659"/>
              <a:ext cx="139" cy="135"/>
            </a:xfrm>
            <a:custGeom>
              <a:avLst/>
              <a:gdLst>
                <a:gd name="T0" fmla="*/ 72 w 417"/>
                <a:gd name="T1" fmla="*/ 329 h 403"/>
                <a:gd name="T2" fmla="*/ 75 w 417"/>
                <a:gd name="T3" fmla="*/ 366 h 403"/>
                <a:gd name="T4" fmla="*/ 80 w 417"/>
                <a:gd name="T5" fmla="*/ 380 h 403"/>
                <a:gd name="T6" fmla="*/ 87 w 417"/>
                <a:gd name="T7" fmla="*/ 388 h 403"/>
                <a:gd name="T8" fmla="*/ 92 w 417"/>
                <a:gd name="T9" fmla="*/ 390 h 403"/>
                <a:gd name="T10" fmla="*/ 119 w 417"/>
                <a:gd name="T11" fmla="*/ 392 h 403"/>
                <a:gd name="T12" fmla="*/ 121 w 417"/>
                <a:gd name="T13" fmla="*/ 394 h 403"/>
                <a:gd name="T14" fmla="*/ 122 w 417"/>
                <a:gd name="T15" fmla="*/ 396 h 403"/>
                <a:gd name="T16" fmla="*/ 120 w 417"/>
                <a:gd name="T17" fmla="*/ 400 h 403"/>
                <a:gd name="T18" fmla="*/ 112 w 417"/>
                <a:gd name="T19" fmla="*/ 400 h 403"/>
                <a:gd name="T20" fmla="*/ 58 w 417"/>
                <a:gd name="T21" fmla="*/ 398 h 403"/>
                <a:gd name="T22" fmla="*/ 40 w 417"/>
                <a:gd name="T23" fmla="*/ 400 h 403"/>
                <a:gd name="T24" fmla="*/ 8 w 417"/>
                <a:gd name="T25" fmla="*/ 400 h 403"/>
                <a:gd name="T26" fmla="*/ 1 w 417"/>
                <a:gd name="T27" fmla="*/ 398 h 403"/>
                <a:gd name="T28" fmla="*/ 0 w 417"/>
                <a:gd name="T29" fmla="*/ 396 h 403"/>
                <a:gd name="T30" fmla="*/ 4 w 417"/>
                <a:gd name="T31" fmla="*/ 392 h 403"/>
                <a:gd name="T32" fmla="*/ 13 w 417"/>
                <a:gd name="T33" fmla="*/ 392 h 403"/>
                <a:gd name="T34" fmla="*/ 25 w 417"/>
                <a:gd name="T35" fmla="*/ 390 h 403"/>
                <a:gd name="T36" fmla="*/ 34 w 417"/>
                <a:gd name="T37" fmla="*/ 384 h 403"/>
                <a:gd name="T38" fmla="*/ 38 w 417"/>
                <a:gd name="T39" fmla="*/ 373 h 403"/>
                <a:gd name="T40" fmla="*/ 41 w 417"/>
                <a:gd name="T41" fmla="*/ 354 h 403"/>
                <a:gd name="T42" fmla="*/ 41 w 417"/>
                <a:gd name="T43" fmla="*/ 26 h 403"/>
                <a:gd name="T44" fmla="*/ 42 w 417"/>
                <a:gd name="T45" fmla="*/ 14 h 403"/>
                <a:gd name="T46" fmla="*/ 44 w 417"/>
                <a:gd name="T47" fmla="*/ 1 h 403"/>
                <a:gd name="T48" fmla="*/ 47 w 417"/>
                <a:gd name="T49" fmla="*/ 0 h 403"/>
                <a:gd name="T50" fmla="*/ 55 w 417"/>
                <a:gd name="T51" fmla="*/ 6 h 403"/>
                <a:gd name="T52" fmla="*/ 65 w 417"/>
                <a:gd name="T53" fmla="*/ 17 h 403"/>
                <a:gd name="T54" fmla="*/ 230 w 417"/>
                <a:gd name="T55" fmla="*/ 194 h 403"/>
                <a:gd name="T56" fmla="*/ 355 w 417"/>
                <a:gd name="T57" fmla="*/ 330 h 403"/>
                <a:gd name="T58" fmla="*/ 349 w 417"/>
                <a:gd name="T59" fmla="*/ 67 h 403"/>
                <a:gd name="T60" fmla="*/ 347 w 417"/>
                <a:gd name="T61" fmla="*/ 38 h 403"/>
                <a:gd name="T62" fmla="*/ 342 w 417"/>
                <a:gd name="T63" fmla="*/ 26 h 403"/>
                <a:gd name="T64" fmla="*/ 335 w 417"/>
                <a:gd name="T65" fmla="*/ 20 h 403"/>
                <a:gd name="T66" fmla="*/ 328 w 417"/>
                <a:gd name="T67" fmla="*/ 17 h 403"/>
                <a:gd name="T68" fmla="*/ 303 w 417"/>
                <a:gd name="T69" fmla="*/ 15 h 403"/>
                <a:gd name="T70" fmla="*/ 301 w 417"/>
                <a:gd name="T71" fmla="*/ 15 h 403"/>
                <a:gd name="T72" fmla="*/ 299 w 417"/>
                <a:gd name="T73" fmla="*/ 11 h 403"/>
                <a:gd name="T74" fmla="*/ 299 w 417"/>
                <a:gd name="T75" fmla="*/ 9 h 403"/>
                <a:gd name="T76" fmla="*/ 310 w 417"/>
                <a:gd name="T77" fmla="*/ 7 h 403"/>
                <a:gd name="T78" fmla="*/ 343 w 417"/>
                <a:gd name="T79" fmla="*/ 9 h 403"/>
                <a:gd name="T80" fmla="*/ 364 w 417"/>
                <a:gd name="T81" fmla="*/ 9 h 403"/>
                <a:gd name="T82" fmla="*/ 407 w 417"/>
                <a:gd name="T83" fmla="*/ 7 h 403"/>
                <a:gd name="T84" fmla="*/ 415 w 417"/>
                <a:gd name="T85" fmla="*/ 7 h 403"/>
                <a:gd name="T86" fmla="*/ 417 w 417"/>
                <a:gd name="T87" fmla="*/ 11 h 403"/>
                <a:gd name="T88" fmla="*/ 417 w 417"/>
                <a:gd name="T89" fmla="*/ 12 h 403"/>
                <a:gd name="T90" fmla="*/ 411 w 417"/>
                <a:gd name="T91" fmla="*/ 15 h 403"/>
                <a:gd name="T92" fmla="*/ 406 w 417"/>
                <a:gd name="T93" fmla="*/ 15 h 403"/>
                <a:gd name="T94" fmla="*/ 399 w 417"/>
                <a:gd name="T95" fmla="*/ 16 h 403"/>
                <a:gd name="T96" fmla="*/ 389 w 417"/>
                <a:gd name="T97" fmla="*/ 21 h 403"/>
                <a:gd name="T98" fmla="*/ 383 w 417"/>
                <a:gd name="T99" fmla="*/ 29 h 403"/>
                <a:gd name="T100" fmla="*/ 381 w 417"/>
                <a:gd name="T101" fmla="*/ 43 h 403"/>
                <a:gd name="T102" fmla="*/ 378 w 417"/>
                <a:gd name="T103" fmla="*/ 367 h 403"/>
                <a:gd name="T104" fmla="*/ 378 w 417"/>
                <a:gd name="T105" fmla="*/ 386 h 403"/>
                <a:gd name="T106" fmla="*/ 376 w 417"/>
                <a:gd name="T107" fmla="*/ 402 h 403"/>
                <a:gd name="T108" fmla="*/ 375 w 417"/>
                <a:gd name="T109" fmla="*/ 403 h 403"/>
                <a:gd name="T110" fmla="*/ 364 w 417"/>
                <a:gd name="T111" fmla="*/ 397 h 403"/>
                <a:gd name="T112" fmla="*/ 337 w 417"/>
                <a:gd name="T113" fmla="*/ 371 h 403"/>
                <a:gd name="T114" fmla="*/ 201 w 417"/>
                <a:gd name="T115" fmla="*/ 230 h 403"/>
                <a:gd name="T116" fmla="*/ 116 w 417"/>
                <a:gd name="T117" fmla="*/ 137 h 403"/>
                <a:gd name="T118" fmla="*/ 72 w 417"/>
                <a:gd name="T119" fmla="*/ 32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7" h="403">
                  <a:moveTo>
                    <a:pt x="72" y="329"/>
                  </a:moveTo>
                  <a:lnTo>
                    <a:pt x="72" y="329"/>
                  </a:lnTo>
                  <a:lnTo>
                    <a:pt x="74" y="356"/>
                  </a:lnTo>
                  <a:lnTo>
                    <a:pt x="75" y="366"/>
                  </a:lnTo>
                  <a:lnTo>
                    <a:pt x="77" y="374"/>
                  </a:lnTo>
                  <a:lnTo>
                    <a:pt x="80" y="380"/>
                  </a:lnTo>
                  <a:lnTo>
                    <a:pt x="83" y="385"/>
                  </a:lnTo>
                  <a:lnTo>
                    <a:pt x="87" y="388"/>
                  </a:lnTo>
                  <a:lnTo>
                    <a:pt x="92" y="390"/>
                  </a:lnTo>
                  <a:lnTo>
                    <a:pt x="92" y="390"/>
                  </a:lnTo>
                  <a:lnTo>
                    <a:pt x="108" y="392"/>
                  </a:lnTo>
                  <a:lnTo>
                    <a:pt x="119" y="392"/>
                  </a:lnTo>
                  <a:lnTo>
                    <a:pt x="119" y="392"/>
                  </a:lnTo>
                  <a:lnTo>
                    <a:pt x="121" y="394"/>
                  </a:lnTo>
                  <a:lnTo>
                    <a:pt x="122" y="396"/>
                  </a:lnTo>
                  <a:lnTo>
                    <a:pt x="122" y="396"/>
                  </a:lnTo>
                  <a:lnTo>
                    <a:pt x="122" y="398"/>
                  </a:lnTo>
                  <a:lnTo>
                    <a:pt x="120" y="400"/>
                  </a:lnTo>
                  <a:lnTo>
                    <a:pt x="112" y="400"/>
                  </a:lnTo>
                  <a:lnTo>
                    <a:pt x="112" y="400"/>
                  </a:lnTo>
                  <a:lnTo>
                    <a:pt x="76" y="400"/>
                  </a:lnTo>
                  <a:lnTo>
                    <a:pt x="58" y="398"/>
                  </a:lnTo>
                  <a:lnTo>
                    <a:pt x="58" y="398"/>
                  </a:lnTo>
                  <a:lnTo>
                    <a:pt x="40" y="400"/>
                  </a:lnTo>
                  <a:lnTo>
                    <a:pt x="8" y="400"/>
                  </a:lnTo>
                  <a:lnTo>
                    <a:pt x="8" y="400"/>
                  </a:lnTo>
                  <a:lnTo>
                    <a:pt x="2" y="400"/>
                  </a:lnTo>
                  <a:lnTo>
                    <a:pt x="1" y="398"/>
                  </a:lnTo>
                  <a:lnTo>
                    <a:pt x="0" y="396"/>
                  </a:lnTo>
                  <a:lnTo>
                    <a:pt x="0" y="396"/>
                  </a:lnTo>
                  <a:lnTo>
                    <a:pt x="1" y="394"/>
                  </a:lnTo>
                  <a:lnTo>
                    <a:pt x="4" y="392"/>
                  </a:lnTo>
                  <a:lnTo>
                    <a:pt x="4" y="392"/>
                  </a:lnTo>
                  <a:lnTo>
                    <a:pt x="13" y="392"/>
                  </a:lnTo>
                  <a:lnTo>
                    <a:pt x="25" y="390"/>
                  </a:lnTo>
                  <a:lnTo>
                    <a:pt x="25" y="390"/>
                  </a:lnTo>
                  <a:lnTo>
                    <a:pt x="30" y="388"/>
                  </a:lnTo>
                  <a:lnTo>
                    <a:pt x="34" y="384"/>
                  </a:lnTo>
                  <a:lnTo>
                    <a:pt x="36" y="380"/>
                  </a:lnTo>
                  <a:lnTo>
                    <a:pt x="38" y="373"/>
                  </a:lnTo>
                  <a:lnTo>
                    <a:pt x="40" y="364"/>
                  </a:lnTo>
                  <a:lnTo>
                    <a:pt x="41" y="354"/>
                  </a:lnTo>
                  <a:lnTo>
                    <a:pt x="41" y="323"/>
                  </a:lnTo>
                  <a:lnTo>
                    <a:pt x="41" y="26"/>
                  </a:lnTo>
                  <a:lnTo>
                    <a:pt x="41" y="26"/>
                  </a:lnTo>
                  <a:lnTo>
                    <a:pt x="42" y="14"/>
                  </a:lnTo>
                  <a:lnTo>
                    <a:pt x="42" y="5"/>
                  </a:lnTo>
                  <a:lnTo>
                    <a:pt x="44" y="1"/>
                  </a:lnTo>
                  <a:lnTo>
                    <a:pt x="47" y="0"/>
                  </a:lnTo>
                  <a:lnTo>
                    <a:pt x="47" y="0"/>
                  </a:lnTo>
                  <a:lnTo>
                    <a:pt x="51" y="3"/>
                  </a:lnTo>
                  <a:lnTo>
                    <a:pt x="55" y="6"/>
                  </a:lnTo>
                  <a:lnTo>
                    <a:pt x="65" y="17"/>
                  </a:lnTo>
                  <a:lnTo>
                    <a:pt x="65" y="17"/>
                  </a:lnTo>
                  <a:lnTo>
                    <a:pt x="230" y="194"/>
                  </a:lnTo>
                  <a:lnTo>
                    <a:pt x="230" y="194"/>
                  </a:lnTo>
                  <a:lnTo>
                    <a:pt x="305" y="277"/>
                  </a:lnTo>
                  <a:lnTo>
                    <a:pt x="355" y="330"/>
                  </a:lnTo>
                  <a:lnTo>
                    <a:pt x="349" y="67"/>
                  </a:lnTo>
                  <a:lnTo>
                    <a:pt x="349" y="67"/>
                  </a:lnTo>
                  <a:lnTo>
                    <a:pt x="348" y="45"/>
                  </a:lnTo>
                  <a:lnTo>
                    <a:pt x="347" y="38"/>
                  </a:lnTo>
                  <a:lnTo>
                    <a:pt x="344" y="31"/>
                  </a:lnTo>
                  <a:lnTo>
                    <a:pt x="342" y="26"/>
                  </a:lnTo>
                  <a:lnTo>
                    <a:pt x="338" y="22"/>
                  </a:lnTo>
                  <a:lnTo>
                    <a:pt x="335" y="20"/>
                  </a:lnTo>
                  <a:lnTo>
                    <a:pt x="328" y="17"/>
                  </a:lnTo>
                  <a:lnTo>
                    <a:pt x="328" y="17"/>
                  </a:lnTo>
                  <a:lnTo>
                    <a:pt x="314" y="15"/>
                  </a:lnTo>
                  <a:lnTo>
                    <a:pt x="303" y="15"/>
                  </a:lnTo>
                  <a:lnTo>
                    <a:pt x="303" y="15"/>
                  </a:lnTo>
                  <a:lnTo>
                    <a:pt x="301" y="15"/>
                  </a:lnTo>
                  <a:lnTo>
                    <a:pt x="299" y="14"/>
                  </a:lnTo>
                  <a:lnTo>
                    <a:pt x="299" y="11"/>
                  </a:lnTo>
                  <a:lnTo>
                    <a:pt x="299" y="11"/>
                  </a:lnTo>
                  <a:lnTo>
                    <a:pt x="299" y="9"/>
                  </a:lnTo>
                  <a:lnTo>
                    <a:pt x="302" y="7"/>
                  </a:lnTo>
                  <a:lnTo>
                    <a:pt x="310" y="7"/>
                  </a:lnTo>
                  <a:lnTo>
                    <a:pt x="310" y="7"/>
                  </a:lnTo>
                  <a:lnTo>
                    <a:pt x="343" y="9"/>
                  </a:lnTo>
                  <a:lnTo>
                    <a:pt x="364" y="9"/>
                  </a:lnTo>
                  <a:lnTo>
                    <a:pt x="364" y="9"/>
                  </a:lnTo>
                  <a:lnTo>
                    <a:pt x="379" y="9"/>
                  </a:lnTo>
                  <a:lnTo>
                    <a:pt x="407" y="7"/>
                  </a:lnTo>
                  <a:lnTo>
                    <a:pt x="407" y="7"/>
                  </a:lnTo>
                  <a:lnTo>
                    <a:pt x="415" y="7"/>
                  </a:lnTo>
                  <a:lnTo>
                    <a:pt x="416" y="9"/>
                  </a:lnTo>
                  <a:lnTo>
                    <a:pt x="417" y="11"/>
                  </a:lnTo>
                  <a:lnTo>
                    <a:pt x="417" y="11"/>
                  </a:lnTo>
                  <a:lnTo>
                    <a:pt x="417" y="12"/>
                  </a:lnTo>
                  <a:lnTo>
                    <a:pt x="416" y="14"/>
                  </a:lnTo>
                  <a:lnTo>
                    <a:pt x="411" y="15"/>
                  </a:lnTo>
                  <a:lnTo>
                    <a:pt x="411" y="15"/>
                  </a:lnTo>
                  <a:lnTo>
                    <a:pt x="406" y="15"/>
                  </a:lnTo>
                  <a:lnTo>
                    <a:pt x="399" y="16"/>
                  </a:lnTo>
                  <a:lnTo>
                    <a:pt x="399" y="16"/>
                  </a:lnTo>
                  <a:lnTo>
                    <a:pt x="393" y="18"/>
                  </a:lnTo>
                  <a:lnTo>
                    <a:pt x="389" y="21"/>
                  </a:lnTo>
                  <a:lnTo>
                    <a:pt x="386" y="24"/>
                  </a:lnTo>
                  <a:lnTo>
                    <a:pt x="383" y="29"/>
                  </a:lnTo>
                  <a:lnTo>
                    <a:pt x="381" y="35"/>
                  </a:lnTo>
                  <a:lnTo>
                    <a:pt x="381" y="43"/>
                  </a:lnTo>
                  <a:lnTo>
                    <a:pt x="379" y="62"/>
                  </a:lnTo>
                  <a:lnTo>
                    <a:pt x="378" y="367"/>
                  </a:lnTo>
                  <a:lnTo>
                    <a:pt x="378" y="367"/>
                  </a:lnTo>
                  <a:lnTo>
                    <a:pt x="378" y="386"/>
                  </a:lnTo>
                  <a:lnTo>
                    <a:pt x="378" y="398"/>
                  </a:lnTo>
                  <a:lnTo>
                    <a:pt x="376" y="402"/>
                  </a:lnTo>
                  <a:lnTo>
                    <a:pt x="375" y="403"/>
                  </a:lnTo>
                  <a:lnTo>
                    <a:pt x="375" y="403"/>
                  </a:lnTo>
                  <a:lnTo>
                    <a:pt x="370" y="402"/>
                  </a:lnTo>
                  <a:lnTo>
                    <a:pt x="364" y="397"/>
                  </a:lnTo>
                  <a:lnTo>
                    <a:pt x="337" y="371"/>
                  </a:lnTo>
                  <a:lnTo>
                    <a:pt x="337" y="371"/>
                  </a:lnTo>
                  <a:lnTo>
                    <a:pt x="287" y="321"/>
                  </a:lnTo>
                  <a:lnTo>
                    <a:pt x="201" y="230"/>
                  </a:lnTo>
                  <a:lnTo>
                    <a:pt x="201" y="230"/>
                  </a:lnTo>
                  <a:lnTo>
                    <a:pt x="116" y="137"/>
                  </a:lnTo>
                  <a:lnTo>
                    <a:pt x="65" y="80"/>
                  </a:lnTo>
                  <a:lnTo>
                    <a:pt x="7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8"/>
            <p:cNvSpPr>
              <a:spLocks/>
            </p:cNvSpPr>
            <p:nvPr userDrawn="1"/>
          </p:nvSpPr>
          <p:spPr bwMode="auto">
            <a:xfrm>
              <a:off x="3836" y="661"/>
              <a:ext cx="76" cy="132"/>
            </a:xfrm>
            <a:custGeom>
              <a:avLst/>
              <a:gdLst>
                <a:gd name="T0" fmla="*/ 44 w 230"/>
                <a:gd name="T1" fmla="*/ 312 h 398"/>
                <a:gd name="T2" fmla="*/ 42 w 230"/>
                <a:gd name="T3" fmla="*/ 358 h 398"/>
                <a:gd name="T4" fmla="*/ 36 w 230"/>
                <a:gd name="T5" fmla="*/ 381 h 398"/>
                <a:gd name="T6" fmla="*/ 28 w 230"/>
                <a:gd name="T7" fmla="*/ 387 h 398"/>
                <a:gd name="T8" fmla="*/ 12 w 230"/>
                <a:gd name="T9" fmla="*/ 388 h 398"/>
                <a:gd name="T10" fmla="*/ 8 w 230"/>
                <a:gd name="T11" fmla="*/ 392 h 398"/>
                <a:gd name="T12" fmla="*/ 9 w 230"/>
                <a:gd name="T13" fmla="*/ 396 h 398"/>
                <a:gd name="T14" fmla="*/ 47 w 230"/>
                <a:gd name="T15" fmla="*/ 396 h 398"/>
                <a:gd name="T16" fmla="*/ 108 w 230"/>
                <a:gd name="T17" fmla="*/ 396 h 398"/>
                <a:gd name="T18" fmla="*/ 195 w 230"/>
                <a:gd name="T19" fmla="*/ 398 h 398"/>
                <a:gd name="T20" fmla="*/ 218 w 230"/>
                <a:gd name="T21" fmla="*/ 394 h 398"/>
                <a:gd name="T22" fmla="*/ 223 w 230"/>
                <a:gd name="T23" fmla="*/ 385 h 398"/>
                <a:gd name="T24" fmla="*/ 230 w 230"/>
                <a:gd name="T25" fmla="*/ 334 h 398"/>
                <a:gd name="T26" fmla="*/ 229 w 230"/>
                <a:gd name="T27" fmla="*/ 326 h 398"/>
                <a:gd name="T28" fmla="*/ 225 w 230"/>
                <a:gd name="T29" fmla="*/ 326 h 398"/>
                <a:gd name="T30" fmla="*/ 222 w 230"/>
                <a:gd name="T31" fmla="*/ 334 h 398"/>
                <a:gd name="T32" fmla="*/ 211 w 230"/>
                <a:gd name="T33" fmla="*/ 363 h 398"/>
                <a:gd name="T34" fmla="*/ 199 w 230"/>
                <a:gd name="T35" fmla="*/ 371 h 398"/>
                <a:gd name="T36" fmla="*/ 174 w 230"/>
                <a:gd name="T37" fmla="*/ 376 h 398"/>
                <a:gd name="T38" fmla="*/ 132 w 230"/>
                <a:gd name="T39" fmla="*/ 376 h 398"/>
                <a:gd name="T40" fmla="*/ 100 w 230"/>
                <a:gd name="T41" fmla="*/ 369 h 398"/>
                <a:gd name="T42" fmla="*/ 89 w 230"/>
                <a:gd name="T43" fmla="*/ 346 h 398"/>
                <a:gd name="T44" fmla="*/ 88 w 230"/>
                <a:gd name="T45" fmla="*/ 292 h 398"/>
                <a:gd name="T46" fmla="*/ 88 w 230"/>
                <a:gd name="T47" fmla="*/ 200 h 398"/>
                <a:gd name="T48" fmla="*/ 92 w 230"/>
                <a:gd name="T49" fmla="*/ 197 h 398"/>
                <a:gd name="T50" fmla="*/ 167 w 230"/>
                <a:gd name="T51" fmla="*/ 199 h 398"/>
                <a:gd name="T52" fmla="*/ 184 w 230"/>
                <a:gd name="T53" fmla="*/ 204 h 398"/>
                <a:gd name="T54" fmla="*/ 194 w 230"/>
                <a:gd name="T55" fmla="*/ 217 h 398"/>
                <a:gd name="T56" fmla="*/ 195 w 230"/>
                <a:gd name="T57" fmla="*/ 234 h 398"/>
                <a:gd name="T58" fmla="*/ 197 w 230"/>
                <a:gd name="T59" fmla="*/ 238 h 398"/>
                <a:gd name="T60" fmla="*/ 201 w 230"/>
                <a:gd name="T61" fmla="*/ 238 h 398"/>
                <a:gd name="T62" fmla="*/ 202 w 230"/>
                <a:gd name="T63" fmla="*/ 229 h 398"/>
                <a:gd name="T64" fmla="*/ 207 w 230"/>
                <a:gd name="T65" fmla="*/ 176 h 398"/>
                <a:gd name="T66" fmla="*/ 208 w 230"/>
                <a:gd name="T67" fmla="*/ 164 h 398"/>
                <a:gd name="T68" fmla="*/ 203 w 230"/>
                <a:gd name="T69" fmla="*/ 164 h 398"/>
                <a:gd name="T70" fmla="*/ 195 w 230"/>
                <a:gd name="T71" fmla="*/ 172 h 398"/>
                <a:gd name="T72" fmla="*/ 174 w 230"/>
                <a:gd name="T73" fmla="*/ 176 h 398"/>
                <a:gd name="T74" fmla="*/ 92 w 230"/>
                <a:gd name="T75" fmla="*/ 177 h 398"/>
                <a:gd name="T76" fmla="*/ 89 w 230"/>
                <a:gd name="T77" fmla="*/ 176 h 398"/>
                <a:gd name="T78" fmla="*/ 88 w 230"/>
                <a:gd name="T79" fmla="*/ 29 h 398"/>
                <a:gd name="T80" fmla="*/ 92 w 230"/>
                <a:gd name="T81" fmla="*/ 24 h 398"/>
                <a:gd name="T82" fmla="*/ 163 w 230"/>
                <a:gd name="T83" fmla="*/ 25 h 398"/>
                <a:gd name="T84" fmla="*/ 186 w 230"/>
                <a:gd name="T85" fmla="*/ 30 h 398"/>
                <a:gd name="T86" fmla="*/ 196 w 230"/>
                <a:gd name="T87" fmla="*/ 37 h 398"/>
                <a:gd name="T88" fmla="*/ 201 w 230"/>
                <a:gd name="T89" fmla="*/ 48 h 398"/>
                <a:gd name="T90" fmla="*/ 202 w 230"/>
                <a:gd name="T91" fmla="*/ 62 h 398"/>
                <a:gd name="T92" fmla="*/ 207 w 230"/>
                <a:gd name="T93" fmla="*/ 68 h 398"/>
                <a:gd name="T94" fmla="*/ 210 w 230"/>
                <a:gd name="T95" fmla="*/ 67 h 398"/>
                <a:gd name="T96" fmla="*/ 212 w 230"/>
                <a:gd name="T97" fmla="*/ 45 h 398"/>
                <a:gd name="T98" fmla="*/ 216 w 230"/>
                <a:gd name="T99" fmla="*/ 12 h 398"/>
                <a:gd name="T100" fmla="*/ 217 w 230"/>
                <a:gd name="T101" fmla="*/ 1 h 398"/>
                <a:gd name="T102" fmla="*/ 212 w 230"/>
                <a:gd name="T103" fmla="*/ 0 h 398"/>
                <a:gd name="T104" fmla="*/ 199 w 230"/>
                <a:gd name="T105" fmla="*/ 3 h 398"/>
                <a:gd name="T106" fmla="*/ 68 w 230"/>
                <a:gd name="T107" fmla="*/ 5 h 398"/>
                <a:gd name="T108" fmla="*/ 8 w 230"/>
                <a:gd name="T109" fmla="*/ 3 h 398"/>
                <a:gd name="T110" fmla="*/ 1 w 230"/>
                <a:gd name="T111" fmla="*/ 6 h 398"/>
                <a:gd name="T112" fmla="*/ 1 w 230"/>
                <a:gd name="T113" fmla="*/ 10 h 398"/>
                <a:gd name="T114" fmla="*/ 4 w 230"/>
                <a:gd name="T115" fmla="*/ 11 h 398"/>
                <a:gd name="T116" fmla="*/ 21 w 230"/>
                <a:gd name="T117" fmla="*/ 12 h 398"/>
                <a:gd name="T118" fmla="*/ 36 w 230"/>
                <a:gd name="T119" fmla="*/ 18 h 398"/>
                <a:gd name="T120" fmla="*/ 42 w 230"/>
                <a:gd name="T121" fmla="*/ 30 h 398"/>
                <a:gd name="T122" fmla="*/ 44 w 230"/>
                <a:gd name="T123" fmla="*/ 7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 h="398">
                  <a:moveTo>
                    <a:pt x="44" y="245"/>
                  </a:moveTo>
                  <a:lnTo>
                    <a:pt x="44" y="245"/>
                  </a:lnTo>
                  <a:lnTo>
                    <a:pt x="44" y="312"/>
                  </a:lnTo>
                  <a:lnTo>
                    <a:pt x="44" y="339"/>
                  </a:lnTo>
                  <a:lnTo>
                    <a:pt x="42" y="358"/>
                  </a:lnTo>
                  <a:lnTo>
                    <a:pt x="42" y="358"/>
                  </a:lnTo>
                  <a:lnTo>
                    <a:pt x="41" y="369"/>
                  </a:lnTo>
                  <a:lnTo>
                    <a:pt x="38" y="377"/>
                  </a:lnTo>
                  <a:lnTo>
                    <a:pt x="36" y="381"/>
                  </a:lnTo>
                  <a:lnTo>
                    <a:pt x="34" y="384"/>
                  </a:lnTo>
                  <a:lnTo>
                    <a:pt x="31" y="386"/>
                  </a:lnTo>
                  <a:lnTo>
                    <a:pt x="28" y="387"/>
                  </a:lnTo>
                  <a:lnTo>
                    <a:pt x="28" y="387"/>
                  </a:lnTo>
                  <a:lnTo>
                    <a:pt x="20" y="388"/>
                  </a:lnTo>
                  <a:lnTo>
                    <a:pt x="12" y="388"/>
                  </a:lnTo>
                  <a:lnTo>
                    <a:pt x="12" y="388"/>
                  </a:lnTo>
                  <a:lnTo>
                    <a:pt x="9" y="390"/>
                  </a:lnTo>
                  <a:lnTo>
                    <a:pt x="8" y="392"/>
                  </a:lnTo>
                  <a:lnTo>
                    <a:pt x="8" y="392"/>
                  </a:lnTo>
                  <a:lnTo>
                    <a:pt x="8" y="394"/>
                  </a:lnTo>
                  <a:lnTo>
                    <a:pt x="9" y="396"/>
                  </a:lnTo>
                  <a:lnTo>
                    <a:pt x="17" y="396"/>
                  </a:lnTo>
                  <a:lnTo>
                    <a:pt x="17" y="396"/>
                  </a:lnTo>
                  <a:lnTo>
                    <a:pt x="47" y="396"/>
                  </a:lnTo>
                  <a:lnTo>
                    <a:pt x="68" y="394"/>
                  </a:lnTo>
                  <a:lnTo>
                    <a:pt x="68" y="394"/>
                  </a:lnTo>
                  <a:lnTo>
                    <a:pt x="108" y="396"/>
                  </a:lnTo>
                  <a:lnTo>
                    <a:pt x="144" y="397"/>
                  </a:lnTo>
                  <a:lnTo>
                    <a:pt x="195" y="398"/>
                  </a:lnTo>
                  <a:lnTo>
                    <a:pt x="195" y="398"/>
                  </a:lnTo>
                  <a:lnTo>
                    <a:pt x="207" y="397"/>
                  </a:lnTo>
                  <a:lnTo>
                    <a:pt x="216" y="396"/>
                  </a:lnTo>
                  <a:lnTo>
                    <a:pt x="218" y="394"/>
                  </a:lnTo>
                  <a:lnTo>
                    <a:pt x="220" y="392"/>
                  </a:lnTo>
                  <a:lnTo>
                    <a:pt x="223" y="385"/>
                  </a:lnTo>
                  <a:lnTo>
                    <a:pt x="223" y="385"/>
                  </a:lnTo>
                  <a:lnTo>
                    <a:pt x="225" y="373"/>
                  </a:lnTo>
                  <a:lnTo>
                    <a:pt x="228" y="357"/>
                  </a:lnTo>
                  <a:lnTo>
                    <a:pt x="230" y="334"/>
                  </a:lnTo>
                  <a:lnTo>
                    <a:pt x="230" y="334"/>
                  </a:lnTo>
                  <a:lnTo>
                    <a:pt x="229" y="329"/>
                  </a:lnTo>
                  <a:lnTo>
                    <a:pt x="229" y="326"/>
                  </a:lnTo>
                  <a:lnTo>
                    <a:pt x="227" y="326"/>
                  </a:lnTo>
                  <a:lnTo>
                    <a:pt x="227" y="326"/>
                  </a:lnTo>
                  <a:lnTo>
                    <a:pt x="225" y="326"/>
                  </a:lnTo>
                  <a:lnTo>
                    <a:pt x="224" y="328"/>
                  </a:lnTo>
                  <a:lnTo>
                    <a:pt x="222" y="334"/>
                  </a:lnTo>
                  <a:lnTo>
                    <a:pt x="222" y="334"/>
                  </a:lnTo>
                  <a:lnTo>
                    <a:pt x="219" y="348"/>
                  </a:lnTo>
                  <a:lnTo>
                    <a:pt x="214" y="358"/>
                  </a:lnTo>
                  <a:lnTo>
                    <a:pt x="211" y="363"/>
                  </a:lnTo>
                  <a:lnTo>
                    <a:pt x="207" y="365"/>
                  </a:lnTo>
                  <a:lnTo>
                    <a:pt x="203" y="369"/>
                  </a:lnTo>
                  <a:lnTo>
                    <a:pt x="199" y="371"/>
                  </a:lnTo>
                  <a:lnTo>
                    <a:pt x="199" y="371"/>
                  </a:lnTo>
                  <a:lnTo>
                    <a:pt x="188" y="375"/>
                  </a:lnTo>
                  <a:lnTo>
                    <a:pt x="174" y="376"/>
                  </a:lnTo>
                  <a:lnTo>
                    <a:pt x="149" y="377"/>
                  </a:lnTo>
                  <a:lnTo>
                    <a:pt x="149" y="377"/>
                  </a:lnTo>
                  <a:lnTo>
                    <a:pt x="132" y="376"/>
                  </a:lnTo>
                  <a:lnTo>
                    <a:pt x="119" y="375"/>
                  </a:lnTo>
                  <a:lnTo>
                    <a:pt x="108" y="373"/>
                  </a:lnTo>
                  <a:lnTo>
                    <a:pt x="100" y="369"/>
                  </a:lnTo>
                  <a:lnTo>
                    <a:pt x="95" y="363"/>
                  </a:lnTo>
                  <a:lnTo>
                    <a:pt x="92" y="356"/>
                  </a:lnTo>
                  <a:lnTo>
                    <a:pt x="89" y="346"/>
                  </a:lnTo>
                  <a:lnTo>
                    <a:pt x="88" y="334"/>
                  </a:lnTo>
                  <a:lnTo>
                    <a:pt x="88" y="334"/>
                  </a:lnTo>
                  <a:lnTo>
                    <a:pt x="88" y="292"/>
                  </a:lnTo>
                  <a:lnTo>
                    <a:pt x="88" y="245"/>
                  </a:lnTo>
                  <a:lnTo>
                    <a:pt x="88" y="200"/>
                  </a:lnTo>
                  <a:lnTo>
                    <a:pt x="88" y="200"/>
                  </a:lnTo>
                  <a:lnTo>
                    <a:pt x="89" y="198"/>
                  </a:lnTo>
                  <a:lnTo>
                    <a:pt x="92" y="197"/>
                  </a:lnTo>
                  <a:lnTo>
                    <a:pt x="92" y="197"/>
                  </a:lnTo>
                  <a:lnTo>
                    <a:pt x="127" y="197"/>
                  </a:lnTo>
                  <a:lnTo>
                    <a:pt x="167" y="199"/>
                  </a:lnTo>
                  <a:lnTo>
                    <a:pt x="167" y="199"/>
                  </a:lnTo>
                  <a:lnTo>
                    <a:pt x="173" y="200"/>
                  </a:lnTo>
                  <a:lnTo>
                    <a:pt x="179" y="201"/>
                  </a:lnTo>
                  <a:lnTo>
                    <a:pt x="184" y="204"/>
                  </a:lnTo>
                  <a:lnTo>
                    <a:pt x="186" y="206"/>
                  </a:lnTo>
                  <a:lnTo>
                    <a:pt x="191" y="211"/>
                  </a:lnTo>
                  <a:lnTo>
                    <a:pt x="194" y="217"/>
                  </a:lnTo>
                  <a:lnTo>
                    <a:pt x="194" y="217"/>
                  </a:lnTo>
                  <a:lnTo>
                    <a:pt x="195" y="226"/>
                  </a:lnTo>
                  <a:lnTo>
                    <a:pt x="195" y="234"/>
                  </a:lnTo>
                  <a:lnTo>
                    <a:pt x="195" y="234"/>
                  </a:lnTo>
                  <a:lnTo>
                    <a:pt x="196" y="238"/>
                  </a:lnTo>
                  <a:lnTo>
                    <a:pt x="197" y="238"/>
                  </a:lnTo>
                  <a:lnTo>
                    <a:pt x="200" y="239"/>
                  </a:lnTo>
                  <a:lnTo>
                    <a:pt x="200" y="239"/>
                  </a:lnTo>
                  <a:lnTo>
                    <a:pt x="201" y="238"/>
                  </a:lnTo>
                  <a:lnTo>
                    <a:pt x="202" y="235"/>
                  </a:lnTo>
                  <a:lnTo>
                    <a:pt x="202" y="229"/>
                  </a:lnTo>
                  <a:lnTo>
                    <a:pt x="202" y="229"/>
                  </a:lnTo>
                  <a:lnTo>
                    <a:pt x="205" y="195"/>
                  </a:lnTo>
                  <a:lnTo>
                    <a:pt x="205" y="195"/>
                  </a:lnTo>
                  <a:lnTo>
                    <a:pt x="207" y="176"/>
                  </a:lnTo>
                  <a:lnTo>
                    <a:pt x="210" y="166"/>
                  </a:lnTo>
                  <a:lnTo>
                    <a:pt x="210" y="166"/>
                  </a:lnTo>
                  <a:lnTo>
                    <a:pt x="208" y="164"/>
                  </a:lnTo>
                  <a:lnTo>
                    <a:pt x="207" y="163"/>
                  </a:lnTo>
                  <a:lnTo>
                    <a:pt x="207" y="163"/>
                  </a:lnTo>
                  <a:lnTo>
                    <a:pt x="203" y="164"/>
                  </a:lnTo>
                  <a:lnTo>
                    <a:pt x="199" y="169"/>
                  </a:lnTo>
                  <a:lnTo>
                    <a:pt x="199" y="169"/>
                  </a:lnTo>
                  <a:lnTo>
                    <a:pt x="195" y="172"/>
                  </a:lnTo>
                  <a:lnTo>
                    <a:pt x="189" y="175"/>
                  </a:lnTo>
                  <a:lnTo>
                    <a:pt x="183" y="176"/>
                  </a:lnTo>
                  <a:lnTo>
                    <a:pt x="174" y="176"/>
                  </a:lnTo>
                  <a:lnTo>
                    <a:pt x="174" y="176"/>
                  </a:lnTo>
                  <a:lnTo>
                    <a:pt x="131" y="177"/>
                  </a:lnTo>
                  <a:lnTo>
                    <a:pt x="92" y="177"/>
                  </a:lnTo>
                  <a:lnTo>
                    <a:pt x="92" y="177"/>
                  </a:lnTo>
                  <a:lnTo>
                    <a:pt x="91" y="177"/>
                  </a:lnTo>
                  <a:lnTo>
                    <a:pt x="89" y="176"/>
                  </a:lnTo>
                  <a:lnTo>
                    <a:pt x="88" y="172"/>
                  </a:lnTo>
                  <a:lnTo>
                    <a:pt x="88" y="29"/>
                  </a:lnTo>
                  <a:lnTo>
                    <a:pt x="88" y="29"/>
                  </a:lnTo>
                  <a:lnTo>
                    <a:pt x="89" y="25"/>
                  </a:lnTo>
                  <a:lnTo>
                    <a:pt x="91" y="24"/>
                  </a:lnTo>
                  <a:lnTo>
                    <a:pt x="92" y="24"/>
                  </a:lnTo>
                  <a:lnTo>
                    <a:pt x="92" y="24"/>
                  </a:lnTo>
                  <a:lnTo>
                    <a:pt x="126" y="24"/>
                  </a:lnTo>
                  <a:lnTo>
                    <a:pt x="163" y="25"/>
                  </a:lnTo>
                  <a:lnTo>
                    <a:pt x="163" y="25"/>
                  </a:lnTo>
                  <a:lnTo>
                    <a:pt x="180" y="28"/>
                  </a:lnTo>
                  <a:lnTo>
                    <a:pt x="186" y="30"/>
                  </a:lnTo>
                  <a:lnTo>
                    <a:pt x="190" y="33"/>
                  </a:lnTo>
                  <a:lnTo>
                    <a:pt x="194" y="35"/>
                  </a:lnTo>
                  <a:lnTo>
                    <a:pt x="196" y="37"/>
                  </a:lnTo>
                  <a:lnTo>
                    <a:pt x="200" y="44"/>
                  </a:lnTo>
                  <a:lnTo>
                    <a:pt x="200" y="44"/>
                  </a:lnTo>
                  <a:lnTo>
                    <a:pt x="201" y="48"/>
                  </a:lnTo>
                  <a:lnTo>
                    <a:pt x="202" y="53"/>
                  </a:lnTo>
                  <a:lnTo>
                    <a:pt x="202" y="62"/>
                  </a:lnTo>
                  <a:lnTo>
                    <a:pt x="202" y="62"/>
                  </a:lnTo>
                  <a:lnTo>
                    <a:pt x="203" y="67"/>
                  </a:lnTo>
                  <a:lnTo>
                    <a:pt x="205" y="68"/>
                  </a:lnTo>
                  <a:lnTo>
                    <a:pt x="207" y="68"/>
                  </a:lnTo>
                  <a:lnTo>
                    <a:pt x="207" y="68"/>
                  </a:lnTo>
                  <a:lnTo>
                    <a:pt x="208" y="68"/>
                  </a:lnTo>
                  <a:lnTo>
                    <a:pt x="210" y="67"/>
                  </a:lnTo>
                  <a:lnTo>
                    <a:pt x="211" y="63"/>
                  </a:lnTo>
                  <a:lnTo>
                    <a:pt x="211" y="63"/>
                  </a:lnTo>
                  <a:lnTo>
                    <a:pt x="212" y="45"/>
                  </a:lnTo>
                  <a:lnTo>
                    <a:pt x="213" y="29"/>
                  </a:lnTo>
                  <a:lnTo>
                    <a:pt x="213" y="29"/>
                  </a:lnTo>
                  <a:lnTo>
                    <a:pt x="216" y="12"/>
                  </a:lnTo>
                  <a:lnTo>
                    <a:pt x="217" y="3"/>
                  </a:lnTo>
                  <a:lnTo>
                    <a:pt x="217" y="3"/>
                  </a:lnTo>
                  <a:lnTo>
                    <a:pt x="217" y="1"/>
                  </a:lnTo>
                  <a:lnTo>
                    <a:pt x="216" y="0"/>
                  </a:lnTo>
                  <a:lnTo>
                    <a:pt x="216" y="0"/>
                  </a:lnTo>
                  <a:lnTo>
                    <a:pt x="212" y="0"/>
                  </a:lnTo>
                  <a:lnTo>
                    <a:pt x="208" y="2"/>
                  </a:lnTo>
                  <a:lnTo>
                    <a:pt x="208" y="2"/>
                  </a:lnTo>
                  <a:lnTo>
                    <a:pt x="199" y="3"/>
                  </a:lnTo>
                  <a:lnTo>
                    <a:pt x="185" y="5"/>
                  </a:lnTo>
                  <a:lnTo>
                    <a:pt x="185" y="5"/>
                  </a:lnTo>
                  <a:lnTo>
                    <a:pt x="68" y="5"/>
                  </a:lnTo>
                  <a:lnTo>
                    <a:pt x="68" y="5"/>
                  </a:lnTo>
                  <a:lnTo>
                    <a:pt x="46" y="5"/>
                  </a:lnTo>
                  <a:lnTo>
                    <a:pt x="8" y="3"/>
                  </a:lnTo>
                  <a:lnTo>
                    <a:pt x="8" y="3"/>
                  </a:lnTo>
                  <a:lnTo>
                    <a:pt x="2" y="5"/>
                  </a:lnTo>
                  <a:lnTo>
                    <a:pt x="1" y="6"/>
                  </a:lnTo>
                  <a:lnTo>
                    <a:pt x="0" y="7"/>
                  </a:lnTo>
                  <a:lnTo>
                    <a:pt x="0" y="7"/>
                  </a:lnTo>
                  <a:lnTo>
                    <a:pt x="1" y="10"/>
                  </a:lnTo>
                  <a:lnTo>
                    <a:pt x="1" y="10"/>
                  </a:lnTo>
                  <a:lnTo>
                    <a:pt x="4" y="11"/>
                  </a:lnTo>
                  <a:lnTo>
                    <a:pt x="4" y="11"/>
                  </a:lnTo>
                  <a:lnTo>
                    <a:pt x="13" y="11"/>
                  </a:lnTo>
                  <a:lnTo>
                    <a:pt x="21" y="12"/>
                  </a:lnTo>
                  <a:lnTo>
                    <a:pt x="21" y="12"/>
                  </a:lnTo>
                  <a:lnTo>
                    <a:pt x="28" y="14"/>
                  </a:lnTo>
                  <a:lnTo>
                    <a:pt x="32" y="16"/>
                  </a:lnTo>
                  <a:lnTo>
                    <a:pt x="36" y="18"/>
                  </a:lnTo>
                  <a:lnTo>
                    <a:pt x="38" y="22"/>
                  </a:lnTo>
                  <a:lnTo>
                    <a:pt x="41" y="25"/>
                  </a:lnTo>
                  <a:lnTo>
                    <a:pt x="42" y="30"/>
                  </a:lnTo>
                  <a:lnTo>
                    <a:pt x="43" y="42"/>
                  </a:lnTo>
                  <a:lnTo>
                    <a:pt x="43" y="42"/>
                  </a:lnTo>
                  <a:lnTo>
                    <a:pt x="44" y="74"/>
                  </a:lnTo>
                  <a:lnTo>
                    <a:pt x="44" y="154"/>
                  </a:lnTo>
                  <a:lnTo>
                    <a:pt x="44"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9"/>
            <p:cNvSpPr>
              <a:spLocks/>
            </p:cNvSpPr>
            <p:nvPr userDrawn="1"/>
          </p:nvSpPr>
          <p:spPr bwMode="auto">
            <a:xfrm>
              <a:off x="3959" y="662"/>
              <a:ext cx="125" cy="131"/>
            </a:xfrm>
            <a:custGeom>
              <a:avLst/>
              <a:gdLst>
                <a:gd name="T0" fmla="*/ 165 w 375"/>
                <a:gd name="T1" fmla="*/ 240 h 393"/>
                <a:gd name="T2" fmla="*/ 154 w 375"/>
                <a:gd name="T3" fmla="*/ 204 h 393"/>
                <a:gd name="T4" fmla="*/ 114 w 375"/>
                <a:gd name="T5" fmla="*/ 136 h 393"/>
                <a:gd name="T6" fmla="*/ 63 w 375"/>
                <a:gd name="T7" fmla="*/ 55 h 393"/>
                <a:gd name="T8" fmla="*/ 35 w 375"/>
                <a:gd name="T9" fmla="*/ 22 h 393"/>
                <a:gd name="T10" fmla="*/ 22 w 375"/>
                <a:gd name="T11" fmla="*/ 13 h 393"/>
                <a:gd name="T12" fmla="*/ 5 w 375"/>
                <a:gd name="T13" fmla="*/ 8 h 393"/>
                <a:gd name="T14" fmla="*/ 0 w 375"/>
                <a:gd name="T15" fmla="*/ 5 h 393"/>
                <a:gd name="T16" fmla="*/ 0 w 375"/>
                <a:gd name="T17" fmla="*/ 3 h 393"/>
                <a:gd name="T18" fmla="*/ 7 w 375"/>
                <a:gd name="T19" fmla="*/ 0 h 393"/>
                <a:gd name="T20" fmla="*/ 74 w 375"/>
                <a:gd name="T21" fmla="*/ 2 h 393"/>
                <a:gd name="T22" fmla="*/ 108 w 375"/>
                <a:gd name="T23" fmla="*/ 2 h 393"/>
                <a:gd name="T24" fmla="*/ 109 w 375"/>
                <a:gd name="T25" fmla="*/ 4 h 393"/>
                <a:gd name="T26" fmla="*/ 100 w 375"/>
                <a:gd name="T27" fmla="*/ 9 h 393"/>
                <a:gd name="T28" fmla="*/ 96 w 375"/>
                <a:gd name="T29" fmla="*/ 13 h 393"/>
                <a:gd name="T30" fmla="*/ 94 w 375"/>
                <a:gd name="T31" fmla="*/ 19 h 393"/>
                <a:gd name="T32" fmla="*/ 100 w 375"/>
                <a:gd name="T33" fmla="*/ 38 h 393"/>
                <a:gd name="T34" fmla="*/ 196 w 375"/>
                <a:gd name="T35" fmla="*/ 202 h 393"/>
                <a:gd name="T36" fmla="*/ 239 w 375"/>
                <a:gd name="T37" fmla="*/ 124 h 393"/>
                <a:gd name="T38" fmla="*/ 286 w 375"/>
                <a:gd name="T39" fmla="*/ 42 h 393"/>
                <a:gd name="T40" fmla="*/ 291 w 375"/>
                <a:gd name="T41" fmla="*/ 24 h 393"/>
                <a:gd name="T42" fmla="*/ 290 w 375"/>
                <a:gd name="T43" fmla="*/ 14 h 393"/>
                <a:gd name="T44" fmla="*/ 282 w 375"/>
                <a:gd name="T45" fmla="*/ 9 h 393"/>
                <a:gd name="T46" fmla="*/ 275 w 375"/>
                <a:gd name="T47" fmla="*/ 4 h 393"/>
                <a:gd name="T48" fmla="*/ 278 w 375"/>
                <a:gd name="T49" fmla="*/ 2 h 393"/>
                <a:gd name="T50" fmla="*/ 304 w 375"/>
                <a:gd name="T51" fmla="*/ 2 h 393"/>
                <a:gd name="T52" fmla="*/ 367 w 375"/>
                <a:gd name="T53" fmla="*/ 0 h 393"/>
                <a:gd name="T54" fmla="*/ 374 w 375"/>
                <a:gd name="T55" fmla="*/ 2 h 393"/>
                <a:gd name="T56" fmla="*/ 374 w 375"/>
                <a:gd name="T57" fmla="*/ 5 h 393"/>
                <a:gd name="T58" fmla="*/ 367 w 375"/>
                <a:gd name="T59" fmla="*/ 8 h 393"/>
                <a:gd name="T60" fmla="*/ 350 w 375"/>
                <a:gd name="T61" fmla="*/ 11 h 393"/>
                <a:gd name="T62" fmla="*/ 337 w 375"/>
                <a:gd name="T63" fmla="*/ 20 h 393"/>
                <a:gd name="T64" fmla="*/ 316 w 375"/>
                <a:gd name="T65" fmla="*/ 42 h 393"/>
                <a:gd name="T66" fmla="*/ 264 w 375"/>
                <a:gd name="T67" fmla="*/ 123 h 393"/>
                <a:gd name="T68" fmla="*/ 217 w 375"/>
                <a:gd name="T69" fmla="*/ 207 h 393"/>
                <a:gd name="T70" fmla="*/ 211 w 375"/>
                <a:gd name="T71" fmla="*/ 234 h 393"/>
                <a:gd name="T72" fmla="*/ 210 w 375"/>
                <a:gd name="T73" fmla="*/ 303 h 393"/>
                <a:gd name="T74" fmla="*/ 211 w 375"/>
                <a:gd name="T75" fmla="*/ 355 h 393"/>
                <a:gd name="T76" fmla="*/ 215 w 375"/>
                <a:gd name="T77" fmla="*/ 371 h 393"/>
                <a:gd name="T78" fmla="*/ 223 w 375"/>
                <a:gd name="T79" fmla="*/ 381 h 393"/>
                <a:gd name="T80" fmla="*/ 233 w 375"/>
                <a:gd name="T81" fmla="*/ 384 h 393"/>
                <a:gd name="T82" fmla="*/ 259 w 375"/>
                <a:gd name="T83" fmla="*/ 387 h 393"/>
                <a:gd name="T84" fmla="*/ 259 w 375"/>
                <a:gd name="T85" fmla="*/ 390 h 393"/>
                <a:gd name="T86" fmla="*/ 252 w 375"/>
                <a:gd name="T87" fmla="*/ 393 h 393"/>
                <a:gd name="T88" fmla="*/ 188 w 375"/>
                <a:gd name="T89" fmla="*/ 391 h 393"/>
                <a:gd name="T90" fmla="*/ 137 w 375"/>
                <a:gd name="T91" fmla="*/ 393 h 393"/>
                <a:gd name="T92" fmla="*/ 130 w 375"/>
                <a:gd name="T93" fmla="*/ 391 h 393"/>
                <a:gd name="T94" fmla="*/ 130 w 375"/>
                <a:gd name="T95" fmla="*/ 387 h 393"/>
                <a:gd name="T96" fmla="*/ 141 w 375"/>
                <a:gd name="T97" fmla="*/ 385 h 393"/>
                <a:gd name="T98" fmla="*/ 151 w 375"/>
                <a:gd name="T99" fmla="*/ 383 h 393"/>
                <a:gd name="T100" fmla="*/ 160 w 375"/>
                <a:gd name="T101" fmla="*/ 374 h 393"/>
                <a:gd name="T102" fmla="*/ 165 w 375"/>
                <a:gd name="T103" fmla="*/ 355 h 393"/>
                <a:gd name="T104" fmla="*/ 166 w 375"/>
                <a:gd name="T105" fmla="*/ 2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5" h="393">
                  <a:moveTo>
                    <a:pt x="166" y="258"/>
                  </a:moveTo>
                  <a:lnTo>
                    <a:pt x="166" y="258"/>
                  </a:lnTo>
                  <a:lnTo>
                    <a:pt x="165" y="240"/>
                  </a:lnTo>
                  <a:lnTo>
                    <a:pt x="162" y="226"/>
                  </a:lnTo>
                  <a:lnTo>
                    <a:pt x="159" y="215"/>
                  </a:lnTo>
                  <a:lnTo>
                    <a:pt x="154" y="204"/>
                  </a:lnTo>
                  <a:lnTo>
                    <a:pt x="154" y="204"/>
                  </a:lnTo>
                  <a:lnTo>
                    <a:pt x="141" y="181"/>
                  </a:lnTo>
                  <a:lnTo>
                    <a:pt x="114" y="136"/>
                  </a:lnTo>
                  <a:lnTo>
                    <a:pt x="83" y="88"/>
                  </a:lnTo>
                  <a:lnTo>
                    <a:pt x="63" y="55"/>
                  </a:lnTo>
                  <a:lnTo>
                    <a:pt x="63" y="55"/>
                  </a:lnTo>
                  <a:lnTo>
                    <a:pt x="53" y="42"/>
                  </a:lnTo>
                  <a:lnTo>
                    <a:pt x="43" y="31"/>
                  </a:lnTo>
                  <a:lnTo>
                    <a:pt x="35" y="22"/>
                  </a:lnTo>
                  <a:lnTo>
                    <a:pt x="28" y="16"/>
                  </a:lnTo>
                  <a:lnTo>
                    <a:pt x="28" y="16"/>
                  </a:lnTo>
                  <a:lnTo>
                    <a:pt x="22" y="13"/>
                  </a:lnTo>
                  <a:lnTo>
                    <a:pt x="16" y="10"/>
                  </a:lnTo>
                  <a:lnTo>
                    <a:pt x="9" y="8"/>
                  </a:lnTo>
                  <a:lnTo>
                    <a:pt x="5" y="8"/>
                  </a:lnTo>
                  <a:lnTo>
                    <a:pt x="5" y="8"/>
                  </a:lnTo>
                  <a:lnTo>
                    <a:pt x="1" y="7"/>
                  </a:lnTo>
                  <a:lnTo>
                    <a:pt x="0" y="5"/>
                  </a:lnTo>
                  <a:lnTo>
                    <a:pt x="0" y="4"/>
                  </a:lnTo>
                  <a:lnTo>
                    <a:pt x="0" y="4"/>
                  </a:lnTo>
                  <a:lnTo>
                    <a:pt x="0" y="3"/>
                  </a:lnTo>
                  <a:lnTo>
                    <a:pt x="1" y="2"/>
                  </a:lnTo>
                  <a:lnTo>
                    <a:pt x="7" y="0"/>
                  </a:lnTo>
                  <a:lnTo>
                    <a:pt x="7" y="0"/>
                  </a:lnTo>
                  <a:lnTo>
                    <a:pt x="58" y="2"/>
                  </a:lnTo>
                  <a:lnTo>
                    <a:pt x="58" y="2"/>
                  </a:lnTo>
                  <a:lnTo>
                    <a:pt x="74" y="2"/>
                  </a:lnTo>
                  <a:lnTo>
                    <a:pt x="102" y="0"/>
                  </a:lnTo>
                  <a:lnTo>
                    <a:pt x="102" y="0"/>
                  </a:lnTo>
                  <a:lnTo>
                    <a:pt x="108" y="2"/>
                  </a:lnTo>
                  <a:lnTo>
                    <a:pt x="108" y="3"/>
                  </a:lnTo>
                  <a:lnTo>
                    <a:pt x="109" y="4"/>
                  </a:lnTo>
                  <a:lnTo>
                    <a:pt x="109" y="4"/>
                  </a:lnTo>
                  <a:lnTo>
                    <a:pt x="108" y="5"/>
                  </a:lnTo>
                  <a:lnTo>
                    <a:pt x="107" y="7"/>
                  </a:lnTo>
                  <a:lnTo>
                    <a:pt x="100" y="9"/>
                  </a:lnTo>
                  <a:lnTo>
                    <a:pt x="100" y="9"/>
                  </a:lnTo>
                  <a:lnTo>
                    <a:pt x="98" y="10"/>
                  </a:lnTo>
                  <a:lnTo>
                    <a:pt x="96" y="13"/>
                  </a:lnTo>
                  <a:lnTo>
                    <a:pt x="94" y="15"/>
                  </a:lnTo>
                  <a:lnTo>
                    <a:pt x="94" y="19"/>
                  </a:lnTo>
                  <a:lnTo>
                    <a:pt x="94" y="19"/>
                  </a:lnTo>
                  <a:lnTo>
                    <a:pt x="94" y="24"/>
                  </a:lnTo>
                  <a:lnTo>
                    <a:pt x="96" y="27"/>
                  </a:lnTo>
                  <a:lnTo>
                    <a:pt x="100" y="38"/>
                  </a:lnTo>
                  <a:lnTo>
                    <a:pt x="100" y="38"/>
                  </a:lnTo>
                  <a:lnTo>
                    <a:pt x="148" y="121"/>
                  </a:lnTo>
                  <a:lnTo>
                    <a:pt x="196" y="202"/>
                  </a:lnTo>
                  <a:lnTo>
                    <a:pt x="196" y="202"/>
                  </a:lnTo>
                  <a:lnTo>
                    <a:pt x="212" y="172"/>
                  </a:lnTo>
                  <a:lnTo>
                    <a:pt x="239" y="124"/>
                  </a:lnTo>
                  <a:lnTo>
                    <a:pt x="282" y="50"/>
                  </a:lnTo>
                  <a:lnTo>
                    <a:pt x="282" y="50"/>
                  </a:lnTo>
                  <a:lnTo>
                    <a:pt x="286" y="42"/>
                  </a:lnTo>
                  <a:lnTo>
                    <a:pt x="289" y="34"/>
                  </a:lnTo>
                  <a:lnTo>
                    <a:pt x="291" y="28"/>
                  </a:lnTo>
                  <a:lnTo>
                    <a:pt x="291" y="24"/>
                  </a:lnTo>
                  <a:lnTo>
                    <a:pt x="291" y="24"/>
                  </a:lnTo>
                  <a:lnTo>
                    <a:pt x="291" y="19"/>
                  </a:lnTo>
                  <a:lnTo>
                    <a:pt x="290" y="14"/>
                  </a:lnTo>
                  <a:lnTo>
                    <a:pt x="286" y="10"/>
                  </a:lnTo>
                  <a:lnTo>
                    <a:pt x="282" y="9"/>
                  </a:lnTo>
                  <a:lnTo>
                    <a:pt x="282" y="9"/>
                  </a:lnTo>
                  <a:lnTo>
                    <a:pt x="276" y="7"/>
                  </a:lnTo>
                  <a:lnTo>
                    <a:pt x="275" y="5"/>
                  </a:lnTo>
                  <a:lnTo>
                    <a:pt x="275" y="4"/>
                  </a:lnTo>
                  <a:lnTo>
                    <a:pt x="275" y="4"/>
                  </a:lnTo>
                  <a:lnTo>
                    <a:pt x="275" y="2"/>
                  </a:lnTo>
                  <a:lnTo>
                    <a:pt x="278" y="2"/>
                  </a:lnTo>
                  <a:lnTo>
                    <a:pt x="284" y="0"/>
                  </a:lnTo>
                  <a:lnTo>
                    <a:pt x="284" y="0"/>
                  </a:lnTo>
                  <a:lnTo>
                    <a:pt x="304" y="2"/>
                  </a:lnTo>
                  <a:lnTo>
                    <a:pt x="318" y="2"/>
                  </a:lnTo>
                  <a:lnTo>
                    <a:pt x="318" y="2"/>
                  </a:lnTo>
                  <a:lnTo>
                    <a:pt x="367" y="0"/>
                  </a:lnTo>
                  <a:lnTo>
                    <a:pt x="367" y="0"/>
                  </a:lnTo>
                  <a:lnTo>
                    <a:pt x="372" y="2"/>
                  </a:lnTo>
                  <a:lnTo>
                    <a:pt x="374" y="2"/>
                  </a:lnTo>
                  <a:lnTo>
                    <a:pt x="375" y="4"/>
                  </a:lnTo>
                  <a:lnTo>
                    <a:pt x="375" y="4"/>
                  </a:lnTo>
                  <a:lnTo>
                    <a:pt x="374" y="5"/>
                  </a:lnTo>
                  <a:lnTo>
                    <a:pt x="372" y="7"/>
                  </a:lnTo>
                  <a:lnTo>
                    <a:pt x="367" y="8"/>
                  </a:lnTo>
                  <a:lnTo>
                    <a:pt x="367" y="8"/>
                  </a:lnTo>
                  <a:lnTo>
                    <a:pt x="363" y="8"/>
                  </a:lnTo>
                  <a:lnTo>
                    <a:pt x="357" y="9"/>
                  </a:lnTo>
                  <a:lnTo>
                    <a:pt x="350" y="11"/>
                  </a:lnTo>
                  <a:lnTo>
                    <a:pt x="344" y="15"/>
                  </a:lnTo>
                  <a:lnTo>
                    <a:pt x="344" y="15"/>
                  </a:lnTo>
                  <a:lnTo>
                    <a:pt x="337" y="20"/>
                  </a:lnTo>
                  <a:lnTo>
                    <a:pt x="331" y="25"/>
                  </a:lnTo>
                  <a:lnTo>
                    <a:pt x="316" y="42"/>
                  </a:lnTo>
                  <a:lnTo>
                    <a:pt x="316" y="42"/>
                  </a:lnTo>
                  <a:lnTo>
                    <a:pt x="308" y="54"/>
                  </a:lnTo>
                  <a:lnTo>
                    <a:pt x="295" y="73"/>
                  </a:lnTo>
                  <a:lnTo>
                    <a:pt x="264" y="123"/>
                  </a:lnTo>
                  <a:lnTo>
                    <a:pt x="234" y="174"/>
                  </a:lnTo>
                  <a:lnTo>
                    <a:pt x="223" y="194"/>
                  </a:lnTo>
                  <a:lnTo>
                    <a:pt x="217" y="207"/>
                  </a:lnTo>
                  <a:lnTo>
                    <a:pt x="217" y="207"/>
                  </a:lnTo>
                  <a:lnTo>
                    <a:pt x="213" y="220"/>
                  </a:lnTo>
                  <a:lnTo>
                    <a:pt x="211" y="234"/>
                  </a:lnTo>
                  <a:lnTo>
                    <a:pt x="210" y="246"/>
                  </a:lnTo>
                  <a:lnTo>
                    <a:pt x="210" y="258"/>
                  </a:lnTo>
                  <a:lnTo>
                    <a:pt x="210" y="303"/>
                  </a:lnTo>
                  <a:lnTo>
                    <a:pt x="210" y="303"/>
                  </a:lnTo>
                  <a:lnTo>
                    <a:pt x="210" y="325"/>
                  </a:lnTo>
                  <a:lnTo>
                    <a:pt x="211" y="355"/>
                  </a:lnTo>
                  <a:lnTo>
                    <a:pt x="211" y="355"/>
                  </a:lnTo>
                  <a:lnTo>
                    <a:pt x="212" y="366"/>
                  </a:lnTo>
                  <a:lnTo>
                    <a:pt x="215" y="371"/>
                  </a:lnTo>
                  <a:lnTo>
                    <a:pt x="216" y="374"/>
                  </a:lnTo>
                  <a:lnTo>
                    <a:pt x="219" y="378"/>
                  </a:lnTo>
                  <a:lnTo>
                    <a:pt x="223" y="381"/>
                  </a:lnTo>
                  <a:lnTo>
                    <a:pt x="227" y="383"/>
                  </a:lnTo>
                  <a:lnTo>
                    <a:pt x="233" y="384"/>
                  </a:lnTo>
                  <a:lnTo>
                    <a:pt x="233" y="384"/>
                  </a:lnTo>
                  <a:lnTo>
                    <a:pt x="256" y="385"/>
                  </a:lnTo>
                  <a:lnTo>
                    <a:pt x="256" y="385"/>
                  </a:lnTo>
                  <a:lnTo>
                    <a:pt x="259" y="387"/>
                  </a:lnTo>
                  <a:lnTo>
                    <a:pt x="259" y="389"/>
                  </a:lnTo>
                  <a:lnTo>
                    <a:pt x="259" y="389"/>
                  </a:lnTo>
                  <a:lnTo>
                    <a:pt x="259" y="390"/>
                  </a:lnTo>
                  <a:lnTo>
                    <a:pt x="258" y="391"/>
                  </a:lnTo>
                  <a:lnTo>
                    <a:pt x="256" y="393"/>
                  </a:lnTo>
                  <a:lnTo>
                    <a:pt x="252" y="393"/>
                  </a:lnTo>
                  <a:lnTo>
                    <a:pt x="252" y="393"/>
                  </a:lnTo>
                  <a:lnTo>
                    <a:pt x="210" y="393"/>
                  </a:lnTo>
                  <a:lnTo>
                    <a:pt x="188" y="391"/>
                  </a:lnTo>
                  <a:lnTo>
                    <a:pt x="188" y="391"/>
                  </a:lnTo>
                  <a:lnTo>
                    <a:pt x="167" y="393"/>
                  </a:lnTo>
                  <a:lnTo>
                    <a:pt x="137" y="393"/>
                  </a:lnTo>
                  <a:lnTo>
                    <a:pt x="137" y="393"/>
                  </a:lnTo>
                  <a:lnTo>
                    <a:pt x="131" y="393"/>
                  </a:lnTo>
                  <a:lnTo>
                    <a:pt x="130" y="391"/>
                  </a:lnTo>
                  <a:lnTo>
                    <a:pt x="128" y="389"/>
                  </a:lnTo>
                  <a:lnTo>
                    <a:pt x="128" y="389"/>
                  </a:lnTo>
                  <a:lnTo>
                    <a:pt x="130" y="387"/>
                  </a:lnTo>
                  <a:lnTo>
                    <a:pt x="133" y="385"/>
                  </a:lnTo>
                  <a:lnTo>
                    <a:pt x="133" y="385"/>
                  </a:lnTo>
                  <a:lnTo>
                    <a:pt x="141" y="385"/>
                  </a:lnTo>
                  <a:lnTo>
                    <a:pt x="148" y="384"/>
                  </a:lnTo>
                  <a:lnTo>
                    <a:pt x="148" y="384"/>
                  </a:lnTo>
                  <a:lnTo>
                    <a:pt x="151" y="383"/>
                  </a:lnTo>
                  <a:lnTo>
                    <a:pt x="155" y="381"/>
                  </a:lnTo>
                  <a:lnTo>
                    <a:pt x="157" y="378"/>
                  </a:lnTo>
                  <a:lnTo>
                    <a:pt x="160" y="374"/>
                  </a:lnTo>
                  <a:lnTo>
                    <a:pt x="162" y="366"/>
                  </a:lnTo>
                  <a:lnTo>
                    <a:pt x="165" y="355"/>
                  </a:lnTo>
                  <a:lnTo>
                    <a:pt x="165" y="355"/>
                  </a:lnTo>
                  <a:lnTo>
                    <a:pt x="166" y="325"/>
                  </a:lnTo>
                  <a:lnTo>
                    <a:pt x="166" y="303"/>
                  </a:lnTo>
                  <a:lnTo>
                    <a:pt x="166"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0"/>
            <p:cNvSpPr>
              <a:spLocks/>
            </p:cNvSpPr>
            <p:nvPr userDrawn="1"/>
          </p:nvSpPr>
          <p:spPr bwMode="auto">
            <a:xfrm>
              <a:off x="4129" y="659"/>
              <a:ext cx="67" cy="136"/>
            </a:xfrm>
            <a:custGeom>
              <a:avLst/>
              <a:gdLst>
                <a:gd name="T0" fmla="*/ 98 w 200"/>
                <a:gd name="T1" fmla="*/ 406 h 407"/>
                <a:gd name="T2" fmla="*/ 138 w 200"/>
                <a:gd name="T3" fmla="*/ 396 h 407"/>
                <a:gd name="T4" fmla="*/ 155 w 200"/>
                <a:gd name="T5" fmla="*/ 385 h 407"/>
                <a:gd name="T6" fmla="*/ 185 w 200"/>
                <a:gd name="T7" fmla="*/ 352 h 407"/>
                <a:gd name="T8" fmla="*/ 197 w 200"/>
                <a:gd name="T9" fmla="*/ 318 h 407"/>
                <a:gd name="T10" fmla="*/ 200 w 200"/>
                <a:gd name="T11" fmla="*/ 299 h 407"/>
                <a:gd name="T12" fmla="*/ 191 w 200"/>
                <a:gd name="T13" fmla="*/ 255 h 407"/>
                <a:gd name="T14" fmla="*/ 161 w 200"/>
                <a:gd name="T15" fmla="*/ 211 h 407"/>
                <a:gd name="T16" fmla="*/ 109 w 200"/>
                <a:gd name="T17" fmla="*/ 165 h 407"/>
                <a:gd name="T18" fmla="*/ 79 w 200"/>
                <a:gd name="T19" fmla="*/ 140 h 407"/>
                <a:gd name="T20" fmla="*/ 53 w 200"/>
                <a:gd name="T21" fmla="*/ 108 h 407"/>
                <a:gd name="T22" fmla="*/ 46 w 200"/>
                <a:gd name="T23" fmla="*/ 79 h 407"/>
                <a:gd name="T24" fmla="*/ 51 w 200"/>
                <a:gd name="T25" fmla="*/ 54 h 407"/>
                <a:gd name="T26" fmla="*/ 74 w 200"/>
                <a:gd name="T27" fmla="*/ 27 h 407"/>
                <a:gd name="T28" fmla="*/ 110 w 200"/>
                <a:gd name="T29" fmla="*/ 18 h 407"/>
                <a:gd name="T30" fmla="*/ 139 w 200"/>
                <a:gd name="T31" fmla="*/ 22 h 407"/>
                <a:gd name="T32" fmla="*/ 165 w 200"/>
                <a:gd name="T33" fmla="*/ 34 h 407"/>
                <a:gd name="T34" fmla="*/ 174 w 200"/>
                <a:gd name="T35" fmla="*/ 46 h 407"/>
                <a:gd name="T36" fmla="*/ 182 w 200"/>
                <a:gd name="T37" fmla="*/ 72 h 407"/>
                <a:gd name="T38" fmla="*/ 183 w 200"/>
                <a:gd name="T39" fmla="*/ 78 h 407"/>
                <a:gd name="T40" fmla="*/ 188 w 200"/>
                <a:gd name="T41" fmla="*/ 78 h 407"/>
                <a:gd name="T42" fmla="*/ 189 w 200"/>
                <a:gd name="T43" fmla="*/ 67 h 407"/>
                <a:gd name="T44" fmla="*/ 191 w 200"/>
                <a:gd name="T45" fmla="*/ 11 h 407"/>
                <a:gd name="T46" fmla="*/ 190 w 200"/>
                <a:gd name="T47" fmla="*/ 9 h 407"/>
                <a:gd name="T48" fmla="*/ 179 w 200"/>
                <a:gd name="T49" fmla="*/ 7 h 407"/>
                <a:gd name="T50" fmla="*/ 146 w 200"/>
                <a:gd name="T51" fmla="*/ 1 h 407"/>
                <a:gd name="T52" fmla="*/ 120 w 200"/>
                <a:gd name="T53" fmla="*/ 0 h 407"/>
                <a:gd name="T54" fmla="*/ 85 w 200"/>
                <a:gd name="T55" fmla="*/ 4 h 407"/>
                <a:gd name="T56" fmla="*/ 57 w 200"/>
                <a:gd name="T57" fmla="*/ 15 h 407"/>
                <a:gd name="T58" fmla="*/ 35 w 200"/>
                <a:gd name="T59" fmla="*/ 33 h 407"/>
                <a:gd name="T60" fmla="*/ 20 w 200"/>
                <a:gd name="T61" fmla="*/ 56 h 407"/>
                <a:gd name="T62" fmla="*/ 13 w 200"/>
                <a:gd name="T63" fmla="*/ 83 h 407"/>
                <a:gd name="T64" fmla="*/ 13 w 200"/>
                <a:gd name="T65" fmla="*/ 107 h 407"/>
                <a:gd name="T66" fmla="*/ 25 w 200"/>
                <a:gd name="T67" fmla="*/ 146 h 407"/>
                <a:gd name="T68" fmla="*/ 60 w 200"/>
                <a:gd name="T69" fmla="*/ 190 h 407"/>
                <a:gd name="T70" fmla="*/ 103 w 200"/>
                <a:gd name="T71" fmla="*/ 226 h 407"/>
                <a:gd name="T72" fmla="*/ 142 w 200"/>
                <a:gd name="T73" fmla="*/ 262 h 407"/>
                <a:gd name="T74" fmla="*/ 160 w 200"/>
                <a:gd name="T75" fmla="*/ 294 h 407"/>
                <a:gd name="T76" fmla="*/ 162 w 200"/>
                <a:gd name="T77" fmla="*/ 320 h 407"/>
                <a:gd name="T78" fmla="*/ 153 w 200"/>
                <a:gd name="T79" fmla="*/ 356 h 407"/>
                <a:gd name="T80" fmla="*/ 133 w 200"/>
                <a:gd name="T81" fmla="*/ 375 h 407"/>
                <a:gd name="T82" fmla="*/ 114 w 200"/>
                <a:gd name="T83" fmla="*/ 385 h 407"/>
                <a:gd name="T84" fmla="*/ 88 w 200"/>
                <a:gd name="T85" fmla="*/ 389 h 407"/>
                <a:gd name="T86" fmla="*/ 63 w 200"/>
                <a:gd name="T87" fmla="*/ 385 h 407"/>
                <a:gd name="T88" fmla="*/ 30 w 200"/>
                <a:gd name="T89" fmla="*/ 368 h 407"/>
                <a:gd name="T90" fmla="*/ 13 w 200"/>
                <a:gd name="T91" fmla="*/ 341 h 407"/>
                <a:gd name="T92" fmla="*/ 11 w 200"/>
                <a:gd name="T93" fmla="*/ 324 h 407"/>
                <a:gd name="T94" fmla="*/ 9 w 200"/>
                <a:gd name="T95" fmla="*/ 311 h 407"/>
                <a:gd name="T96" fmla="*/ 7 w 200"/>
                <a:gd name="T97" fmla="*/ 310 h 407"/>
                <a:gd name="T98" fmla="*/ 2 w 200"/>
                <a:gd name="T99" fmla="*/ 318 h 407"/>
                <a:gd name="T100" fmla="*/ 0 w 200"/>
                <a:gd name="T101" fmla="*/ 373 h 407"/>
                <a:gd name="T102" fmla="*/ 1 w 200"/>
                <a:gd name="T103" fmla="*/ 388 h 407"/>
                <a:gd name="T104" fmla="*/ 8 w 200"/>
                <a:gd name="T105" fmla="*/ 394 h 407"/>
                <a:gd name="T106" fmla="*/ 59 w 200"/>
                <a:gd name="T10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407">
                  <a:moveTo>
                    <a:pt x="77" y="407"/>
                  </a:moveTo>
                  <a:lnTo>
                    <a:pt x="77" y="407"/>
                  </a:lnTo>
                  <a:lnTo>
                    <a:pt x="98" y="406"/>
                  </a:lnTo>
                  <a:lnTo>
                    <a:pt x="119" y="402"/>
                  </a:lnTo>
                  <a:lnTo>
                    <a:pt x="128" y="400"/>
                  </a:lnTo>
                  <a:lnTo>
                    <a:pt x="138" y="396"/>
                  </a:lnTo>
                  <a:lnTo>
                    <a:pt x="146" y="391"/>
                  </a:lnTo>
                  <a:lnTo>
                    <a:pt x="155" y="385"/>
                  </a:lnTo>
                  <a:lnTo>
                    <a:pt x="155" y="385"/>
                  </a:lnTo>
                  <a:lnTo>
                    <a:pt x="167" y="375"/>
                  </a:lnTo>
                  <a:lnTo>
                    <a:pt x="178" y="364"/>
                  </a:lnTo>
                  <a:lnTo>
                    <a:pt x="185" y="352"/>
                  </a:lnTo>
                  <a:lnTo>
                    <a:pt x="191" y="341"/>
                  </a:lnTo>
                  <a:lnTo>
                    <a:pt x="195" y="329"/>
                  </a:lnTo>
                  <a:lnTo>
                    <a:pt x="197" y="318"/>
                  </a:lnTo>
                  <a:lnTo>
                    <a:pt x="199" y="309"/>
                  </a:lnTo>
                  <a:lnTo>
                    <a:pt x="200" y="299"/>
                  </a:lnTo>
                  <a:lnTo>
                    <a:pt x="200" y="299"/>
                  </a:lnTo>
                  <a:lnTo>
                    <a:pt x="199" y="284"/>
                  </a:lnTo>
                  <a:lnTo>
                    <a:pt x="196" y="270"/>
                  </a:lnTo>
                  <a:lnTo>
                    <a:pt x="191" y="255"/>
                  </a:lnTo>
                  <a:lnTo>
                    <a:pt x="184" y="241"/>
                  </a:lnTo>
                  <a:lnTo>
                    <a:pt x="174" y="226"/>
                  </a:lnTo>
                  <a:lnTo>
                    <a:pt x="161" y="211"/>
                  </a:lnTo>
                  <a:lnTo>
                    <a:pt x="144" y="194"/>
                  </a:lnTo>
                  <a:lnTo>
                    <a:pt x="123" y="177"/>
                  </a:lnTo>
                  <a:lnTo>
                    <a:pt x="109" y="165"/>
                  </a:lnTo>
                  <a:lnTo>
                    <a:pt x="109" y="165"/>
                  </a:lnTo>
                  <a:lnTo>
                    <a:pt x="92" y="152"/>
                  </a:lnTo>
                  <a:lnTo>
                    <a:pt x="79" y="140"/>
                  </a:lnTo>
                  <a:lnTo>
                    <a:pt x="68" y="129"/>
                  </a:lnTo>
                  <a:lnTo>
                    <a:pt x="59" y="118"/>
                  </a:lnTo>
                  <a:lnTo>
                    <a:pt x="53" y="108"/>
                  </a:lnTo>
                  <a:lnTo>
                    <a:pt x="49" y="99"/>
                  </a:lnTo>
                  <a:lnTo>
                    <a:pt x="47" y="89"/>
                  </a:lnTo>
                  <a:lnTo>
                    <a:pt x="46" y="79"/>
                  </a:lnTo>
                  <a:lnTo>
                    <a:pt x="46" y="79"/>
                  </a:lnTo>
                  <a:lnTo>
                    <a:pt x="47" y="66"/>
                  </a:lnTo>
                  <a:lnTo>
                    <a:pt x="51" y="54"/>
                  </a:lnTo>
                  <a:lnTo>
                    <a:pt x="57" y="43"/>
                  </a:lnTo>
                  <a:lnTo>
                    <a:pt x="64" y="34"/>
                  </a:lnTo>
                  <a:lnTo>
                    <a:pt x="74" y="27"/>
                  </a:lnTo>
                  <a:lnTo>
                    <a:pt x="85" y="22"/>
                  </a:lnTo>
                  <a:lnTo>
                    <a:pt x="97" y="20"/>
                  </a:lnTo>
                  <a:lnTo>
                    <a:pt x="110" y="18"/>
                  </a:lnTo>
                  <a:lnTo>
                    <a:pt x="110" y="18"/>
                  </a:lnTo>
                  <a:lnTo>
                    <a:pt x="126" y="20"/>
                  </a:lnTo>
                  <a:lnTo>
                    <a:pt x="139" y="22"/>
                  </a:lnTo>
                  <a:lnTo>
                    <a:pt x="150" y="26"/>
                  </a:lnTo>
                  <a:lnTo>
                    <a:pt x="159" y="31"/>
                  </a:lnTo>
                  <a:lnTo>
                    <a:pt x="165" y="34"/>
                  </a:lnTo>
                  <a:lnTo>
                    <a:pt x="170" y="39"/>
                  </a:lnTo>
                  <a:lnTo>
                    <a:pt x="174" y="46"/>
                  </a:lnTo>
                  <a:lnTo>
                    <a:pt x="174" y="46"/>
                  </a:lnTo>
                  <a:lnTo>
                    <a:pt x="177" y="51"/>
                  </a:lnTo>
                  <a:lnTo>
                    <a:pt x="179" y="58"/>
                  </a:lnTo>
                  <a:lnTo>
                    <a:pt x="182" y="72"/>
                  </a:lnTo>
                  <a:lnTo>
                    <a:pt x="182" y="72"/>
                  </a:lnTo>
                  <a:lnTo>
                    <a:pt x="183" y="77"/>
                  </a:lnTo>
                  <a:lnTo>
                    <a:pt x="183" y="78"/>
                  </a:lnTo>
                  <a:lnTo>
                    <a:pt x="185" y="79"/>
                  </a:lnTo>
                  <a:lnTo>
                    <a:pt x="185" y="79"/>
                  </a:lnTo>
                  <a:lnTo>
                    <a:pt x="188" y="78"/>
                  </a:lnTo>
                  <a:lnTo>
                    <a:pt x="188" y="75"/>
                  </a:lnTo>
                  <a:lnTo>
                    <a:pt x="189" y="67"/>
                  </a:lnTo>
                  <a:lnTo>
                    <a:pt x="189" y="67"/>
                  </a:lnTo>
                  <a:lnTo>
                    <a:pt x="189" y="44"/>
                  </a:lnTo>
                  <a:lnTo>
                    <a:pt x="190" y="27"/>
                  </a:lnTo>
                  <a:lnTo>
                    <a:pt x="191" y="11"/>
                  </a:lnTo>
                  <a:lnTo>
                    <a:pt x="191" y="11"/>
                  </a:lnTo>
                  <a:lnTo>
                    <a:pt x="191" y="10"/>
                  </a:lnTo>
                  <a:lnTo>
                    <a:pt x="190" y="9"/>
                  </a:lnTo>
                  <a:lnTo>
                    <a:pt x="187" y="7"/>
                  </a:lnTo>
                  <a:lnTo>
                    <a:pt x="187" y="7"/>
                  </a:lnTo>
                  <a:lnTo>
                    <a:pt x="179" y="7"/>
                  </a:lnTo>
                  <a:lnTo>
                    <a:pt x="168" y="5"/>
                  </a:lnTo>
                  <a:lnTo>
                    <a:pt x="168" y="5"/>
                  </a:lnTo>
                  <a:lnTo>
                    <a:pt x="146" y="1"/>
                  </a:lnTo>
                  <a:lnTo>
                    <a:pt x="133" y="0"/>
                  </a:lnTo>
                  <a:lnTo>
                    <a:pt x="120" y="0"/>
                  </a:lnTo>
                  <a:lnTo>
                    <a:pt x="120" y="0"/>
                  </a:lnTo>
                  <a:lnTo>
                    <a:pt x="108" y="0"/>
                  </a:lnTo>
                  <a:lnTo>
                    <a:pt x="96" y="3"/>
                  </a:lnTo>
                  <a:lnTo>
                    <a:pt x="85" y="4"/>
                  </a:lnTo>
                  <a:lnTo>
                    <a:pt x="75" y="7"/>
                  </a:lnTo>
                  <a:lnTo>
                    <a:pt x="65" y="11"/>
                  </a:lnTo>
                  <a:lnTo>
                    <a:pt x="57" y="15"/>
                  </a:lnTo>
                  <a:lnTo>
                    <a:pt x="48" y="21"/>
                  </a:lnTo>
                  <a:lnTo>
                    <a:pt x="41" y="26"/>
                  </a:lnTo>
                  <a:lnTo>
                    <a:pt x="35" y="33"/>
                  </a:lnTo>
                  <a:lnTo>
                    <a:pt x="29" y="40"/>
                  </a:lnTo>
                  <a:lnTo>
                    <a:pt x="24" y="48"/>
                  </a:lnTo>
                  <a:lnTo>
                    <a:pt x="20" y="56"/>
                  </a:lnTo>
                  <a:lnTo>
                    <a:pt x="17" y="65"/>
                  </a:lnTo>
                  <a:lnTo>
                    <a:pt x="14" y="73"/>
                  </a:lnTo>
                  <a:lnTo>
                    <a:pt x="13" y="83"/>
                  </a:lnTo>
                  <a:lnTo>
                    <a:pt x="12" y="94"/>
                  </a:lnTo>
                  <a:lnTo>
                    <a:pt x="12" y="94"/>
                  </a:lnTo>
                  <a:lnTo>
                    <a:pt x="13" y="107"/>
                  </a:lnTo>
                  <a:lnTo>
                    <a:pt x="15" y="119"/>
                  </a:lnTo>
                  <a:lnTo>
                    <a:pt x="19" y="133"/>
                  </a:lnTo>
                  <a:lnTo>
                    <a:pt x="25" y="146"/>
                  </a:lnTo>
                  <a:lnTo>
                    <a:pt x="34" y="160"/>
                  </a:lnTo>
                  <a:lnTo>
                    <a:pt x="46" y="175"/>
                  </a:lnTo>
                  <a:lnTo>
                    <a:pt x="60" y="190"/>
                  </a:lnTo>
                  <a:lnTo>
                    <a:pt x="80" y="207"/>
                  </a:lnTo>
                  <a:lnTo>
                    <a:pt x="103" y="226"/>
                  </a:lnTo>
                  <a:lnTo>
                    <a:pt x="103" y="226"/>
                  </a:lnTo>
                  <a:lnTo>
                    <a:pt x="119" y="238"/>
                  </a:lnTo>
                  <a:lnTo>
                    <a:pt x="131" y="250"/>
                  </a:lnTo>
                  <a:lnTo>
                    <a:pt x="142" y="262"/>
                  </a:lnTo>
                  <a:lnTo>
                    <a:pt x="149" y="272"/>
                  </a:lnTo>
                  <a:lnTo>
                    <a:pt x="155" y="283"/>
                  </a:lnTo>
                  <a:lnTo>
                    <a:pt x="160" y="294"/>
                  </a:lnTo>
                  <a:lnTo>
                    <a:pt x="162" y="306"/>
                  </a:lnTo>
                  <a:lnTo>
                    <a:pt x="162" y="320"/>
                  </a:lnTo>
                  <a:lnTo>
                    <a:pt x="162" y="320"/>
                  </a:lnTo>
                  <a:lnTo>
                    <a:pt x="161" y="332"/>
                  </a:lnTo>
                  <a:lnTo>
                    <a:pt x="157" y="344"/>
                  </a:lnTo>
                  <a:lnTo>
                    <a:pt x="153" y="356"/>
                  </a:lnTo>
                  <a:lnTo>
                    <a:pt x="144" y="366"/>
                  </a:lnTo>
                  <a:lnTo>
                    <a:pt x="139" y="371"/>
                  </a:lnTo>
                  <a:lnTo>
                    <a:pt x="133" y="375"/>
                  </a:lnTo>
                  <a:lnTo>
                    <a:pt x="127" y="379"/>
                  </a:lnTo>
                  <a:lnTo>
                    <a:pt x="121" y="381"/>
                  </a:lnTo>
                  <a:lnTo>
                    <a:pt x="114" y="385"/>
                  </a:lnTo>
                  <a:lnTo>
                    <a:pt x="105" y="386"/>
                  </a:lnTo>
                  <a:lnTo>
                    <a:pt x="97" y="388"/>
                  </a:lnTo>
                  <a:lnTo>
                    <a:pt x="88" y="389"/>
                  </a:lnTo>
                  <a:lnTo>
                    <a:pt x="88" y="389"/>
                  </a:lnTo>
                  <a:lnTo>
                    <a:pt x="75" y="388"/>
                  </a:lnTo>
                  <a:lnTo>
                    <a:pt x="63" y="385"/>
                  </a:lnTo>
                  <a:lnTo>
                    <a:pt x="51" y="381"/>
                  </a:lnTo>
                  <a:lnTo>
                    <a:pt x="40" y="375"/>
                  </a:lnTo>
                  <a:lnTo>
                    <a:pt x="30" y="368"/>
                  </a:lnTo>
                  <a:lnTo>
                    <a:pt x="21" y="360"/>
                  </a:lnTo>
                  <a:lnTo>
                    <a:pt x="15" y="349"/>
                  </a:lnTo>
                  <a:lnTo>
                    <a:pt x="13" y="341"/>
                  </a:lnTo>
                  <a:lnTo>
                    <a:pt x="12" y="335"/>
                  </a:lnTo>
                  <a:lnTo>
                    <a:pt x="12" y="335"/>
                  </a:lnTo>
                  <a:lnTo>
                    <a:pt x="11" y="324"/>
                  </a:lnTo>
                  <a:lnTo>
                    <a:pt x="11" y="316"/>
                  </a:lnTo>
                  <a:lnTo>
                    <a:pt x="11" y="316"/>
                  </a:lnTo>
                  <a:lnTo>
                    <a:pt x="9" y="311"/>
                  </a:lnTo>
                  <a:lnTo>
                    <a:pt x="8" y="311"/>
                  </a:lnTo>
                  <a:lnTo>
                    <a:pt x="7" y="310"/>
                  </a:lnTo>
                  <a:lnTo>
                    <a:pt x="7" y="310"/>
                  </a:lnTo>
                  <a:lnTo>
                    <a:pt x="5" y="311"/>
                  </a:lnTo>
                  <a:lnTo>
                    <a:pt x="3" y="312"/>
                  </a:lnTo>
                  <a:lnTo>
                    <a:pt x="2" y="318"/>
                  </a:lnTo>
                  <a:lnTo>
                    <a:pt x="2" y="318"/>
                  </a:lnTo>
                  <a:lnTo>
                    <a:pt x="1" y="339"/>
                  </a:lnTo>
                  <a:lnTo>
                    <a:pt x="0" y="373"/>
                  </a:lnTo>
                  <a:lnTo>
                    <a:pt x="0" y="373"/>
                  </a:lnTo>
                  <a:lnTo>
                    <a:pt x="0" y="381"/>
                  </a:lnTo>
                  <a:lnTo>
                    <a:pt x="1" y="388"/>
                  </a:lnTo>
                  <a:lnTo>
                    <a:pt x="3" y="391"/>
                  </a:lnTo>
                  <a:lnTo>
                    <a:pt x="8" y="394"/>
                  </a:lnTo>
                  <a:lnTo>
                    <a:pt x="8" y="394"/>
                  </a:lnTo>
                  <a:lnTo>
                    <a:pt x="24" y="400"/>
                  </a:lnTo>
                  <a:lnTo>
                    <a:pt x="41" y="405"/>
                  </a:lnTo>
                  <a:lnTo>
                    <a:pt x="59" y="407"/>
                  </a:lnTo>
                  <a:lnTo>
                    <a:pt x="77" y="407"/>
                  </a:lnTo>
                  <a:lnTo>
                    <a:pt x="7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1"/>
            <p:cNvSpPr>
              <a:spLocks noEditPoints="1"/>
            </p:cNvSpPr>
            <p:nvPr userDrawn="1"/>
          </p:nvSpPr>
          <p:spPr bwMode="auto">
            <a:xfrm>
              <a:off x="4331" y="659"/>
              <a:ext cx="132" cy="134"/>
            </a:xfrm>
            <a:custGeom>
              <a:avLst/>
              <a:gdLst>
                <a:gd name="T0" fmla="*/ 181 w 396"/>
                <a:gd name="T1" fmla="*/ 21 h 400"/>
                <a:gd name="T2" fmla="*/ 191 w 396"/>
                <a:gd name="T3" fmla="*/ 1 h 400"/>
                <a:gd name="T4" fmla="*/ 193 w 396"/>
                <a:gd name="T5" fmla="*/ 0 h 400"/>
                <a:gd name="T6" fmla="*/ 197 w 396"/>
                <a:gd name="T7" fmla="*/ 4 h 400"/>
                <a:gd name="T8" fmla="*/ 204 w 396"/>
                <a:gd name="T9" fmla="*/ 18 h 400"/>
                <a:gd name="T10" fmla="*/ 255 w 396"/>
                <a:gd name="T11" fmla="*/ 153 h 400"/>
                <a:gd name="T12" fmla="*/ 326 w 396"/>
                <a:gd name="T13" fmla="*/ 332 h 400"/>
                <a:gd name="T14" fmla="*/ 339 w 396"/>
                <a:gd name="T15" fmla="*/ 360 h 400"/>
                <a:gd name="T16" fmla="*/ 350 w 396"/>
                <a:gd name="T17" fmla="*/ 377 h 400"/>
                <a:gd name="T18" fmla="*/ 361 w 396"/>
                <a:gd name="T19" fmla="*/ 386 h 400"/>
                <a:gd name="T20" fmla="*/ 369 w 396"/>
                <a:gd name="T21" fmla="*/ 390 h 400"/>
                <a:gd name="T22" fmla="*/ 381 w 396"/>
                <a:gd name="T23" fmla="*/ 392 h 400"/>
                <a:gd name="T24" fmla="*/ 391 w 396"/>
                <a:gd name="T25" fmla="*/ 392 h 400"/>
                <a:gd name="T26" fmla="*/ 395 w 396"/>
                <a:gd name="T27" fmla="*/ 395 h 400"/>
                <a:gd name="T28" fmla="*/ 396 w 396"/>
                <a:gd name="T29" fmla="*/ 396 h 400"/>
                <a:gd name="T30" fmla="*/ 392 w 396"/>
                <a:gd name="T31" fmla="*/ 400 h 400"/>
                <a:gd name="T32" fmla="*/ 385 w 396"/>
                <a:gd name="T33" fmla="*/ 400 h 400"/>
                <a:gd name="T34" fmla="*/ 304 w 396"/>
                <a:gd name="T35" fmla="*/ 398 h 400"/>
                <a:gd name="T36" fmla="*/ 293 w 396"/>
                <a:gd name="T37" fmla="*/ 398 h 400"/>
                <a:gd name="T38" fmla="*/ 288 w 396"/>
                <a:gd name="T39" fmla="*/ 395 h 400"/>
                <a:gd name="T40" fmla="*/ 289 w 396"/>
                <a:gd name="T41" fmla="*/ 394 h 400"/>
                <a:gd name="T42" fmla="*/ 292 w 396"/>
                <a:gd name="T43" fmla="*/ 391 h 400"/>
                <a:gd name="T44" fmla="*/ 295 w 396"/>
                <a:gd name="T45" fmla="*/ 388 h 400"/>
                <a:gd name="T46" fmla="*/ 295 w 396"/>
                <a:gd name="T47" fmla="*/ 378 h 400"/>
                <a:gd name="T48" fmla="*/ 247 w 396"/>
                <a:gd name="T49" fmla="*/ 250 h 400"/>
                <a:gd name="T50" fmla="*/ 242 w 396"/>
                <a:gd name="T51" fmla="*/ 247 h 400"/>
                <a:gd name="T52" fmla="*/ 130 w 396"/>
                <a:gd name="T53" fmla="*/ 247 h 400"/>
                <a:gd name="T54" fmla="*/ 125 w 396"/>
                <a:gd name="T55" fmla="*/ 252 h 400"/>
                <a:gd name="T56" fmla="*/ 94 w 396"/>
                <a:gd name="T57" fmla="*/ 343 h 400"/>
                <a:gd name="T58" fmla="*/ 89 w 396"/>
                <a:gd name="T59" fmla="*/ 362 h 400"/>
                <a:gd name="T60" fmla="*/ 87 w 396"/>
                <a:gd name="T61" fmla="*/ 378 h 400"/>
                <a:gd name="T62" fmla="*/ 88 w 396"/>
                <a:gd name="T63" fmla="*/ 381 h 400"/>
                <a:gd name="T64" fmla="*/ 91 w 396"/>
                <a:gd name="T65" fmla="*/ 388 h 400"/>
                <a:gd name="T66" fmla="*/ 100 w 396"/>
                <a:gd name="T67" fmla="*/ 392 h 400"/>
                <a:gd name="T68" fmla="*/ 112 w 396"/>
                <a:gd name="T69" fmla="*/ 392 h 400"/>
                <a:gd name="T70" fmla="*/ 116 w 396"/>
                <a:gd name="T71" fmla="*/ 394 h 400"/>
                <a:gd name="T72" fmla="*/ 117 w 396"/>
                <a:gd name="T73" fmla="*/ 396 h 400"/>
                <a:gd name="T74" fmla="*/ 117 w 396"/>
                <a:gd name="T75" fmla="*/ 398 h 400"/>
                <a:gd name="T76" fmla="*/ 110 w 396"/>
                <a:gd name="T77" fmla="*/ 400 h 400"/>
                <a:gd name="T78" fmla="*/ 87 w 396"/>
                <a:gd name="T79" fmla="*/ 400 h 400"/>
                <a:gd name="T80" fmla="*/ 68 w 396"/>
                <a:gd name="T81" fmla="*/ 398 h 400"/>
                <a:gd name="T82" fmla="*/ 10 w 396"/>
                <a:gd name="T83" fmla="*/ 400 h 400"/>
                <a:gd name="T84" fmla="*/ 3 w 396"/>
                <a:gd name="T85" fmla="*/ 400 h 400"/>
                <a:gd name="T86" fmla="*/ 0 w 396"/>
                <a:gd name="T87" fmla="*/ 396 h 400"/>
                <a:gd name="T88" fmla="*/ 0 w 396"/>
                <a:gd name="T89" fmla="*/ 395 h 400"/>
                <a:gd name="T90" fmla="*/ 5 w 396"/>
                <a:gd name="T91" fmla="*/ 392 h 400"/>
                <a:gd name="T92" fmla="*/ 20 w 396"/>
                <a:gd name="T93" fmla="*/ 391 h 400"/>
                <a:gd name="T94" fmla="*/ 28 w 396"/>
                <a:gd name="T95" fmla="*/ 390 h 400"/>
                <a:gd name="T96" fmla="*/ 42 w 396"/>
                <a:gd name="T97" fmla="*/ 381 h 400"/>
                <a:gd name="T98" fmla="*/ 53 w 396"/>
                <a:gd name="T99" fmla="*/ 369 h 400"/>
                <a:gd name="T100" fmla="*/ 64 w 396"/>
                <a:gd name="T101" fmla="*/ 343 h 400"/>
                <a:gd name="T102" fmla="*/ 236 w 396"/>
                <a:gd name="T103" fmla="*/ 228 h 400"/>
                <a:gd name="T104" fmla="*/ 237 w 396"/>
                <a:gd name="T105" fmla="*/ 228 h 400"/>
                <a:gd name="T106" fmla="*/ 237 w 396"/>
                <a:gd name="T107" fmla="*/ 225 h 400"/>
                <a:gd name="T108" fmla="*/ 189 w 396"/>
                <a:gd name="T109" fmla="*/ 84 h 400"/>
                <a:gd name="T110" fmla="*/ 184 w 396"/>
                <a:gd name="T111" fmla="*/ 78 h 400"/>
                <a:gd name="T112" fmla="*/ 180 w 396"/>
                <a:gd name="T113" fmla="*/ 84 h 400"/>
                <a:gd name="T114" fmla="*/ 135 w 396"/>
                <a:gd name="T115" fmla="*/ 225 h 400"/>
                <a:gd name="T116" fmla="*/ 136 w 396"/>
                <a:gd name="T117"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400">
                  <a:moveTo>
                    <a:pt x="181" y="21"/>
                  </a:moveTo>
                  <a:lnTo>
                    <a:pt x="181" y="21"/>
                  </a:lnTo>
                  <a:lnTo>
                    <a:pt x="189" y="4"/>
                  </a:lnTo>
                  <a:lnTo>
                    <a:pt x="191" y="1"/>
                  </a:lnTo>
                  <a:lnTo>
                    <a:pt x="193" y="0"/>
                  </a:lnTo>
                  <a:lnTo>
                    <a:pt x="193" y="0"/>
                  </a:lnTo>
                  <a:lnTo>
                    <a:pt x="195" y="1"/>
                  </a:lnTo>
                  <a:lnTo>
                    <a:pt x="197" y="4"/>
                  </a:lnTo>
                  <a:lnTo>
                    <a:pt x="201" y="9"/>
                  </a:lnTo>
                  <a:lnTo>
                    <a:pt x="204" y="18"/>
                  </a:lnTo>
                  <a:lnTo>
                    <a:pt x="204" y="18"/>
                  </a:lnTo>
                  <a:lnTo>
                    <a:pt x="255" y="153"/>
                  </a:lnTo>
                  <a:lnTo>
                    <a:pt x="326" y="332"/>
                  </a:lnTo>
                  <a:lnTo>
                    <a:pt x="326" y="332"/>
                  </a:lnTo>
                  <a:lnTo>
                    <a:pt x="332" y="347"/>
                  </a:lnTo>
                  <a:lnTo>
                    <a:pt x="339" y="360"/>
                  </a:lnTo>
                  <a:lnTo>
                    <a:pt x="345" y="369"/>
                  </a:lnTo>
                  <a:lnTo>
                    <a:pt x="350" y="377"/>
                  </a:lnTo>
                  <a:lnTo>
                    <a:pt x="356" y="383"/>
                  </a:lnTo>
                  <a:lnTo>
                    <a:pt x="361" y="386"/>
                  </a:lnTo>
                  <a:lnTo>
                    <a:pt x="366" y="389"/>
                  </a:lnTo>
                  <a:lnTo>
                    <a:pt x="369" y="390"/>
                  </a:lnTo>
                  <a:lnTo>
                    <a:pt x="369" y="390"/>
                  </a:lnTo>
                  <a:lnTo>
                    <a:pt x="381" y="392"/>
                  </a:lnTo>
                  <a:lnTo>
                    <a:pt x="391" y="392"/>
                  </a:lnTo>
                  <a:lnTo>
                    <a:pt x="391" y="392"/>
                  </a:lnTo>
                  <a:lnTo>
                    <a:pt x="394" y="394"/>
                  </a:lnTo>
                  <a:lnTo>
                    <a:pt x="395" y="395"/>
                  </a:lnTo>
                  <a:lnTo>
                    <a:pt x="396" y="396"/>
                  </a:lnTo>
                  <a:lnTo>
                    <a:pt x="396" y="396"/>
                  </a:lnTo>
                  <a:lnTo>
                    <a:pt x="395" y="398"/>
                  </a:lnTo>
                  <a:lnTo>
                    <a:pt x="392" y="400"/>
                  </a:lnTo>
                  <a:lnTo>
                    <a:pt x="385" y="400"/>
                  </a:lnTo>
                  <a:lnTo>
                    <a:pt x="385" y="400"/>
                  </a:lnTo>
                  <a:lnTo>
                    <a:pt x="355" y="400"/>
                  </a:lnTo>
                  <a:lnTo>
                    <a:pt x="304" y="398"/>
                  </a:lnTo>
                  <a:lnTo>
                    <a:pt x="304" y="398"/>
                  </a:lnTo>
                  <a:lnTo>
                    <a:pt x="293" y="398"/>
                  </a:lnTo>
                  <a:lnTo>
                    <a:pt x="289" y="397"/>
                  </a:lnTo>
                  <a:lnTo>
                    <a:pt x="288" y="395"/>
                  </a:lnTo>
                  <a:lnTo>
                    <a:pt x="288" y="395"/>
                  </a:lnTo>
                  <a:lnTo>
                    <a:pt x="289" y="394"/>
                  </a:lnTo>
                  <a:lnTo>
                    <a:pt x="292" y="391"/>
                  </a:lnTo>
                  <a:lnTo>
                    <a:pt x="292" y="391"/>
                  </a:lnTo>
                  <a:lnTo>
                    <a:pt x="294" y="390"/>
                  </a:lnTo>
                  <a:lnTo>
                    <a:pt x="295" y="388"/>
                  </a:lnTo>
                  <a:lnTo>
                    <a:pt x="297" y="384"/>
                  </a:lnTo>
                  <a:lnTo>
                    <a:pt x="295" y="378"/>
                  </a:lnTo>
                  <a:lnTo>
                    <a:pt x="247" y="250"/>
                  </a:lnTo>
                  <a:lnTo>
                    <a:pt x="247" y="250"/>
                  </a:lnTo>
                  <a:lnTo>
                    <a:pt x="246" y="248"/>
                  </a:lnTo>
                  <a:lnTo>
                    <a:pt x="242" y="247"/>
                  </a:lnTo>
                  <a:lnTo>
                    <a:pt x="130" y="247"/>
                  </a:lnTo>
                  <a:lnTo>
                    <a:pt x="130" y="247"/>
                  </a:lnTo>
                  <a:lnTo>
                    <a:pt x="128" y="248"/>
                  </a:lnTo>
                  <a:lnTo>
                    <a:pt x="125" y="252"/>
                  </a:lnTo>
                  <a:lnTo>
                    <a:pt x="94" y="343"/>
                  </a:lnTo>
                  <a:lnTo>
                    <a:pt x="94" y="343"/>
                  </a:lnTo>
                  <a:lnTo>
                    <a:pt x="91" y="352"/>
                  </a:lnTo>
                  <a:lnTo>
                    <a:pt x="89" y="362"/>
                  </a:lnTo>
                  <a:lnTo>
                    <a:pt x="88" y="371"/>
                  </a:lnTo>
                  <a:lnTo>
                    <a:pt x="87" y="378"/>
                  </a:lnTo>
                  <a:lnTo>
                    <a:pt x="87" y="378"/>
                  </a:lnTo>
                  <a:lnTo>
                    <a:pt x="88" y="381"/>
                  </a:lnTo>
                  <a:lnTo>
                    <a:pt x="89" y="385"/>
                  </a:lnTo>
                  <a:lnTo>
                    <a:pt x="91" y="388"/>
                  </a:lnTo>
                  <a:lnTo>
                    <a:pt x="94" y="389"/>
                  </a:lnTo>
                  <a:lnTo>
                    <a:pt x="100" y="392"/>
                  </a:lnTo>
                  <a:lnTo>
                    <a:pt x="107" y="392"/>
                  </a:lnTo>
                  <a:lnTo>
                    <a:pt x="112" y="392"/>
                  </a:lnTo>
                  <a:lnTo>
                    <a:pt x="112" y="392"/>
                  </a:lnTo>
                  <a:lnTo>
                    <a:pt x="116" y="394"/>
                  </a:lnTo>
                  <a:lnTo>
                    <a:pt x="117" y="395"/>
                  </a:lnTo>
                  <a:lnTo>
                    <a:pt x="117" y="396"/>
                  </a:lnTo>
                  <a:lnTo>
                    <a:pt x="117" y="396"/>
                  </a:lnTo>
                  <a:lnTo>
                    <a:pt x="117" y="398"/>
                  </a:lnTo>
                  <a:lnTo>
                    <a:pt x="115" y="400"/>
                  </a:lnTo>
                  <a:lnTo>
                    <a:pt x="110" y="400"/>
                  </a:lnTo>
                  <a:lnTo>
                    <a:pt x="110" y="400"/>
                  </a:lnTo>
                  <a:lnTo>
                    <a:pt x="87" y="400"/>
                  </a:lnTo>
                  <a:lnTo>
                    <a:pt x="68" y="398"/>
                  </a:lnTo>
                  <a:lnTo>
                    <a:pt x="68" y="398"/>
                  </a:lnTo>
                  <a:lnTo>
                    <a:pt x="47" y="400"/>
                  </a:lnTo>
                  <a:lnTo>
                    <a:pt x="10" y="400"/>
                  </a:lnTo>
                  <a:lnTo>
                    <a:pt x="10" y="400"/>
                  </a:lnTo>
                  <a:lnTo>
                    <a:pt x="3" y="400"/>
                  </a:lnTo>
                  <a:lnTo>
                    <a:pt x="0" y="398"/>
                  </a:lnTo>
                  <a:lnTo>
                    <a:pt x="0" y="396"/>
                  </a:lnTo>
                  <a:lnTo>
                    <a:pt x="0" y="396"/>
                  </a:lnTo>
                  <a:lnTo>
                    <a:pt x="0" y="395"/>
                  </a:lnTo>
                  <a:lnTo>
                    <a:pt x="2" y="394"/>
                  </a:lnTo>
                  <a:lnTo>
                    <a:pt x="5" y="392"/>
                  </a:lnTo>
                  <a:lnTo>
                    <a:pt x="5" y="392"/>
                  </a:lnTo>
                  <a:lnTo>
                    <a:pt x="20" y="391"/>
                  </a:lnTo>
                  <a:lnTo>
                    <a:pt x="20" y="391"/>
                  </a:lnTo>
                  <a:lnTo>
                    <a:pt x="28" y="390"/>
                  </a:lnTo>
                  <a:lnTo>
                    <a:pt x="36" y="386"/>
                  </a:lnTo>
                  <a:lnTo>
                    <a:pt x="42" y="381"/>
                  </a:lnTo>
                  <a:lnTo>
                    <a:pt x="48" y="375"/>
                  </a:lnTo>
                  <a:lnTo>
                    <a:pt x="53" y="369"/>
                  </a:lnTo>
                  <a:lnTo>
                    <a:pt x="56" y="361"/>
                  </a:lnTo>
                  <a:lnTo>
                    <a:pt x="64" y="343"/>
                  </a:lnTo>
                  <a:lnTo>
                    <a:pt x="181" y="21"/>
                  </a:lnTo>
                  <a:close/>
                  <a:moveTo>
                    <a:pt x="236" y="228"/>
                  </a:moveTo>
                  <a:lnTo>
                    <a:pt x="236" y="228"/>
                  </a:lnTo>
                  <a:lnTo>
                    <a:pt x="237" y="228"/>
                  </a:lnTo>
                  <a:lnTo>
                    <a:pt x="237" y="227"/>
                  </a:lnTo>
                  <a:lnTo>
                    <a:pt x="237" y="225"/>
                  </a:lnTo>
                  <a:lnTo>
                    <a:pt x="189" y="84"/>
                  </a:lnTo>
                  <a:lnTo>
                    <a:pt x="189" y="84"/>
                  </a:lnTo>
                  <a:lnTo>
                    <a:pt x="186" y="80"/>
                  </a:lnTo>
                  <a:lnTo>
                    <a:pt x="184" y="78"/>
                  </a:lnTo>
                  <a:lnTo>
                    <a:pt x="182" y="80"/>
                  </a:lnTo>
                  <a:lnTo>
                    <a:pt x="180" y="84"/>
                  </a:lnTo>
                  <a:lnTo>
                    <a:pt x="135" y="225"/>
                  </a:lnTo>
                  <a:lnTo>
                    <a:pt x="135" y="225"/>
                  </a:lnTo>
                  <a:lnTo>
                    <a:pt x="135"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4"/>
            <p:cNvSpPr>
              <a:spLocks/>
            </p:cNvSpPr>
            <p:nvPr userDrawn="1"/>
          </p:nvSpPr>
          <p:spPr bwMode="auto">
            <a:xfrm>
              <a:off x="4484" y="659"/>
              <a:ext cx="110" cy="134"/>
            </a:xfrm>
            <a:custGeom>
              <a:avLst/>
              <a:gdLst>
                <a:gd name="T0" fmla="*/ 256 w 329"/>
                <a:gd name="T1" fmla="*/ 31 h 400"/>
                <a:gd name="T2" fmla="*/ 273 w 329"/>
                <a:gd name="T3" fmla="*/ 32 h 400"/>
                <a:gd name="T4" fmla="*/ 297 w 329"/>
                <a:gd name="T5" fmla="*/ 37 h 400"/>
                <a:gd name="T6" fmla="*/ 312 w 329"/>
                <a:gd name="T7" fmla="*/ 44 h 400"/>
                <a:gd name="T8" fmla="*/ 318 w 329"/>
                <a:gd name="T9" fmla="*/ 54 h 400"/>
                <a:gd name="T10" fmla="*/ 319 w 329"/>
                <a:gd name="T11" fmla="*/ 65 h 400"/>
                <a:gd name="T12" fmla="*/ 322 w 329"/>
                <a:gd name="T13" fmla="*/ 72 h 400"/>
                <a:gd name="T14" fmla="*/ 324 w 329"/>
                <a:gd name="T15" fmla="*/ 74 h 400"/>
                <a:gd name="T16" fmla="*/ 325 w 329"/>
                <a:gd name="T17" fmla="*/ 73 h 400"/>
                <a:gd name="T18" fmla="*/ 328 w 329"/>
                <a:gd name="T19" fmla="*/ 71 h 400"/>
                <a:gd name="T20" fmla="*/ 328 w 329"/>
                <a:gd name="T21" fmla="*/ 67 h 400"/>
                <a:gd name="T22" fmla="*/ 329 w 329"/>
                <a:gd name="T23" fmla="*/ 10 h 400"/>
                <a:gd name="T24" fmla="*/ 328 w 329"/>
                <a:gd name="T25" fmla="*/ 4 h 400"/>
                <a:gd name="T26" fmla="*/ 326 w 329"/>
                <a:gd name="T27" fmla="*/ 4 h 400"/>
                <a:gd name="T28" fmla="*/ 296 w 329"/>
                <a:gd name="T29" fmla="*/ 9 h 400"/>
                <a:gd name="T30" fmla="*/ 80 w 329"/>
                <a:gd name="T31" fmla="*/ 9 h 400"/>
                <a:gd name="T32" fmla="*/ 40 w 329"/>
                <a:gd name="T33" fmla="*/ 6 h 400"/>
                <a:gd name="T34" fmla="*/ 30 w 329"/>
                <a:gd name="T35" fmla="*/ 5 h 400"/>
                <a:gd name="T36" fmla="*/ 19 w 329"/>
                <a:gd name="T37" fmla="*/ 1 h 400"/>
                <a:gd name="T38" fmla="*/ 17 w 329"/>
                <a:gd name="T39" fmla="*/ 0 h 400"/>
                <a:gd name="T40" fmla="*/ 13 w 329"/>
                <a:gd name="T41" fmla="*/ 4 h 400"/>
                <a:gd name="T42" fmla="*/ 12 w 329"/>
                <a:gd name="T43" fmla="*/ 10 h 400"/>
                <a:gd name="T44" fmla="*/ 0 w 329"/>
                <a:gd name="T45" fmla="*/ 65 h 400"/>
                <a:gd name="T46" fmla="*/ 1 w 329"/>
                <a:gd name="T47" fmla="*/ 67 h 400"/>
                <a:gd name="T48" fmla="*/ 2 w 329"/>
                <a:gd name="T49" fmla="*/ 68 h 400"/>
                <a:gd name="T50" fmla="*/ 8 w 329"/>
                <a:gd name="T51" fmla="*/ 63 h 400"/>
                <a:gd name="T52" fmla="*/ 11 w 329"/>
                <a:gd name="T53" fmla="*/ 57 h 400"/>
                <a:gd name="T54" fmla="*/ 17 w 329"/>
                <a:gd name="T55" fmla="*/ 48 h 400"/>
                <a:gd name="T56" fmla="*/ 24 w 329"/>
                <a:gd name="T57" fmla="*/ 40 h 400"/>
                <a:gd name="T58" fmla="*/ 34 w 329"/>
                <a:gd name="T59" fmla="*/ 34 h 400"/>
                <a:gd name="T60" fmla="*/ 48 w 329"/>
                <a:gd name="T61" fmla="*/ 32 h 400"/>
                <a:gd name="T62" fmla="*/ 147 w 329"/>
                <a:gd name="T63" fmla="*/ 29 h 400"/>
                <a:gd name="T64" fmla="*/ 147 w 329"/>
                <a:gd name="T65" fmla="*/ 249 h 400"/>
                <a:gd name="T66" fmla="*/ 146 w 329"/>
                <a:gd name="T67" fmla="*/ 343 h 400"/>
                <a:gd name="T68" fmla="*/ 144 w 329"/>
                <a:gd name="T69" fmla="*/ 362 h 400"/>
                <a:gd name="T70" fmla="*/ 140 w 329"/>
                <a:gd name="T71" fmla="*/ 381 h 400"/>
                <a:gd name="T72" fmla="*/ 136 w 329"/>
                <a:gd name="T73" fmla="*/ 388 h 400"/>
                <a:gd name="T74" fmla="*/ 129 w 329"/>
                <a:gd name="T75" fmla="*/ 391 h 400"/>
                <a:gd name="T76" fmla="*/ 121 w 329"/>
                <a:gd name="T77" fmla="*/ 392 h 400"/>
                <a:gd name="T78" fmla="*/ 113 w 329"/>
                <a:gd name="T79" fmla="*/ 392 h 400"/>
                <a:gd name="T80" fmla="*/ 109 w 329"/>
                <a:gd name="T81" fmla="*/ 396 h 400"/>
                <a:gd name="T82" fmla="*/ 109 w 329"/>
                <a:gd name="T83" fmla="*/ 398 h 400"/>
                <a:gd name="T84" fmla="*/ 118 w 329"/>
                <a:gd name="T85" fmla="*/ 400 h 400"/>
                <a:gd name="T86" fmla="*/ 148 w 329"/>
                <a:gd name="T87" fmla="*/ 400 h 400"/>
                <a:gd name="T88" fmla="*/ 169 w 329"/>
                <a:gd name="T89" fmla="*/ 398 h 400"/>
                <a:gd name="T90" fmla="*/ 232 w 329"/>
                <a:gd name="T91" fmla="*/ 400 h 400"/>
                <a:gd name="T92" fmla="*/ 235 w 329"/>
                <a:gd name="T93" fmla="*/ 400 h 400"/>
                <a:gd name="T94" fmla="*/ 240 w 329"/>
                <a:gd name="T95" fmla="*/ 397 h 400"/>
                <a:gd name="T96" fmla="*/ 240 w 329"/>
                <a:gd name="T97" fmla="*/ 396 h 400"/>
                <a:gd name="T98" fmla="*/ 237 w 329"/>
                <a:gd name="T99" fmla="*/ 392 h 400"/>
                <a:gd name="T100" fmla="*/ 212 w 329"/>
                <a:gd name="T101" fmla="*/ 391 h 400"/>
                <a:gd name="T102" fmla="*/ 207 w 329"/>
                <a:gd name="T103" fmla="*/ 390 h 400"/>
                <a:gd name="T104" fmla="*/ 200 w 329"/>
                <a:gd name="T105" fmla="*/ 385 h 400"/>
                <a:gd name="T106" fmla="*/ 195 w 329"/>
                <a:gd name="T107" fmla="*/ 378 h 400"/>
                <a:gd name="T108" fmla="*/ 193 w 329"/>
                <a:gd name="T109" fmla="*/ 362 h 400"/>
                <a:gd name="T110" fmla="*/ 192 w 329"/>
                <a:gd name="T111" fmla="*/ 343 h 400"/>
                <a:gd name="T112" fmla="*/ 190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0" y="29"/>
                  </a:moveTo>
                  <a:lnTo>
                    <a:pt x="256" y="31"/>
                  </a:lnTo>
                  <a:lnTo>
                    <a:pt x="256" y="31"/>
                  </a:lnTo>
                  <a:lnTo>
                    <a:pt x="273" y="32"/>
                  </a:lnTo>
                  <a:lnTo>
                    <a:pt x="286" y="34"/>
                  </a:lnTo>
                  <a:lnTo>
                    <a:pt x="297" y="37"/>
                  </a:lnTo>
                  <a:lnTo>
                    <a:pt x="306" y="40"/>
                  </a:lnTo>
                  <a:lnTo>
                    <a:pt x="312" y="44"/>
                  </a:lnTo>
                  <a:lnTo>
                    <a:pt x="315" y="49"/>
                  </a:lnTo>
                  <a:lnTo>
                    <a:pt x="318" y="54"/>
                  </a:lnTo>
                  <a:lnTo>
                    <a:pt x="319" y="60"/>
                  </a:lnTo>
                  <a:lnTo>
                    <a:pt x="319" y="65"/>
                  </a:lnTo>
                  <a:lnTo>
                    <a:pt x="319" y="65"/>
                  </a:lnTo>
                  <a:lnTo>
                    <a:pt x="322" y="72"/>
                  </a:lnTo>
                  <a:lnTo>
                    <a:pt x="323" y="73"/>
                  </a:lnTo>
                  <a:lnTo>
                    <a:pt x="324" y="74"/>
                  </a:lnTo>
                  <a:lnTo>
                    <a:pt x="324" y="74"/>
                  </a:lnTo>
                  <a:lnTo>
                    <a:pt x="325" y="73"/>
                  </a:lnTo>
                  <a:lnTo>
                    <a:pt x="326" y="72"/>
                  </a:lnTo>
                  <a:lnTo>
                    <a:pt x="328" y="71"/>
                  </a:lnTo>
                  <a:lnTo>
                    <a:pt x="328" y="67"/>
                  </a:lnTo>
                  <a:lnTo>
                    <a:pt x="328" y="67"/>
                  </a:lnTo>
                  <a:lnTo>
                    <a:pt x="329" y="10"/>
                  </a:lnTo>
                  <a:lnTo>
                    <a:pt x="329" y="10"/>
                  </a:lnTo>
                  <a:lnTo>
                    <a:pt x="329" y="6"/>
                  </a:lnTo>
                  <a:lnTo>
                    <a:pt x="328" y="4"/>
                  </a:lnTo>
                  <a:lnTo>
                    <a:pt x="326" y="4"/>
                  </a:lnTo>
                  <a:lnTo>
                    <a:pt x="326" y="4"/>
                  </a:lnTo>
                  <a:lnTo>
                    <a:pt x="312" y="6"/>
                  </a:lnTo>
                  <a:lnTo>
                    <a:pt x="296" y="9"/>
                  </a:lnTo>
                  <a:lnTo>
                    <a:pt x="275" y="9"/>
                  </a:lnTo>
                  <a:lnTo>
                    <a:pt x="80" y="9"/>
                  </a:lnTo>
                  <a:lnTo>
                    <a:pt x="80" y="9"/>
                  </a:lnTo>
                  <a:lnTo>
                    <a:pt x="40" y="6"/>
                  </a:lnTo>
                  <a:lnTo>
                    <a:pt x="40" y="6"/>
                  </a:lnTo>
                  <a:lnTo>
                    <a:pt x="30" y="5"/>
                  </a:lnTo>
                  <a:lnTo>
                    <a:pt x="24" y="3"/>
                  </a:lnTo>
                  <a:lnTo>
                    <a:pt x="19" y="1"/>
                  </a:lnTo>
                  <a:lnTo>
                    <a:pt x="17" y="0"/>
                  </a:lnTo>
                  <a:lnTo>
                    <a:pt x="17" y="0"/>
                  </a:lnTo>
                  <a:lnTo>
                    <a:pt x="16" y="1"/>
                  </a:lnTo>
                  <a:lnTo>
                    <a:pt x="13" y="4"/>
                  </a:lnTo>
                  <a:lnTo>
                    <a:pt x="12" y="10"/>
                  </a:lnTo>
                  <a:lnTo>
                    <a:pt x="12" y="10"/>
                  </a:lnTo>
                  <a:lnTo>
                    <a:pt x="6" y="37"/>
                  </a:lnTo>
                  <a:lnTo>
                    <a:pt x="0" y="65"/>
                  </a:lnTo>
                  <a:lnTo>
                    <a:pt x="0" y="65"/>
                  </a:lnTo>
                  <a:lnTo>
                    <a:pt x="1" y="67"/>
                  </a:lnTo>
                  <a:lnTo>
                    <a:pt x="2" y="68"/>
                  </a:lnTo>
                  <a:lnTo>
                    <a:pt x="2" y="68"/>
                  </a:lnTo>
                  <a:lnTo>
                    <a:pt x="6" y="68"/>
                  </a:lnTo>
                  <a:lnTo>
                    <a:pt x="8" y="63"/>
                  </a:lnTo>
                  <a:lnTo>
                    <a:pt x="8" y="63"/>
                  </a:lnTo>
                  <a:lnTo>
                    <a:pt x="11" y="57"/>
                  </a:lnTo>
                  <a:lnTo>
                    <a:pt x="17" y="48"/>
                  </a:lnTo>
                  <a:lnTo>
                    <a:pt x="17" y="48"/>
                  </a:lnTo>
                  <a:lnTo>
                    <a:pt x="21" y="44"/>
                  </a:lnTo>
                  <a:lnTo>
                    <a:pt x="24" y="40"/>
                  </a:lnTo>
                  <a:lnTo>
                    <a:pt x="29" y="37"/>
                  </a:lnTo>
                  <a:lnTo>
                    <a:pt x="34" y="34"/>
                  </a:lnTo>
                  <a:lnTo>
                    <a:pt x="41" y="33"/>
                  </a:lnTo>
                  <a:lnTo>
                    <a:pt x="48" y="32"/>
                  </a:lnTo>
                  <a:lnTo>
                    <a:pt x="69" y="31"/>
                  </a:lnTo>
                  <a:lnTo>
                    <a:pt x="147" y="29"/>
                  </a:lnTo>
                  <a:lnTo>
                    <a:pt x="147" y="249"/>
                  </a:lnTo>
                  <a:lnTo>
                    <a:pt x="147" y="249"/>
                  </a:lnTo>
                  <a:lnTo>
                    <a:pt x="146" y="316"/>
                  </a:lnTo>
                  <a:lnTo>
                    <a:pt x="146" y="343"/>
                  </a:lnTo>
                  <a:lnTo>
                    <a:pt x="144" y="362"/>
                  </a:lnTo>
                  <a:lnTo>
                    <a:pt x="144" y="362"/>
                  </a:lnTo>
                  <a:lnTo>
                    <a:pt x="142" y="373"/>
                  </a:lnTo>
                  <a:lnTo>
                    <a:pt x="140" y="381"/>
                  </a:lnTo>
                  <a:lnTo>
                    <a:pt x="137" y="385"/>
                  </a:lnTo>
                  <a:lnTo>
                    <a:pt x="136" y="388"/>
                  </a:lnTo>
                  <a:lnTo>
                    <a:pt x="132" y="390"/>
                  </a:lnTo>
                  <a:lnTo>
                    <a:pt x="129" y="391"/>
                  </a:lnTo>
                  <a:lnTo>
                    <a:pt x="129" y="391"/>
                  </a:lnTo>
                  <a:lnTo>
                    <a:pt x="121" y="392"/>
                  </a:lnTo>
                  <a:lnTo>
                    <a:pt x="113" y="392"/>
                  </a:lnTo>
                  <a:lnTo>
                    <a:pt x="113" y="392"/>
                  </a:lnTo>
                  <a:lnTo>
                    <a:pt x="110" y="394"/>
                  </a:lnTo>
                  <a:lnTo>
                    <a:pt x="109" y="396"/>
                  </a:lnTo>
                  <a:lnTo>
                    <a:pt x="109" y="396"/>
                  </a:lnTo>
                  <a:lnTo>
                    <a:pt x="109" y="398"/>
                  </a:lnTo>
                  <a:lnTo>
                    <a:pt x="112" y="400"/>
                  </a:lnTo>
                  <a:lnTo>
                    <a:pt x="118" y="400"/>
                  </a:lnTo>
                  <a:lnTo>
                    <a:pt x="118" y="400"/>
                  </a:lnTo>
                  <a:lnTo>
                    <a:pt x="148" y="400"/>
                  </a:lnTo>
                  <a:lnTo>
                    <a:pt x="169" y="398"/>
                  </a:lnTo>
                  <a:lnTo>
                    <a:pt x="169" y="398"/>
                  </a:lnTo>
                  <a:lnTo>
                    <a:pt x="190" y="400"/>
                  </a:lnTo>
                  <a:lnTo>
                    <a:pt x="232" y="400"/>
                  </a:lnTo>
                  <a:lnTo>
                    <a:pt x="232" y="400"/>
                  </a:lnTo>
                  <a:lnTo>
                    <a:pt x="235" y="400"/>
                  </a:lnTo>
                  <a:lnTo>
                    <a:pt x="239" y="398"/>
                  </a:lnTo>
                  <a:lnTo>
                    <a:pt x="240" y="397"/>
                  </a:lnTo>
                  <a:lnTo>
                    <a:pt x="240" y="396"/>
                  </a:lnTo>
                  <a:lnTo>
                    <a:pt x="240" y="396"/>
                  </a:lnTo>
                  <a:lnTo>
                    <a:pt x="239" y="394"/>
                  </a:lnTo>
                  <a:lnTo>
                    <a:pt x="237" y="392"/>
                  </a:lnTo>
                  <a:lnTo>
                    <a:pt x="237" y="392"/>
                  </a:lnTo>
                  <a:lnTo>
                    <a:pt x="212" y="391"/>
                  </a:lnTo>
                  <a:lnTo>
                    <a:pt x="212" y="391"/>
                  </a:lnTo>
                  <a:lnTo>
                    <a:pt x="207" y="390"/>
                  </a:lnTo>
                  <a:lnTo>
                    <a:pt x="204" y="388"/>
                  </a:lnTo>
                  <a:lnTo>
                    <a:pt x="200" y="385"/>
                  </a:lnTo>
                  <a:lnTo>
                    <a:pt x="198" y="381"/>
                  </a:lnTo>
                  <a:lnTo>
                    <a:pt x="195" y="378"/>
                  </a:lnTo>
                  <a:lnTo>
                    <a:pt x="194" y="373"/>
                  </a:lnTo>
                  <a:lnTo>
                    <a:pt x="193" y="362"/>
                  </a:lnTo>
                  <a:lnTo>
                    <a:pt x="193" y="362"/>
                  </a:lnTo>
                  <a:lnTo>
                    <a:pt x="192" y="343"/>
                  </a:lnTo>
                  <a:lnTo>
                    <a:pt x="190" y="316"/>
                  </a:lnTo>
                  <a:lnTo>
                    <a:pt x="190" y="249"/>
                  </a:lnTo>
                  <a:lnTo>
                    <a:pt x="19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5"/>
            <p:cNvSpPr>
              <a:spLocks/>
            </p:cNvSpPr>
            <p:nvPr userDrawn="1"/>
          </p:nvSpPr>
          <p:spPr bwMode="auto">
            <a:xfrm>
              <a:off x="4740" y="662"/>
              <a:ext cx="83" cy="131"/>
            </a:xfrm>
            <a:custGeom>
              <a:avLst/>
              <a:gdLst>
                <a:gd name="T0" fmla="*/ 89 w 247"/>
                <a:gd name="T1" fmla="*/ 243 h 395"/>
                <a:gd name="T2" fmla="*/ 91 w 247"/>
                <a:gd name="T3" fmla="*/ 328 h 395"/>
                <a:gd name="T4" fmla="*/ 95 w 247"/>
                <a:gd name="T5" fmla="*/ 350 h 395"/>
                <a:gd name="T6" fmla="*/ 100 w 247"/>
                <a:gd name="T7" fmla="*/ 362 h 395"/>
                <a:gd name="T8" fmla="*/ 104 w 247"/>
                <a:gd name="T9" fmla="*/ 366 h 395"/>
                <a:gd name="T10" fmla="*/ 113 w 247"/>
                <a:gd name="T11" fmla="*/ 370 h 395"/>
                <a:gd name="T12" fmla="*/ 137 w 247"/>
                <a:gd name="T13" fmla="*/ 373 h 395"/>
                <a:gd name="T14" fmla="*/ 163 w 247"/>
                <a:gd name="T15" fmla="*/ 374 h 395"/>
                <a:gd name="T16" fmla="*/ 199 w 247"/>
                <a:gd name="T17" fmla="*/ 372 h 395"/>
                <a:gd name="T18" fmla="*/ 214 w 247"/>
                <a:gd name="T19" fmla="*/ 367 h 395"/>
                <a:gd name="T20" fmla="*/ 225 w 247"/>
                <a:gd name="T21" fmla="*/ 359 h 395"/>
                <a:gd name="T22" fmla="*/ 230 w 247"/>
                <a:gd name="T23" fmla="*/ 351 h 395"/>
                <a:gd name="T24" fmla="*/ 237 w 247"/>
                <a:gd name="T25" fmla="*/ 336 h 395"/>
                <a:gd name="T26" fmla="*/ 239 w 247"/>
                <a:gd name="T27" fmla="*/ 328 h 395"/>
                <a:gd name="T28" fmla="*/ 242 w 247"/>
                <a:gd name="T29" fmla="*/ 321 h 395"/>
                <a:gd name="T30" fmla="*/ 244 w 247"/>
                <a:gd name="T31" fmla="*/ 321 h 395"/>
                <a:gd name="T32" fmla="*/ 245 w 247"/>
                <a:gd name="T33" fmla="*/ 322 h 395"/>
                <a:gd name="T34" fmla="*/ 247 w 247"/>
                <a:gd name="T35" fmla="*/ 328 h 395"/>
                <a:gd name="T36" fmla="*/ 242 w 247"/>
                <a:gd name="T37" fmla="*/ 367 h 395"/>
                <a:gd name="T38" fmla="*/ 239 w 247"/>
                <a:gd name="T39" fmla="*/ 381 h 395"/>
                <a:gd name="T40" fmla="*/ 235 w 247"/>
                <a:gd name="T41" fmla="*/ 390 h 395"/>
                <a:gd name="T42" fmla="*/ 227 w 247"/>
                <a:gd name="T43" fmla="*/ 393 h 395"/>
                <a:gd name="T44" fmla="*/ 207 w 247"/>
                <a:gd name="T45" fmla="*/ 395 h 395"/>
                <a:gd name="T46" fmla="*/ 157 w 247"/>
                <a:gd name="T47" fmla="*/ 394 h 395"/>
                <a:gd name="T48" fmla="*/ 67 w 247"/>
                <a:gd name="T49" fmla="*/ 391 h 395"/>
                <a:gd name="T50" fmla="*/ 45 w 247"/>
                <a:gd name="T51" fmla="*/ 393 h 395"/>
                <a:gd name="T52" fmla="*/ 16 w 247"/>
                <a:gd name="T53" fmla="*/ 393 h 395"/>
                <a:gd name="T54" fmla="*/ 9 w 247"/>
                <a:gd name="T55" fmla="*/ 391 h 395"/>
                <a:gd name="T56" fmla="*/ 8 w 247"/>
                <a:gd name="T57" fmla="*/ 389 h 395"/>
                <a:gd name="T58" fmla="*/ 12 w 247"/>
                <a:gd name="T59" fmla="*/ 385 h 395"/>
                <a:gd name="T60" fmla="*/ 20 w 247"/>
                <a:gd name="T61" fmla="*/ 385 h 395"/>
                <a:gd name="T62" fmla="*/ 28 w 247"/>
                <a:gd name="T63" fmla="*/ 384 h 395"/>
                <a:gd name="T64" fmla="*/ 34 w 247"/>
                <a:gd name="T65" fmla="*/ 381 h 395"/>
                <a:gd name="T66" fmla="*/ 38 w 247"/>
                <a:gd name="T67" fmla="*/ 374 h 395"/>
                <a:gd name="T68" fmla="*/ 43 w 247"/>
                <a:gd name="T69" fmla="*/ 355 h 395"/>
                <a:gd name="T70" fmla="*/ 44 w 247"/>
                <a:gd name="T71" fmla="*/ 336 h 395"/>
                <a:gd name="T72" fmla="*/ 45 w 247"/>
                <a:gd name="T73" fmla="*/ 242 h 395"/>
                <a:gd name="T74" fmla="*/ 45 w 247"/>
                <a:gd name="T75" fmla="*/ 151 h 395"/>
                <a:gd name="T76" fmla="*/ 44 w 247"/>
                <a:gd name="T77" fmla="*/ 39 h 395"/>
                <a:gd name="T78" fmla="*/ 43 w 247"/>
                <a:gd name="T79" fmla="*/ 27 h 395"/>
                <a:gd name="T80" fmla="*/ 39 w 247"/>
                <a:gd name="T81" fmla="*/ 19 h 395"/>
                <a:gd name="T82" fmla="*/ 33 w 247"/>
                <a:gd name="T83" fmla="*/ 13 h 395"/>
                <a:gd name="T84" fmla="*/ 22 w 247"/>
                <a:gd name="T85" fmla="*/ 9 h 395"/>
                <a:gd name="T86" fmla="*/ 14 w 247"/>
                <a:gd name="T87" fmla="*/ 8 h 395"/>
                <a:gd name="T88" fmla="*/ 4 w 247"/>
                <a:gd name="T89" fmla="*/ 8 h 395"/>
                <a:gd name="T90" fmla="*/ 0 w 247"/>
                <a:gd name="T91" fmla="*/ 7 h 395"/>
                <a:gd name="T92" fmla="*/ 0 w 247"/>
                <a:gd name="T93" fmla="*/ 4 h 395"/>
                <a:gd name="T94" fmla="*/ 2 w 247"/>
                <a:gd name="T95" fmla="*/ 2 h 395"/>
                <a:gd name="T96" fmla="*/ 9 w 247"/>
                <a:gd name="T97" fmla="*/ 0 h 395"/>
                <a:gd name="T98" fmla="*/ 67 w 247"/>
                <a:gd name="T99" fmla="*/ 2 h 395"/>
                <a:gd name="T100" fmla="*/ 123 w 247"/>
                <a:gd name="T101" fmla="*/ 0 h 395"/>
                <a:gd name="T102" fmla="*/ 129 w 247"/>
                <a:gd name="T103" fmla="*/ 2 h 395"/>
                <a:gd name="T104" fmla="*/ 131 w 247"/>
                <a:gd name="T105" fmla="*/ 4 h 395"/>
                <a:gd name="T106" fmla="*/ 130 w 247"/>
                <a:gd name="T107" fmla="*/ 7 h 395"/>
                <a:gd name="T108" fmla="*/ 128 w 247"/>
                <a:gd name="T109" fmla="*/ 8 h 395"/>
                <a:gd name="T110" fmla="*/ 111 w 247"/>
                <a:gd name="T111" fmla="*/ 9 h 395"/>
                <a:gd name="T112" fmla="*/ 105 w 247"/>
                <a:gd name="T113" fmla="*/ 10 h 395"/>
                <a:gd name="T114" fmla="*/ 97 w 247"/>
                <a:gd name="T115" fmla="*/ 15 h 395"/>
                <a:gd name="T116" fmla="*/ 93 w 247"/>
                <a:gd name="T117" fmla="*/ 22 h 395"/>
                <a:gd name="T118" fmla="*/ 90 w 247"/>
                <a:gd name="T119" fmla="*/ 39 h 395"/>
                <a:gd name="T120" fmla="*/ 89 w 247"/>
                <a:gd name="T121" fmla="*/ 71 h 395"/>
                <a:gd name="T122" fmla="*/ 89 w 247"/>
                <a:gd name="T123"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95">
                  <a:moveTo>
                    <a:pt x="89" y="243"/>
                  </a:moveTo>
                  <a:lnTo>
                    <a:pt x="89" y="243"/>
                  </a:lnTo>
                  <a:lnTo>
                    <a:pt x="89" y="293"/>
                  </a:lnTo>
                  <a:lnTo>
                    <a:pt x="91" y="328"/>
                  </a:lnTo>
                  <a:lnTo>
                    <a:pt x="93" y="340"/>
                  </a:lnTo>
                  <a:lnTo>
                    <a:pt x="95" y="350"/>
                  </a:lnTo>
                  <a:lnTo>
                    <a:pt x="97" y="357"/>
                  </a:lnTo>
                  <a:lnTo>
                    <a:pt x="100" y="362"/>
                  </a:lnTo>
                  <a:lnTo>
                    <a:pt x="100" y="362"/>
                  </a:lnTo>
                  <a:lnTo>
                    <a:pt x="104" y="366"/>
                  </a:lnTo>
                  <a:lnTo>
                    <a:pt x="108" y="368"/>
                  </a:lnTo>
                  <a:lnTo>
                    <a:pt x="113" y="370"/>
                  </a:lnTo>
                  <a:lnTo>
                    <a:pt x="119" y="372"/>
                  </a:lnTo>
                  <a:lnTo>
                    <a:pt x="137" y="373"/>
                  </a:lnTo>
                  <a:lnTo>
                    <a:pt x="163" y="374"/>
                  </a:lnTo>
                  <a:lnTo>
                    <a:pt x="163" y="374"/>
                  </a:lnTo>
                  <a:lnTo>
                    <a:pt x="182" y="374"/>
                  </a:lnTo>
                  <a:lnTo>
                    <a:pt x="199" y="372"/>
                  </a:lnTo>
                  <a:lnTo>
                    <a:pt x="207" y="371"/>
                  </a:lnTo>
                  <a:lnTo>
                    <a:pt x="214" y="367"/>
                  </a:lnTo>
                  <a:lnTo>
                    <a:pt x="220" y="364"/>
                  </a:lnTo>
                  <a:lnTo>
                    <a:pt x="225" y="359"/>
                  </a:lnTo>
                  <a:lnTo>
                    <a:pt x="225" y="359"/>
                  </a:lnTo>
                  <a:lnTo>
                    <a:pt x="230" y="351"/>
                  </a:lnTo>
                  <a:lnTo>
                    <a:pt x="235" y="344"/>
                  </a:lnTo>
                  <a:lnTo>
                    <a:pt x="237" y="336"/>
                  </a:lnTo>
                  <a:lnTo>
                    <a:pt x="239" y="328"/>
                  </a:lnTo>
                  <a:lnTo>
                    <a:pt x="239" y="328"/>
                  </a:lnTo>
                  <a:lnTo>
                    <a:pt x="241" y="322"/>
                  </a:lnTo>
                  <a:lnTo>
                    <a:pt x="242" y="321"/>
                  </a:lnTo>
                  <a:lnTo>
                    <a:pt x="244" y="321"/>
                  </a:lnTo>
                  <a:lnTo>
                    <a:pt x="244" y="321"/>
                  </a:lnTo>
                  <a:lnTo>
                    <a:pt x="245" y="321"/>
                  </a:lnTo>
                  <a:lnTo>
                    <a:pt x="245" y="322"/>
                  </a:lnTo>
                  <a:lnTo>
                    <a:pt x="247" y="328"/>
                  </a:lnTo>
                  <a:lnTo>
                    <a:pt x="247" y="328"/>
                  </a:lnTo>
                  <a:lnTo>
                    <a:pt x="244" y="351"/>
                  </a:lnTo>
                  <a:lnTo>
                    <a:pt x="242" y="367"/>
                  </a:lnTo>
                  <a:lnTo>
                    <a:pt x="239" y="381"/>
                  </a:lnTo>
                  <a:lnTo>
                    <a:pt x="239" y="381"/>
                  </a:lnTo>
                  <a:lnTo>
                    <a:pt x="236" y="388"/>
                  </a:lnTo>
                  <a:lnTo>
                    <a:pt x="235" y="390"/>
                  </a:lnTo>
                  <a:lnTo>
                    <a:pt x="231" y="391"/>
                  </a:lnTo>
                  <a:lnTo>
                    <a:pt x="227" y="393"/>
                  </a:lnTo>
                  <a:lnTo>
                    <a:pt x="222" y="394"/>
                  </a:lnTo>
                  <a:lnTo>
                    <a:pt x="207" y="395"/>
                  </a:lnTo>
                  <a:lnTo>
                    <a:pt x="207" y="395"/>
                  </a:lnTo>
                  <a:lnTo>
                    <a:pt x="157" y="394"/>
                  </a:lnTo>
                  <a:lnTo>
                    <a:pt x="119" y="393"/>
                  </a:lnTo>
                  <a:lnTo>
                    <a:pt x="67" y="391"/>
                  </a:lnTo>
                  <a:lnTo>
                    <a:pt x="67" y="391"/>
                  </a:lnTo>
                  <a:lnTo>
                    <a:pt x="45" y="393"/>
                  </a:lnTo>
                  <a:lnTo>
                    <a:pt x="16" y="393"/>
                  </a:lnTo>
                  <a:lnTo>
                    <a:pt x="16" y="393"/>
                  </a:lnTo>
                  <a:lnTo>
                    <a:pt x="10" y="393"/>
                  </a:lnTo>
                  <a:lnTo>
                    <a:pt x="9" y="391"/>
                  </a:lnTo>
                  <a:lnTo>
                    <a:pt x="8" y="389"/>
                  </a:lnTo>
                  <a:lnTo>
                    <a:pt x="8" y="389"/>
                  </a:lnTo>
                  <a:lnTo>
                    <a:pt x="9" y="387"/>
                  </a:lnTo>
                  <a:lnTo>
                    <a:pt x="12" y="385"/>
                  </a:lnTo>
                  <a:lnTo>
                    <a:pt x="12" y="385"/>
                  </a:lnTo>
                  <a:lnTo>
                    <a:pt x="20" y="385"/>
                  </a:lnTo>
                  <a:lnTo>
                    <a:pt x="28" y="384"/>
                  </a:lnTo>
                  <a:lnTo>
                    <a:pt x="28" y="384"/>
                  </a:lnTo>
                  <a:lnTo>
                    <a:pt x="31" y="383"/>
                  </a:lnTo>
                  <a:lnTo>
                    <a:pt x="34" y="381"/>
                  </a:lnTo>
                  <a:lnTo>
                    <a:pt x="37" y="378"/>
                  </a:lnTo>
                  <a:lnTo>
                    <a:pt x="38" y="374"/>
                  </a:lnTo>
                  <a:lnTo>
                    <a:pt x="40" y="366"/>
                  </a:lnTo>
                  <a:lnTo>
                    <a:pt x="43" y="355"/>
                  </a:lnTo>
                  <a:lnTo>
                    <a:pt x="43" y="355"/>
                  </a:lnTo>
                  <a:lnTo>
                    <a:pt x="44" y="336"/>
                  </a:lnTo>
                  <a:lnTo>
                    <a:pt x="45" y="309"/>
                  </a:lnTo>
                  <a:lnTo>
                    <a:pt x="45" y="242"/>
                  </a:lnTo>
                  <a:lnTo>
                    <a:pt x="45" y="151"/>
                  </a:lnTo>
                  <a:lnTo>
                    <a:pt x="45" y="151"/>
                  </a:lnTo>
                  <a:lnTo>
                    <a:pt x="45" y="71"/>
                  </a:lnTo>
                  <a:lnTo>
                    <a:pt x="44" y="39"/>
                  </a:lnTo>
                  <a:lnTo>
                    <a:pt x="44" y="39"/>
                  </a:lnTo>
                  <a:lnTo>
                    <a:pt x="43" y="27"/>
                  </a:lnTo>
                  <a:lnTo>
                    <a:pt x="42" y="22"/>
                  </a:lnTo>
                  <a:lnTo>
                    <a:pt x="39" y="19"/>
                  </a:lnTo>
                  <a:lnTo>
                    <a:pt x="37" y="15"/>
                  </a:lnTo>
                  <a:lnTo>
                    <a:pt x="33" y="13"/>
                  </a:lnTo>
                  <a:lnTo>
                    <a:pt x="28" y="11"/>
                  </a:lnTo>
                  <a:lnTo>
                    <a:pt x="22" y="9"/>
                  </a:lnTo>
                  <a:lnTo>
                    <a:pt x="22" y="9"/>
                  </a:lnTo>
                  <a:lnTo>
                    <a:pt x="14" y="8"/>
                  </a:lnTo>
                  <a:lnTo>
                    <a:pt x="4" y="8"/>
                  </a:lnTo>
                  <a:lnTo>
                    <a:pt x="4" y="8"/>
                  </a:lnTo>
                  <a:lnTo>
                    <a:pt x="2" y="7"/>
                  </a:lnTo>
                  <a:lnTo>
                    <a:pt x="0" y="7"/>
                  </a:lnTo>
                  <a:lnTo>
                    <a:pt x="0" y="4"/>
                  </a:lnTo>
                  <a:lnTo>
                    <a:pt x="0" y="4"/>
                  </a:lnTo>
                  <a:lnTo>
                    <a:pt x="0" y="3"/>
                  </a:lnTo>
                  <a:lnTo>
                    <a:pt x="2" y="2"/>
                  </a:lnTo>
                  <a:lnTo>
                    <a:pt x="9" y="0"/>
                  </a:lnTo>
                  <a:lnTo>
                    <a:pt x="9" y="0"/>
                  </a:lnTo>
                  <a:lnTo>
                    <a:pt x="45" y="2"/>
                  </a:lnTo>
                  <a:lnTo>
                    <a:pt x="67" y="2"/>
                  </a:lnTo>
                  <a:lnTo>
                    <a:pt x="67" y="2"/>
                  </a:lnTo>
                  <a:lnTo>
                    <a:pt x="123" y="0"/>
                  </a:lnTo>
                  <a:lnTo>
                    <a:pt x="123" y="0"/>
                  </a:lnTo>
                  <a:lnTo>
                    <a:pt x="129" y="2"/>
                  </a:lnTo>
                  <a:lnTo>
                    <a:pt x="131" y="3"/>
                  </a:lnTo>
                  <a:lnTo>
                    <a:pt x="131" y="4"/>
                  </a:lnTo>
                  <a:lnTo>
                    <a:pt x="131" y="4"/>
                  </a:lnTo>
                  <a:lnTo>
                    <a:pt x="130" y="7"/>
                  </a:lnTo>
                  <a:lnTo>
                    <a:pt x="128" y="8"/>
                  </a:lnTo>
                  <a:lnTo>
                    <a:pt x="128" y="8"/>
                  </a:lnTo>
                  <a:lnTo>
                    <a:pt x="119" y="8"/>
                  </a:lnTo>
                  <a:lnTo>
                    <a:pt x="111" y="9"/>
                  </a:lnTo>
                  <a:lnTo>
                    <a:pt x="111" y="9"/>
                  </a:lnTo>
                  <a:lnTo>
                    <a:pt x="105" y="10"/>
                  </a:lnTo>
                  <a:lnTo>
                    <a:pt x="101" y="13"/>
                  </a:lnTo>
                  <a:lnTo>
                    <a:pt x="97" y="15"/>
                  </a:lnTo>
                  <a:lnTo>
                    <a:pt x="95" y="19"/>
                  </a:lnTo>
                  <a:lnTo>
                    <a:pt x="93" y="22"/>
                  </a:lnTo>
                  <a:lnTo>
                    <a:pt x="91" y="27"/>
                  </a:lnTo>
                  <a:lnTo>
                    <a:pt x="90" y="39"/>
                  </a:lnTo>
                  <a:lnTo>
                    <a:pt x="90" y="39"/>
                  </a:lnTo>
                  <a:lnTo>
                    <a:pt x="89" y="71"/>
                  </a:lnTo>
                  <a:lnTo>
                    <a:pt x="89" y="151"/>
                  </a:lnTo>
                  <a:lnTo>
                    <a:pt x="89"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noEditPoints="1"/>
            </p:cNvSpPr>
            <p:nvPr userDrawn="1"/>
          </p:nvSpPr>
          <p:spPr bwMode="auto">
            <a:xfrm>
              <a:off x="4859" y="659"/>
              <a:ext cx="131" cy="134"/>
            </a:xfrm>
            <a:custGeom>
              <a:avLst/>
              <a:gdLst>
                <a:gd name="T0" fmla="*/ 182 w 395"/>
                <a:gd name="T1" fmla="*/ 21 h 400"/>
                <a:gd name="T2" fmla="*/ 190 w 395"/>
                <a:gd name="T3" fmla="*/ 1 h 400"/>
                <a:gd name="T4" fmla="*/ 193 w 395"/>
                <a:gd name="T5" fmla="*/ 0 h 400"/>
                <a:gd name="T6" fmla="*/ 198 w 395"/>
                <a:gd name="T7" fmla="*/ 4 h 400"/>
                <a:gd name="T8" fmla="*/ 204 w 395"/>
                <a:gd name="T9" fmla="*/ 18 h 400"/>
                <a:gd name="T10" fmla="*/ 325 w 395"/>
                <a:gd name="T11" fmla="*/ 332 h 400"/>
                <a:gd name="T12" fmla="*/ 331 w 395"/>
                <a:gd name="T13" fmla="*/ 347 h 400"/>
                <a:gd name="T14" fmla="*/ 344 w 395"/>
                <a:gd name="T15" fmla="*/ 369 h 400"/>
                <a:gd name="T16" fmla="*/ 355 w 395"/>
                <a:gd name="T17" fmla="*/ 383 h 400"/>
                <a:gd name="T18" fmla="*/ 365 w 395"/>
                <a:gd name="T19" fmla="*/ 389 h 400"/>
                <a:gd name="T20" fmla="*/ 370 w 395"/>
                <a:gd name="T21" fmla="*/ 390 h 400"/>
                <a:gd name="T22" fmla="*/ 390 w 395"/>
                <a:gd name="T23" fmla="*/ 392 h 400"/>
                <a:gd name="T24" fmla="*/ 394 w 395"/>
                <a:gd name="T25" fmla="*/ 394 h 400"/>
                <a:gd name="T26" fmla="*/ 395 w 395"/>
                <a:gd name="T27" fmla="*/ 396 h 400"/>
                <a:gd name="T28" fmla="*/ 394 w 395"/>
                <a:gd name="T29" fmla="*/ 398 h 400"/>
                <a:gd name="T30" fmla="*/ 384 w 395"/>
                <a:gd name="T31" fmla="*/ 400 h 400"/>
                <a:gd name="T32" fmla="*/ 355 w 395"/>
                <a:gd name="T33" fmla="*/ 400 h 400"/>
                <a:gd name="T34" fmla="*/ 304 w 395"/>
                <a:gd name="T35" fmla="*/ 398 h 400"/>
                <a:gd name="T36" fmla="*/ 289 w 395"/>
                <a:gd name="T37" fmla="*/ 397 h 400"/>
                <a:gd name="T38" fmla="*/ 289 w 395"/>
                <a:gd name="T39" fmla="*/ 395 h 400"/>
                <a:gd name="T40" fmla="*/ 292 w 395"/>
                <a:gd name="T41" fmla="*/ 391 h 400"/>
                <a:gd name="T42" fmla="*/ 293 w 395"/>
                <a:gd name="T43" fmla="*/ 390 h 400"/>
                <a:gd name="T44" fmla="*/ 296 w 395"/>
                <a:gd name="T45" fmla="*/ 384 h 400"/>
                <a:gd name="T46" fmla="*/ 246 w 395"/>
                <a:gd name="T47" fmla="*/ 250 h 400"/>
                <a:gd name="T48" fmla="*/ 245 w 395"/>
                <a:gd name="T49" fmla="*/ 248 h 400"/>
                <a:gd name="T50" fmla="*/ 130 w 395"/>
                <a:gd name="T51" fmla="*/ 247 h 400"/>
                <a:gd name="T52" fmla="*/ 127 w 395"/>
                <a:gd name="T53" fmla="*/ 248 h 400"/>
                <a:gd name="T54" fmla="*/ 94 w 395"/>
                <a:gd name="T55" fmla="*/ 343 h 400"/>
                <a:gd name="T56" fmla="*/ 88 w 395"/>
                <a:gd name="T57" fmla="*/ 362 h 400"/>
                <a:gd name="T58" fmla="*/ 87 w 395"/>
                <a:gd name="T59" fmla="*/ 378 h 400"/>
                <a:gd name="T60" fmla="*/ 87 w 395"/>
                <a:gd name="T61" fmla="*/ 381 h 400"/>
                <a:gd name="T62" fmla="*/ 91 w 395"/>
                <a:gd name="T63" fmla="*/ 388 h 400"/>
                <a:gd name="T64" fmla="*/ 99 w 395"/>
                <a:gd name="T65" fmla="*/ 392 h 400"/>
                <a:gd name="T66" fmla="*/ 111 w 395"/>
                <a:gd name="T67" fmla="*/ 392 h 400"/>
                <a:gd name="T68" fmla="*/ 115 w 395"/>
                <a:gd name="T69" fmla="*/ 394 h 400"/>
                <a:gd name="T70" fmla="*/ 116 w 395"/>
                <a:gd name="T71" fmla="*/ 396 h 400"/>
                <a:gd name="T72" fmla="*/ 116 w 395"/>
                <a:gd name="T73" fmla="*/ 398 h 400"/>
                <a:gd name="T74" fmla="*/ 109 w 395"/>
                <a:gd name="T75" fmla="*/ 400 h 400"/>
                <a:gd name="T76" fmla="*/ 86 w 395"/>
                <a:gd name="T77" fmla="*/ 400 h 400"/>
                <a:gd name="T78" fmla="*/ 69 w 395"/>
                <a:gd name="T79" fmla="*/ 398 h 400"/>
                <a:gd name="T80" fmla="*/ 9 w 395"/>
                <a:gd name="T81" fmla="*/ 400 h 400"/>
                <a:gd name="T82" fmla="*/ 2 w 395"/>
                <a:gd name="T83" fmla="*/ 400 h 400"/>
                <a:gd name="T84" fmla="*/ 0 w 395"/>
                <a:gd name="T85" fmla="*/ 396 h 400"/>
                <a:gd name="T86" fmla="*/ 0 w 395"/>
                <a:gd name="T87" fmla="*/ 395 h 400"/>
                <a:gd name="T88" fmla="*/ 5 w 395"/>
                <a:gd name="T89" fmla="*/ 392 h 400"/>
                <a:gd name="T90" fmla="*/ 19 w 395"/>
                <a:gd name="T91" fmla="*/ 391 h 400"/>
                <a:gd name="T92" fmla="*/ 28 w 395"/>
                <a:gd name="T93" fmla="*/ 390 h 400"/>
                <a:gd name="T94" fmla="*/ 41 w 395"/>
                <a:gd name="T95" fmla="*/ 381 h 400"/>
                <a:gd name="T96" fmla="*/ 52 w 395"/>
                <a:gd name="T97" fmla="*/ 369 h 400"/>
                <a:gd name="T98" fmla="*/ 63 w 395"/>
                <a:gd name="T99" fmla="*/ 343 h 400"/>
                <a:gd name="T100" fmla="*/ 235 w 395"/>
                <a:gd name="T101" fmla="*/ 228 h 400"/>
                <a:gd name="T102" fmla="*/ 236 w 395"/>
                <a:gd name="T103" fmla="*/ 228 h 400"/>
                <a:gd name="T104" fmla="*/ 238 w 395"/>
                <a:gd name="T105" fmla="*/ 225 h 400"/>
                <a:gd name="T106" fmla="*/ 188 w 395"/>
                <a:gd name="T107" fmla="*/ 84 h 400"/>
                <a:gd name="T108" fmla="*/ 184 w 395"/>
                <a:gd name="T109" fmla="*/ 78 h 400"/>
                <a:gd name="T110" fmla="*/ 181 w 395"/>
                <a:gd name="T111" fmla="*/ 84 h 400"/>
                <a:gd name="T112" fmla="*/ 134 w 395"/>
                <a:gd name="T113" fmla="*/ 225 h 400"/>
                <a:gd name="T114" fmla="*/ 1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2" y="21"/>
                  </a:moveTo>
                  <a:lnTo>
                    <a:pt x="182" y="21"/>
                  </a:lnTo>
                  <a:lnTo>
                    <a:pt x="188" y="4"/>
                  </a:lnTo>
                  <a:lnTo>
                    <a:pt x="190" y="1"/>
                  </a:lnTo>
                  <a:lnTo>
                    <a:pt x="193" y="0"/>
                  </a:lnTo>
                  <a:lnTo>
                    <a:pt x="193" y="0"/>
                  </a:lnTo>
                  <a:lnTo>
                    <a:pt x="195" y="1"/>
                  </a:lnTo>
                  <a:lnTo>
                    <a:pt x="198" y="4"/>
                  </a:lnTo>
                  <a:lnTo>
                    <a:pt x="204" y="18"/>
                  </a:lnTo>
                  <a:lnTo>
                    <a:pt x="204" y="18"/>
                  </a:lnTo>
                  <a:lnTo>
                    <a:pt x="256" y="153"/>
                  </a:lnTo>
                  <a:lnTo>
                    <a:pt x="325" y="332"/>
                  </a:lnTo>
                  <a:lnTo>
                    <a:pt x="325" y="332"/>
                  </a:lnTo>
                  <a:lnTo>
                    <a:pt x="331" y="347"/>
                  </a:lnTo>
                  <a:lnTo>
                    <a:pt x="338" y="360"/>
                  </a:lnTo>
                  <a:lnTo>
                    <a:pt x="344" y="369"/>
                  </a:lnTo>
                  <a:lnTo>
                    <a:pt x="350" y="377"/>
                  </a:lnTo>
                  <a:lnTo>
                    <a:pt x="355" y="383"/>
                  </a:lnTo>
                  <a:lnTo>
                    <a:pt x="360" y="386"/>
                  </a:lnTo>
                  <a:lnTo>
                    <a:pt x="365" y="389"/>
                  </a:lnTo>
                  <a:lnTo>
                    <a:pt x="370" y="390"/>
                  </a:lnTo>
                  <a:lnTo>
                    <a:pt x="370" y="390"/>
                  </a:lnTo>
                  <a:lnTo>
                    <a:pt x="381" y="392"/>
                  </a:lnTo>
                  <a:lnTo>
                    <a:pt x="390" y="392"/>
                  </a:lnTo>
                  <a:lnTo>
                    <a:pt x="390" y="392"/>
                  </a:lnTo>
                  <a:lnTo>
                    <a:pt x="394" y="394"/>
                  </a:lnTo>
                  <a:lnTo>
                    <a:pt x="395" y="395"/>
                  </a:lnTo>
                  <a:lnTo>
                    <a:pt x="395" y="396"/>
                  </a:lnTo>
                  <a:lnTo>
                    <a:pt x="395" y="396"/>
                  </a:lnTo>
                  <a:lnTo>
                    <a:pt x="394" y="398"/>
                  </a:lnTo>
                  <a:lnTo>
                    <a:pt x="392" y="400"/>
                  </a:lnTo>
                  <a:lnTo>
                    <a:pt x="384" y="400"/>
                  </a:lnTo>
                  <a:lnTo>
                    <a:pt x="384" y="400"/>
                  </a:lnTo>
                  <a:lnTo>
                    <a:pt x="355" y="400"/>
                  </a:lnTo>
                  <a:lnTo>
                    <a:pt x="304" y="398"/>
                  </a:lnTo>
                  <a:lnTo>
                    <a:pt x="304" y="398"/>
                  </a:lnTo>
                  <a:lnTo>
                    <a:pt x="292" y="398"/>
                  </a:lnTo>
                  <a:lnTo>
                    <a:pt x="289" y="397"/>
                  </a:lnTo>
                  <a:lnTo>
                    <a:pt x="289" y="395"/>
                  </a:lnTo>
                  <a:lnTo>
                    <a:pt x="289" y="395"/>
                  </a:lnTo>
                  <a:lnTo>
                    <a:pt x="289" y="394"/>
                  </a:lnTo>
                  <a:lnTo>
                    <a:pt x="292" y="391"/>
                  </a:lnTo>
                  <a:lnTo>
                    <a:pt x="292" y="391"/>
                  </a:lnTo>
                  <a:lnTo>
                    <a:pt x="293" y="390"/>
                  </a:lnTo>
                  <a:lnTo>
                    <a:pt x="296" y="388"/>
                  </a:lnTo>
                  <a:lnTo>
                    <a:pt x="296" y="384"/>
                  </a:lnTo>
                  <a:lnTo>
                    <a:pt x="295" y="378"/>
                  </a:lnTo>
                  <a:lnTo>
                    <a:pt x="246" y="250"/>
                  </a:lnTo>
                  <a:lnTo>
                    <a:pt x="246" y="250"/>
                  </a:lnTo>
                  <a:lnTo>
                    <a:pt x="245" y="248"/>
                  </a:lnTo>
                  <a:lnTo>
                    <a:pt x="241" y="247"/>
                  </a:lnTo>
                  <a:lnTo>
                    <a:pt x="130" y="247"/>
                  </a:lnTo>
                  <a:lnTo>
                    <a:pt x="130" y="247"/>
                  </a:lnTo>
                  <a:lnTo>
                    <a:pt x="127" y="248"/>
                  </a:lnTo>
                  <a:lnTo>
                    <a:pt x="125" y="252"/>
                  </a:lnTo>
                  <a:lnTo>
                    <a:pt x="94" y="343"/>
                  </a:lnTo>
                  <a:lnTo>
                    <a:pt x="94" y="343"/>
                  </a:lnTo>
                  <a:lnTo>
                    <a:pt x="88" y="362"/>
                  </a:lnTo>
                  <a:lnTo>
                    <a:pt x="87" y="371"/>
                  </a:lnTo>
                  <a:lnTo>
                    <a:pt x="87" y="378"/>
                  </a:lnTo>
                  <a:lnTo>
                    <a:pt x="87" y="378"/>
                  </a:lnTo>
                  <a:lnTo>
                    <a:pt x="87" y="381"/>
                  </a:lnTo>
                  <a:lnTo>
                    <a:pt x="88" y="385"/>
                  </a:lnTo>
                  <a:lnTo>
                    <a:pt x="91" y="388"/>
                  </a:lnTo>
                  <a:lnTo>
                    <a:pt x="93" y="389"/>
                  </a:lnTo>
                  <a:lnTo>
                    <a:pt x="99" y="392"/>
                  </a:lnTo>
                  <a:lnTo>
                    <a:pt x="107" y="392"/>
                  </a:lnTo>
                  <a:lnTo>
                    <a:pt x="111" y="392"/>
                  </a:lnTo>
                  <a:lnTo>
                    <a:pt x="111" y="392"/>
                  </a:lnTo>
                  <a:lnTo>
                    <a:pt x="115" y="394"/>
                  </a:lnTo>
                  <a:lnTo>
                    <a:pt x="116" y="395"/>
                  </a:lnTo>
                  <a:lnTo>
                    <a:pt x="116" y="396"/>
                  </a:lnTo>
                  <a:lnTo>
                    <a:pt x="116" y="396"/>
                  </a:lnTo>
                  <a:lnTo>
                    <a:pt x="116" y="398"/>
                  </a:lnTo>
                  <a:lnTo>
                    <a:pt x="115" y="400"/>
                  </a:lnTo>
                  <a:lnTo>
                    <a:pt x="109" y="400"/>
                  </a:lnTo>
                  <a:lnTo>
                    <a:pt x="109" y="400"/>
                  </a:lnTo>
                  <a:lnTo>
                    <a:pt x="86" y="400"/>
                  </a:lnTo>
                  <a:lnTo>
                    <a:pt x="69" y="398"/>
                  </a:lnTo>
                  <a:lnTo>
                    <a:pt x="69" y="398"/>
                  </a:lnTo>
                  <a:lnTo>
                    <a:pt x="46" y="400"/>
                  </a:lnTo>
                  <a:lnTo>
                    <a:pt x="9" y="400"/>
                  </a:lnTo>
                  <a:lnTo>
                    <a:pt x="9" y="400"/>
                  </a:lnTo>
                  <a:lnTo>
                    <a:pt x="2" y="400"/>
                  </a:lnTo>
                  <a:lnTo>
                    <a:pt x="1" y="398"/>
                  </a:lnTo>
                  <a:lnTo>
                    <a:pt x="0" y="396"/>
                  </a:lnTo>
                  <a:lnTo>
                    <a:pt x="0" y="396"/>
                  </a:lnTo>
                  <a:lnTo>
                    <a:pt x="0" y="395"/>
                  </a:lnTo>
                  <a:lnTo>
                    <a:pt x="1" y="394"/>
                  </a:lnTo>
                  <a:lnTo>
                    <a:pt x="5" y="392"/>
                  </a:lnTo>
                  <a:lnTo>
                    <a:pt x="5" y="392"/>
                  </a:lnTo>
                  <a:lnTo>
                    <a:pt x="19" y="391"/>
                  </a:lnTo>
                  <a:lnTo>
                    <a:pt x="19" y="391"/>
                  </a:lnTo>
                  <a:lnTo>
                    <a:pt x="28" y="390"/>
                  </a:lnTo>
                  <a:lnTo>
                    <a:pt x="35" y="386"/>
                  </a:lnTo>
                  <a:lnTo>
                    <a:pt x="41" y="381"/>
                  </a:lnTo>
                  <a:lnTo>
                    <a:pt x="47" y="375"/>
                  </a:lnTo>
                  <a:lnTo>
                    <a:pt x="52" y="369"/>
                  </a:lnTo>
                  <a:lnTo>
                    <a:pt x="56" y="361"/>
                  </a:lnTo>
                  <a:lnTo>
                    <a:pt x="63" y="343"/>
                  </a:lnTo>
                  <a:lnTo>
                    <a:pt x="182" y="21"/>
                  </a:lnTo>
                  <a:close/>
                  <a:moveTo>
                    <a:pt x="235" y="228"/>
                  </a:moveTo>
                  <a:lnTo>
                    <a:pt x="235" y="228"/>
                  </a:lnTo>
                  <a:lnTo>
                    <a:pt x="236" y="228"/>
                  </a:lnTo>
                  <a:lnTo>
                    <a:pt x="238" y="227"/>
                  </a:lnTo>
                  <a:lnTo>
                    <a:pt x="238" y="225"/>
                  </a:lnTo>
                  <a:lnTo>
                    <a:pt x="188" y="84"/>
                  </a:lnTo>
                  <a:lnTo>
                    <a:pt x="188" y="84"/>
                  </a:lnTo>
                  <a:lnTo>
                    <a:pt x="187" y="80"/>
                  </a:lnTo>
                  <a:lnTo>
                    <a:pt x="184" y="78"/>
                  </a:lnTo>
                  <a:lnTo>
                    <a:pt x="182" y="80"/>
                  </a:lnTo>
                  <a:lnTo>
                    <a:pt x="181" y="84"/>
                  </a:lnTo>
                  <a:lnTo>
                    <a:pt x="134" y="225"/>
                  </a:lnTo>
                  <a:lnTo>
                    <a:pt x="134" y="225"/>
                  </a:lnTo>
                  <a:lnTo>
                    <a:pt x="134" y="227"/>
                  </a:lnTo>
                  <a:lnTo>
                    <a:pt x="136" y="228"/>
                  </a:lnTo>
                  <a:lnTo>
                    <a:pt x="235"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p:cNvSpPr>
            <p:nvPr userDrawn="1"/>
          </p:nvSpPr>
          <p:spPr bwMode="auto">
            <a:xfrm>
              <a:off x="5009" y="662"/>
              <a:ext cx="195" cy="133"/>
            </a:xfrm>
            <a:custGeom>
              <a:avLst/>
              <a:gdLst>
                <a:gd name="T0" fmla="*/ 423 w 584"/>
                <a:gd name="T1" fmla="*/ 321 h 400"/>
                <a:gd name="T2" fmla="*/ 502 w 584"/>
                <a:gd name="T3" fmla="*/ 56 h 400"/>
                <a:gd name="T4" fmla="*/ 508 w 584"/>
                <a:gd name="T5" fmla="*/ 24 h 400"/>
                <a:gd name="T6" fmla="*/ 506 w 584"/>
                <a:gd name="T7" fmla="*/ 17 h 400"/>
                <a:gd name="T8" fmla="*/ 498 w 584"/>
                <a:gd name="T9" fmla="*/ 10 h 400"/>
                <a:gd name="T10" fmla="*/ 479 w 584"/>
                <a:gd name="T11" fmla="*/ 8 h 400"/>
                <a:gd name="T12" fmla="*/ 474 w 584"/>
                <a:gd name="T13" fmla="*/ 4 h 400"/>
                <a:gd name="T14" fmla="*/ 482 w 584"/>
                <a:gd name="T15" fmla="*/ 0 h 400"/>
                <a:gd name="T16" fmla="*/ 536 w 584"/>
                <a:gd name="T17" fmla="*/ 2 h 400"/>
                <a:gd name="T18" fmla="*/ 577 w 584"/>
                <a:gd name="T19" fmla="*/ 0 h 400"/>
                <a:gd name="T20" fmla="*/ 584 w 584"/>
                <a:gd name="T21" fmla="*/ 2 h 400"/>
                <a:gd name="T22" fmla="*/ 583 w 584"/>
                <a:gd name="T23" fmla="*/ 7 h 400"/>
                <a:gd name="T24" fmla="*/ 572 w 584"/>
                <a:gd name="T25" fmla="*/ 8 h 400"/>
                <a:gd name="T26" fmla="*/ 556 w 584"/>
                <a:gd name="T27" fmla="*/ 13 h 400"/>
                <a:gd name="T28" fmla="*/ 543 w 584"/>
                <a:gd name="T29" fmla="*/ 30 h 400"/>
                <a:gd name="T30" fmla="*/ 528 w 584"/>
                <a:gd name="T31" fmla="*/ 66 h 400"/>
                <a:gd name="T32" fmla="*/ 434 w 584"/>
                <a:gd name="T33" fmla="*/ 355 h 400"/>
                <a:gd name="T34" fmla="*/ 419 w 584"/>
                <a:gd name="T35" fmla="*/ 393 h 400"/>
                <a:gd name="T36" fmla="*/ 411 w 584"/>
                <a:gd name="T37" fmla="*/ 400 h 400"/>
                <a:gd name="T38" fmla="*/ 404 w 584"/>
                <a:gd name="T39" fmla="*/ 394 h 400"/>
                <a:gd name="T40" fmla="*/ 294 w 584"/>
                <a:gd name="T41" fmla="*/ 84 h 400"/>
                <a:gd name="T42" fmla="*/ 184 w 584"/>
                <a:gd name="T43" fmla="*/ 373 h 400"/>
                <a:gd name="T44" fmla="*/ 175 w 584"/>
                <a:gd name="T45" fmla="*/ 395 h 400"/>
                <a:gd name="T46" fmla="*/ 168 w 584"/>
                <a:gd name="T47" fmla="*/ 400 h 400"/>
                <a:gd name="T48" fmla="*/ 159 w 584"/>
                <a:gd name="T49" fmla="*/ 393 h 400"/>
                <a:gd name="T50" fmla="*/ 56 w 584"/>
                <a:gd name="T51" fmla="*/ 51 h 400"/>
                <a:gd name="T52" fmla="*/ 48 w 584"/>
                <a:gd name="T53" fmla="*/ 28 h 400"/>
                <a:gd name="T54" fmla="*/ 37 w 584"/>
                <a:gd name="T55" fmla="*/ 15 h 400"/>
                <a:gd name="T56" fmla="*/ 22 w 584"/>
                <a:gd name="T57" fmla="*/ 9 h 400"/>
                <a:gd name="T58" fmla="*/ 5 w 584"/>
                <a:gd name="T59" fmla="*/ 8 h 400"/>
                <a:gd name="T60" fmla="*/ 0 w 584"/>
                <a:gd name="T61" fmla="*/ 4 h 400"/>
                <a:gd name="T62" fmla="*/ 2 w 584"/>
                <a:gd name="T63" fmla="*/ 2 h 400"/>
                <a:gd name="T64" fmla="*/ 46 w 584"/>
                <a:gd name="T65" fmla="*/ 2 h 400"/>
                <a:gd name="T66" fmla="*/ 89 w 584"/>
                <a:gd name="T67" fmla="*/ 2 h 400"/>
                <a:gd name="T68" fmla="*/ 130 w 584"/>
                <a:gd name="T69" fmla="*/ 2 h 400"/>
                <a:gd name="T70" fmla="*/ 133 w 584"/>
                <a:gd name="T71" fmla="*/ 4 h 400"/>
                <a:gd name="T72" fmla="*/ 128 w 584"/>
                <a:gd name="T73" fmla="*/ 8 h 400"/>
                <a:gd name="T74" fmla="*/ 112 w 584"/>
                <a:gd name="T75" fmla="*/ 9 h 400"/>
                <a:gd name="T76" fmla="*/ 105 w 584"/>
                <a:gd name="T77" fmla="*/ 13 h 400"/>
                <a:gd name="T78" fmla="*/ 100 w 584"/>
                <a:gd name="T79" fmla="*/ 24 h 400"/>
                <a:gd name="T80" fmla="*/ 104 w 584"/>
                <a:gd name="T81" fmla="*/ 42 h 400"/>
                <a:gd name="T82" fmla="*/ 123 w 584"/>
                <a:gd name="T83" fmla="*/ 121 h 400"/>
                <a:gd name="T84" fmla="*/ 181 w 584"/>
                <a:gd name="T85" fmla="*/ 322 h 400"/>
                <a:gd name="T86" fmla="*/ 299 w 584"/>
                <a:gd name="T87" fmla="*/ 7 h 400"/>
                <a:gd name="T88" fmla="*/ 304 w 584"/>
                <a:gd name="T89" fmla="*/ 3 h 400"/>
                <a:gd name="T90" fmla="*/ 317 w 584"/>
                <a:gd name="T91" fmla="*/ 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4" h="400">
                  <a:moveTo>
                    <a:pt x="420" y="321"/>
                  </a:moveTo>
                  <a:lnTo>
                    <a:pt x="423" y="321"/>
                  </a:lnTo>
                  <a:lnTo>
                    <a:pt x="423" y="321"/>
                  </a:lnTo>
                  <a:lnTo>
                    <a:pt x="460" y="196"/>
                  </a:lnTo>
                  <a:lnTo>
                    <a:pt x="483" y="119"/>
                  </a:lnTo>
                  <a:lnTo>
                    <a:pt x="502" y="56"/>
                  </a:lnTo>
                  <a:lnTo>
                    <a:pt x="502" y="56"/>
                  </a:lnTo>
                  <a:lnTo>
                    <a:pt x="506" y="36"/>
                  </a:lnTo>
                  <a:lnTo>
                    <a:pt x="508" y="24"/>
                  </a:lnTo>
                  <a:lnTo>
                    <a:pt x="508" y="24"/>
                  </a:lnTo>
                  <a:lnTo>
                    <a:pt x="508" y="20"/>
                  </a:lnTo>
                  <a:lnTo>
                    <a:pt x="506" y="17"/>
                  </a:lnTo>
                  <a:lnTo>
                    <a:pt x="504" y="14"/>
                  </a:lnTo>
                  <a:lnTo>
                    <a:pt x="502" y="13"/>
                  </a:lnTo>
                  <a:lnTo>
                    <a:pt x="498" y="10"/>
                  </a:lnTo>
                  <a:lnTo>
                    <a:pt x="493" y="9"/>
                  </a:lnTo>
                  <a:lnTo>
                    <a:pt x="479" y="8"/>
                  </a:lnTo>
                  <a:lnTo>
                    <a:pt x="479" y="8"/>
                  </a:lnTo>
                  <a:lnTo>
                    <a:pt x="475" y="7"/>
                  </a:lnTo>
                  <a:lnTo>
                    <a:pt x="474" y="4"/>
                  </a:lnTo>
                  <a:lnTo>
                    <a:pt x="474" y="4"/>
                  </a:lnTo>
                  <a:lnTo>
                    <a:pt x="474" y="3"/>
                  </a:lnTo>
                  <a:lnTo>
                    <a:pt x="475" y="2"/>
                  </a:lnTo>
                  <a:lnTo>
                    <a:pt x="482" y="0"/>
                  </a:lnTo>
                  <a:lnTo>
                    <a:pt x="482" y="0"/>
                  </a:lnTo>
                  <a:lnTo>
                    <a:pt x="517" y="2"/>
                  </a:lnTo>
                  <a:lnTo>
                    <a:pt x="536" y="2"/>
                  </a:lnTo>
                  <a:lnTo>
                    <a:pt x="536" y="2"/>
                  </a:lnTo>
                  <a:lnTo>
                    <a:pt x="551" y="2"/>
                  </a:lnTo>
                  <a:lnTo>
                    <a:pt x="577" y="0"/>
                  </a:lnTo>
                  <a:lnTo>
                    <a:pt x="577" y="0"/>
                  </a:lnTo>
                  <a:lnTo>
                    <a:pt x="583" y="2"/>
                  </a:lnTo>
                  <a:lnTo>
                    <a:pt x="584" y="2"/>
                  </a:lnTo>
                  <a:lnTo>
                    <a:pt x="584" y="4"/>
                  </a:lnTo>
                  <a:lnTo>
                    <a:pt x="584" y="4"/>
                  </a:lnTo>
                  <a:lnTo>
                    <a:pt x="583" y="7"/>
                  </a:lnTo>
                  <a:lnTo>
                    <a:pt x="580" y="8"/>
                  </a:lnTo>
                  <a:lnTo>
                    <a:pt x="580" y="8"/>
                  </a:lnTo>
                  <a:lnTo>
                    <a:pt x="572" y="8"/>
                  </a:lnTo>
                  <a:lnTo>
                    <a:pt x="562" y="10"/>
                  </a:lnTo>
                  <a:lnTo>
                    <a:pt x="562" y="10"/>
                  </a:lnTo>
                  <a:lnTo>
                    <a:pt x="556" y="13"/>
                  </a:lnTo>
                  <a:lnTo>
                    <a:pt x="551" y="17"/>
                  </a:lnTo>
                  <a:lnTo>
                    <a:pt x="548" y="24"/>
                  </a:lnTo>
                  <a:lnTo>
                    <a:pt x="543" y="30"/>
                  </a:lnTo>
                  <a:lnTo>
                    <a:pt x="536" y="47"/>
                  </a:lnTo>
                  <a:lnTo>
                    <a:pt x="528" y="66"/>
                  </a:lnTo>
                  <a:lnTo>
                    <a:pt x="528" y="66"/>
                  </a:lnTo>
                  <a:lnTo>
                    <a:pt x="506" y="132"/>
                  </a:lnTo>
                  <a:lnTo>
                    <a:pt x="480" y="214"/>
                  </a:lnTo>
                  <a:lnTo>
                    <a:pt x="434" y="355"/>
                  </a:lnTo>
                  <a:lnTo>
                    <a:pt x="434" y="355"/>
                  </a:lnTo>
                  <a:lnTo>
                    <a:pt x="425" y="379"/>
                  </a:lnTo>
                  <a:lnTo>
                    <a:pt x="419" y="393"/>
                  </a:lnTo>
                  <a:lnTo>
                    <a:pt x="415" y="399"/>
                  </a:lnTo>
                  <a:lnTo>
                    <a:pt x="413" y="400"/>
                  </a:lnTo>
                  <a:lnTo>
                    <a:pt x="411" y="400"/>
                  </a:lnTo>
                  <a:lnTo>
                    <a:pt x="411" y="400"/>
                  </a:lnTo>
                  <a:lnTo>
                    <a:pt x="407" y="399"/>
                  </a:lnTo>
                  <a:lnTo>
                    <a:pt x="404" y="394"/>
                  </a:lnTo>
                  <a:lnTo>
                    <a:pt x="400" y="387"/>
                  </a:lnTo>
                  <a:lnTo>
                    <a:pt x="396" y="373"/>
                  </a:lnTo>
                  <a:lnTo>
                    <a:pt x="294" y="84"/>
                  </a:lnTo>
                  <a:lnTo>
                    <a:pt x="293" y="84"/>
                  </a:lnTo>
                  <a:lnTo>
                    <a:pt x="293" y="84"/>
                  </a:lnTo>
                  <a:lnTo>
                    <a:pt x="184" y="373"/>
                  </a:lnTo>
                  <a:lnTo>
                    <a:pt x="184" y="373"/>
                  </a:lnTo>
                  <a:lnTo>
                    <a:pt x="179" y="387"/>
                  </a:lnTo>
                  <a:lnTo>
                    <a:pt x="175" y="395"/>
                  </a:lnTo>
                  <a:lnTo>
                    <a:pt x="171" y="399"/>
                  </a:lnTo>
                  <a:lnTo>
                    <a:pt x="168" y="400"/>
                  </a:lnTo>
                  <a:lnTo>
                    <a:pt x="168" y="400"/>
                  </a:lnTo>
                  <a:lnTo>
                    <a:pt x="165" y="400"/>
                  </a:lnTo>
                  <a:lnTo>
                    <a:pt x="163" y="399"/>
                  </a:lnTo>
                  <a:lnTo>
                    <a:pt x="159" y="393"/>
                  </a:lnTo>
                  <a:lnTo>
                    <a:pt x="156" y="381"/>
                  </a:lnTo>
                  <a:lnTo>
                    <a:pt x="148" y="359"/>
                  </a:lnTo>
                  <a:lnTo>
                    <a:pt x="56" y="51"/>
                  </a:lnTo>
                  <a:lnTo>
                    <a:pt x="56" y="51"/>
                  </a:lnTo>
                  <a:lnTo>
                    <a:pt x="50" y="34"/>
                  </a:lnTo>
                  <a:lnTo>
                    <a:pt x="48" y="28"/>
                  </a:lnTo>
                  <a:lnTo>
                    <a:pt x="44" y="22"/>
                  </a:lnTo>
                  <a:lnTo>
                    <a:pt x="40" y="19"/>
                  </a:lnTo>
                  <a:lnTo>
                    <a:pt x="37" y="15"/>
                  </a:lnTo>
                  <a:lnTo>
                    <a:pt x="28" y="10"/>
                  </a:lnTo>
                  <a:lnTo>
                    <a:pt x="28" y="10"/>
                  </a:lnTo>
                  <a:lnTo>
                    <a:pt x="22" y="9"/>
                  </a:lnTo>
                  <a:lnTo>
                    <a:pt x="15" y="8"/>
                  </a:lnTo>
                  <a:lnTo>
                    <a:pt x="5" y="8"/>
                  </a:lnTo>
                  <a:lnTo>
                    <a:pt x="5" y="8"/>
                  </a:lnTo>
                  <a:lnTo>
                    <a:pt x="2" y="7"/>
                  </a:lnTo>
                  <a:lnTo>
                    <a:pt x="0" y="7"/>
                  </a:lnTo>
                  <a:lnTo>
                    <a:pt x="0" y="4"/>
                  </a:lnTo>
                  <a:lnTo>
                    <a:pt x="0" y="4"/>
                  </a:lnTo>
                  <a:lnTo>
                    <a:pt x="0" y="3"/>
                  </a:lnTo>
                  <a:lnTo>
                    <a:pt x="2" y="2"/>
                  </a:lnTo>
                  <a:lnTo>
                    <a:pt x="9" y="0"/>
                  </a:lnTo>
                  <a:lnTo>
                    <a:pt x="9" y="0"/>
                  </a:lnTo>
                  <a:lnTo>
                    <a:pt x="46" y="2"/>
                  </a:lnTo>
                  <a:lnTo>
                    <a:pt x="70" y="2"/>
                  </a:lnTo>
                  <a:lnTo>
                    <a:pt x="70" y="2"/>
                  </a:lnTo>
                  <a:lnTo>
                    <a:pt x="89" y="2"/>
                  </a:lnTo>
                  <a:lnTo>
                    <a:pt x="123" y="0"/>
                  </a:lnTo>
                  <a:lnTo>
                    <a:pt x="123" y="0"/>
                  </a:lnTo>
                  <a:lnTo>
                    <a:pt x="130" y="2"/>
                  </a:lnTo>
                  <a:lnTo>
                    <a:pt x="131" y="3"/>
                  </a:lnTo>
                  <a:lnTo>
                    <a:pt x="133" y="4"/>
                  </a:lnTo>
                  <a:lnTo>
                    <a:pt x="133" y="4"/>
                  </a:lnTo>
                  <a:lnTo>
                    <a:pt x="131" y="7"/>
                  </a:lnTo>
                  <a:lnTo>
                    <a:pt x="130" y="7"/>
                  </a:lnTo>
                  <a:lnTo>
                    <a:pt x="128" y="8"/>
                  </a:lnTo>
                  <a:lnTo>
                    <a:pt x="128" y="8"/>
                  </a:lnTo>
                  <a:lnTo>
                    <a:pt x="118" y="8"/>
                  </a:lnTo>
                  <a:lnTo>
                    <a:pt x="112" y="9"/>
                  </a:lnTo>
                  <a:lnTo>
                    <a:pt x="107" y="10"/>
                  </a:lnTo>
                  <a:lnTo>
                    <a:pt x="107" y="10"/>
                  </a:lnTo>
                  <a:lnTo>
                    <a:pt x="105" y="13"/>
                  </a:lnTo>
                  <a:lnTo>
                    <a:pt x="102" y="15"/>
                  </a:lnTo>
                  <a:lnTo>
                    <a:pt x="101" y="19"/>
                  </a:lnTo>
                  <a:lnTo>
                    <a:pt x="100" y="24"/>
                  </a:lnTo>
                  <a:lnTo>
                    <a:pt x="100" y="24"/>
                  </a:lnTo>
                  <a:lnTo>
                    <a:pt x="101" y="31"/>
                  </a:lnTo>
                  <a:lnTo>
                    <a:pt x="104" y="42"/>
                  </a:lnTo>
                  <a:lnTo>
                    <a:pt x="110" y="71"/>
                  </a:lnTo>
                  <a:lnTo>
                    <a:pt x="110" y="71"/>
                  </a:lnTo>
                  <a:lnTo>
                    <a:pt x="123" y="121"/>
                  </a:lnTo>
                  <a:lnTo>
                    <a:pt x="145" y="198"/>
                  </a:lnTo>
                  <a:lnTo>
                    <a:pt x="180" y="322"/>
                  </a:lnTo>
                  <a:lnTo>
                    <a:pt x="181" y="322"/>
                  </a:lnTo>
                  <a:lnTo>
                    <a:pt x="290" y="26"/>
                  </a:lnTo>
                  <a:lnTo>
                    <a:pt x="290" y="26"/>
                  </a:lnTo>
                  <a:lnTo>
                    <a:pt x="299" y="7"/>
                  </a:lnTo>
                  <a:lnTo>
                    <a:pt x="301" y="3"/>
                  </a:lnTo>
                  <a:lnTo>
                    <a:pt x="304" y="3"/>
                  </a:lnTo>
                  <a:lnTo>
                    <a:pt x="304" y="3"/>
                  </a:lnTo>
                  <a:lnTo>
                    <a:pt x="306" y="4"/>
                  </a:lnTo>
                  <a:lnTo>
                    <a:pt x="309" y="8"/>
                  </a:lnTo>
                  <a:lnTo>
                    <a:pt x="317" y="27"/>
                  </a:lnTo>
                  <a:lnTo>
                    <a:pt x="42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EditPoints="1"/>
            </p:cNvSpPr>
            <p:nvPr userDrawn="1"/>
          </p:nvSpPr>
          <p:spPr bwMode="auto">
            <a:xfrm>
              <a:off x="3878" y="284"/>
              <a:ext cx="240" cy="220"/>
            </a:xfrm>
            <a:custGeom>
              <a:avLst/>
              <a:gdLst>
                <a:gd name="T0" fmla="*/ 108 w 721"/>
                <a:gd name="T1" fmla="*/ 226 h 661"/>
                <a:gd name="T2" fmla="*/ 94 w 721"/>
                <a:gd name="T3" fmla="*/ 156 h 661"/>
                <a:gd name="T4" fmla="*/ 105 w 721"/>
                <a:gd name="T5" fmla="*/ 104 h 661"/>
                <a:gd name="T6" fmla="*/ 154 w 721"/>
                <a:gd name="T7" fmla="*/ 42 h 661"/>
                <a:gd name="T8" fmla="*/ 247 w 721"/>
                <a:gd name="T9" fmla="*/ 4 h 661"/>
                <a:gd name="T10" fmla="*/ 329 w 721"/>
                <a:gd name="T11" fmla="*/ 2 h 661"/>
                <a:gd name="T12" fmla="*/ 408 w 721"/>
                <a:gd name="T13" fmla="*/ 22 h 661"/>
                <a:gd name="T14" fmla="*/ 414 w 721"/>
                <a:gd name="T15" fmla="*/ 40 h 661"/>
                <a:gd name="T16" fmla="*/ 405 w 721"/>
                <a:gd name="T17" fmla="*/ 147 h 661"/>
                <a:gd name="T18" fmla="*/ 394 w 721"/>
                <a:gd name="T19" fmla="*/ 162 h 661"/>
                <a:gd name="T20" fmla="*/ 389 w 721"/>
                <a:gd name="T21" fmla="*/ 146 h 661"/>
                <a:gd name="T22" fmla="*/ 376 w 721"/>
                <a:gd name="T23" fmla="*/ 93 h 661"/>
                <a:gd name="T24" fmla="*/ 349 w 721"/>
                <a:gd name="T25" fmla="*/ 61 h 661"/>
                <a:gd name="T26" fmla="*/ 287 w 721"/>
                <a:gd name="T27" fmla="*/ 38 h 661"/>
                <a:gd name="T28" fmla="*/ 234 w 721"/>
                <a:gd name="T29" fmla="*/ 45 h 661"/>
                <a:gd name="T30" fmla="*/ 200 w 721"/>
                <a:gd name="T31" fmla="*/ 72 h 661"/>
                <a:gd name="T32" fmla="*/ 182 w 721"/>
                <a:gd name="T33" fmla="*/ 121 h 661"/>
                <a:gd name="T34" fmla="*/ 188 w 721"/>
                <a:gd name="T35" fmla="*/ 176 h 661"/>
                <a:gd name="T36" fmla="*/ 226 w 721"/>
                <a:gd name="T37" fmla="*/ 246 h 661"/>
                <a:gd name="T38" fmla="*/ 335 w 721"/>
                <a:gd name="T39" fmla="*/ 370 h 661"/>
                <a:gd name="T40" fmla="*/ 476 w 721"/>
                <a:gd name="T41" fmla="*/ 485 h 661"/>
                <a:gd name="T42" fmla="*/ 505 w 721"/>
                <a:gd name="T43" fmla="*/ 405 h 661"/>
                <a:gd name="T44" fmla="*/ 506 w 721"/>
                <a:gd name="T45" fmla="*/ 345 h 661"/>
                <a:gd name="T46" fmla="*/ 489 w 721"/>
                <a:gd name="T47" fmla="*/ 323 h 661"/>
                <a:gd name="T48" fmla="*/ 451 w 721"/>
                <a:gd name="T49" fmla="*/ 315 h 661"/>
                <a:gd name="T50" fmla="*/ 442 w 721"/>
                <a:gd name="T51" fmla="*/ 308 h 661"/>
                <a:gd name="T52" fmla="*/ 456 w 721"/>
                <a:gd name="T53" fmla="*/ 299 h 661"/>
                <a:gd name="T54" fmla="*/ 568 w 721"/>
                <a:gd name="T55" fmla="*/ 308 h 661"/>
                <a:gd name="T56" fmla="*/ 585 w 721"/>
                <a:gd name="T57" fmla="*/ 322 h 661"/>
                <a:gd name="T58" fmla="*/ 571 w 721"/>
                <a:gd name="T59" fmla="*/ 399 h 661"/>
                <a:gd name="T60" fmla="*/ 502 w 721"/>
                <a:gd name="T61" fmla="*/ 521 h 661"/>
                <a:gd name="T62" fmla="*/ 620 w 721"/>
                <a:gd name="T63" fmla="*/ 604 h 661"/>
                <a:gd name="T64" fmla="*/ 692 w 721"/>
                <a:gd name="T65" fmla="*/ 631 h 661"/>
                <a:gd name="T66" fmla="*/ 718 w 721"/>
                <a:gd name="T67" fmla="*/ 634 h 661"/>
                <a:gd name="T68" fmla="*/ 719 w 721"/>
                <a:gd name="T69" fmla="*/ 644 h 661"/>
                <a:gd name="T70" fmla="*/ 631 w 721"/>
                <a:gd name="T71" fmla="*/ 649 h 661"/>
                <a:gd name="T72" fmla="*/ 502 w 721"/>
                <a:gd name="T73" fmla="*/ 628 h 661"/>
                <a:gd name="T74" fmla="*/ 421 w 721"/>
                <a:gd name="T75" fmla="*/ 594 h 661"/>
                <a:gd name="T76" fmla="*/ 340 w 721"/>
                <a:gd name="T77" fmla="*/ 643 h 661"/>
                <a:gd name="T78" fmla="*/ 255 w 721"/>
                <a:gd name="T79" fmla="*/ 660 h 661"/>
                <a:gd name="T80" fmla="*/ 145 w 721"/>
                <a:gd name="T81" fmla="*/ 650 h 661"/>
                <a:gd name="T82" fmla="*/ 50 w 721"/>
                <a:gd name="T83" fmla="*/ 595 h 661"/>
                <a:gd name="T84" fmla="*/ 6 w 721"/>
                <a:gd name="T85" fmla="*/ 519 h 661"/>
                <a:gd name="T86" fmla="*/ 1 w 721"/>
                <a:gd name="T87" fmla="*/ 456 h 661"/>
                <a:gd name="T88" fmla="*/ 30 w 721"/>
                <a:gd name="T89" fmla="*/ 374 h 661"/>
                <a:gd name="T90" fmla="*/ 82 w 721"/>
                <a:gd name="T91" fmla="*/ 312 h 661"/>
                <a:gd name="T92" fmla="*/ 400 w 721"/>
                <a:gd name="T93" fmla="*/ 557 h 661"/>
                <a:gd name="T94" fmla="*/ 249 w 721"/>
                <a:gd name="T95" fmla="*/ 412 h 661"/>
                <a:gd name="T96" fmla="*/ 148 w 721"/>
                <a:gd name="T97" fmla="*/ 316 h 661"/>
                <a:gd name="T98" fmla="*/ 105 w 721"/>
                <a:gd name="T99" fmla="*/ 389 h 661"/>
                <a:gd name="T100" fmla="*/ 104 w 721"/>
                <a:gd name="T101" fmla="*/ 473 h 661"/>
                <a:gd name="T102" fmla="*/ 138 w 721"/>
                <a:gd name="T103" fmla="*/ 549 h 661"/>
                <a:gd name="T104" fmla="*/ 200 w 721"/>
                <a:gd name="T105" fmla="*/ 595 h 661"/>
                <a:gd name="T106" fmla="*/ 262 w 721"/>
                <a:gd name="T107" fmla="*/ 608 h 661"/>
                <a:gd name="T108" fmla="*/ 348 w 721"/>
                <a:gd name="T109" fmla="*/ 588 h 661"/>
                <a:gd name="T110" fmla="*/ 400 w 721"/>
                <a:gd name="T111" fmla="*/ 55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661">
                  <a:moveTo>
                    <a:pt x="137" y="275"/>
                  </a:moveTo>
                  <a:lnTo>
                    <a:pt x="137" y="275"/>
                  </a:lnTo>
                  <a:lnTo>
                    <a:pt x="125" y="258"/>
                  </a:lnTo>
                  <a:lnTo>
                    <a:pt x="115" y="242"/>
                  </a:lnTo>
                  <a:lnTo>
                    <a:pt x="108" y="226"/>
                  </a:lnTo>
                  <a:lnTo>
                    <a:pt x="102" y="212"/>
                  </a:lnTo>
                  <a:lnTo>
                    <a:pt x="98" y="197"/>
                  </a:lnTo>
                  <a:lnTo>
                    <a:pt x="96" y="184"/>
                  </a:lnTo>
                  <a:lnTo>
                    <a:pt x="94" y="169"/>
                  </a:lnTo>
                  <a:lnTo>
                    <a:pt x="94" y="156"/>
                  </a:lnTo>
                  <a:lnTo>
                    <a:pt x="94" y="156"/>
                  </a:lnTo>
                  <a:lnTo>
                    <a:pt x="94" y="142"/>
                  </a:lnTo>
                  <a:lnTo>
                    <a:pt x="97" y="130"/>
                  </a:lnTo>
                  <a:lnTo>
                    <a:pt x="99" y="117"/>
                  </a:lnTo>
                  <a:lnTo>
                    <a:pt x="105" y="104"/>
                  </a:lnTo>
                  <a:lnTo>
                    <a:pt x="111" y="90"/>
                  </a:lnTo>
                  <a:lnTo>
                    <a:pt x="120" y="77"/>
                  </a:lnTo>
                  <a:lnTo>
                    <a:pt x="130" y="65"/>
                  </a:lnTo>
                  <a:lnTo>
                    <a:pt x="141" y="53"/>
                  </a:lnTo>
                  <a:lnTo>
                    <a:pt x="154" y="42"/>
                  </a:lnTo>
                  <a:lnTo>
                    <a:pt x="168" y="32"/>
                  </a:lnTo>
                  <a:lnTo>
                    <a:pt x="185" y="23"/>
                  </a:lnTo>
                  <a:lnTo>
                    <a:pt x="205" y="15"/>
                  </a:lnTo>
                  <a:lnTo>
                    <a:pt x="224" y="9"/>
                  </a:lnTo>
                  <a:lnTo>
                    <a:pt x="247" y="4"/>
                  </a:lnTo>
                  <a:lnTo>
                    <a:pt x="272" y="2"/>
                  </a:lnTo>
                  <a:lnTo>
                    <a:pt x="298" y="0"/>
                  </a:lnTo>
                  <a:lnTo>
                    <a:pt x="298" y="0"/>
                  </a:lnTo>
                  <a:lnTo>
                    <a:pt x="313" y="0"/>
                  </a:lnTo>
                  <a:lnTo>
                    <a:pt x="329" y="2"/>
                  </a:lnTo>
                  <a:lnTo>
                    <a:pt x="355" y="6"/>
                  </a:lnTo>
                  <a:lnTo>
                    <a:pt x="380" y="11"/>
                  </a:lnTo>
                  <a:lnTo>
                    <a:pt x="400" y="19"/>
                  </a:lnTo>
                  <a:lnTo>
                    <a:pt x="400" y="19"/>
                  </a:lnTo>
                  <a:lnTo>
                    <a:pt x="408" y="22"/>
                  </a:lnTo>
                  <a:lnTo>
                    <a:pt x="410" y="25"/>
                  </a:lnTo>
                  <a:lnTo>
                    <a:pt x="412" y="27"/>
                  </a:lnTo>
                  <a:lnTo>
                    <a:pt x="414" y="33"/>
                  </a:lnTo>
                  <a:lnTo>
                    <a:pt x="414" y="40"/>
                  </a:lnTo>
                  <a:lnTo>
                    <a:pt x="414" y="40"/>
                  </a:lnTo>
                  <a:lnTo>
                    <a:pt x="412" y="67"/>
                  </a:lnTo>
                  <a:lnTo>
                    <a:pt x="410" y="100"/>
                  </a:lnTo>
                  <a:lnTo>
                    <a:pt x="408" y="129"/>
                  </a:lnTo>
                  <a:lnTo>
                    <a:pt x="405" y="147"/>
                  </a:lnTo>
                  <a:lnTo>
                    <a:pt x="405" y="147"/>
                  </a:lnTo>
                  <a:lnTo>
                    <a:pt x="404" y="156"/>
                  </a:lnTo>
                  <a:lnTo>
                    <a:pt x="401" y="159"/>
                  </a:lnTo>
                  <a:lnTo>
                    <a:pt x="398" y="162"/>
                  </a:lnTo>
                  <a:lnTo>
                    <a:pt x="394" y="162"/>
                  </a:lnTo>
                  <a:lnTo>
                    <a:pt x="394" y="162"/>
                  </a:lnTo>
                  <a:lnTo>
                    <a:pt x="392" y="162"/>
                  </a:lnTo>
                  <a:lnTo>
                    <a:pt x="389" y="159"/>
                  </a:lnTo>
                  <a:lnTo>
                    <a:pt x="389" y="155"/>
                  </a:lnTo>
                  <a:lnTo>
                    <a:pt x="389" y="146"/>
                  </a:lnTo>
                  <a:lnTo>
                    <a:pt x="389" y="146"/>
                  </a:lnTo>
                  <a:lnTo>
                    <a:pt x="388" y="129"/>
                  </a:lnTo>
                  <a:lnTo>
                    <a:pt x="386" y="121"/>
                  </a:lnTo>
                  <a:lnTo>
                    <a:pt x="383" y="111"/>
                  </a:lnTo>
                  <a:lnTo>
                    <a:pt x="380" y="102"/>
                  </a:lnTo>
                  <a:lnTo>
                    <a:pt x="376" y="93"/>
                  </a:lnTo>
                  <a:lnTo>
                    <a:pt x="371" y="84"/>
                  </a:lnTo>
                  <a:lnTo>
                    <a:pt x="365" y="76"/>
                  </a:lnTo>
                  <a:lnTo>
                    <a:pt x="365" y="76"/>
                  </a:lnTo>
                  <a:lnTo>
                    <a:pt x="358" y="68"/>
                  </a:lnTo>
                  <a:lnTo>
                    <a:pt x="349" y="61"/>
                  </a:lnTo>
                  <a:lnTo>
                    <a:pt x="340" y="55"/>
                  </a:lnTo>
                  <a:lnTo>
                    <a:pt x="329" y="49"/>
                  </a:lnTo>
                  <a:lnTo>
                    <a:pt x="317" y="44"/>
                  </a:lnTo>
                  <a:lnTo>
                    <a:pt x="303" y="40"/>
                  </a:lnTo>
                  <a:lnTo>
                    <a:pt x="287" y="38"/>
                  </a:lnTo>
                  <a:lnTo>
                    <a:pt x="272" y="38"/>
                  </a:lnTo>
                  <a:lnTo>
                    <a:pt x="272" y="38"/>
                  </a:lnTo>
                  <a:lnTo>
                    <a:pt x="257" y="39"/>
                  </a:lnTo>
                  <a:lnTo>
                    <a:pt x="243" y="43"/>
                  </a:lnTo>
                  <a:lnTo>
                    <a:pt x="234" y="45"/>
                  </a:lnTo>
                  <a:lnTo>
                    <a:pt x="227" y="49"/>
                  </a:lnTo>
                  <a:lnTo>
                    <a:pt x="219" y="54"/>
                  </a:lnTo>
                  <a:lnTo>
                    <a:pt x="212" y="59"/>
                  </a:lnTo>
                  <a:lnTo>
                    <a:pt x="206" y="65"/>
                  </a:lnTo>
                  <a:lnTo>
                    <a:pt x="200" y="72"/>
                  </a:lnTo>
                  <a:lnTo>
                    <a:pt x="195" y="79"/>
                  </a:lnTo>
                  <a:lnTo>
                    <a:pt x="190" y="89"/>
                  </a:lnTo>
                  <a:lnTo>
                    <a:pt x="187" y="99"/>
                  </a:lnTo>
                  <a:lnTo>
                    <a:pt x="183" y="108"/>
                  </a:lnTo>
                  <a:lnTo>
                    <a:pt x="182" y="121"/>
                  </a:lnTo>
                  <a:lnTo>
                    <a:pt x="181" y="134"/>
                  </a:lnTo>
                  <a:lnTo>
                    <a:pt x="181" y="134"/>
                  </a:lnTo>
                  <a:lnTo>
                    <a:pt x="182" y="149"/>
                  </a:lnTo>
                  <a:lnTo>
                    <a:pt x="184" y="163"/>
                  </a:lnTo>
                  <a:lnTo>
                    <a:pt x="188" y="176"/>
                  </a:lnTo>
                  <a:lnTo>
                    <a:pt x="194" y="191"/>
                  </a:lnTo>
                  <a:lnTo>
                    <a:pt x="200" y="204"/>
                  </a:lnTo>
                  <a:lnTo>
                    <a:pt x="207" y="219"/>
                  </a:lnTo>
                  <a:lnTo>
                    <a:pt x="216" y="232"/>
                  </a:lnTo>
                  <a:lnTo>
                    <a:pt x="226" y="246"/>
                  </a:lnTo>
                  <a:lnTo>
                    <a:pt x="247" y="272"/>
                  </a:lnTo>
                  <a:lnTo>
                    <a:pt x="270" y="300"/>
                  </a:lnTo>
                  <a:lnTo>
                    <a:pt x="321" y="355"/>
                  </a:lnTo>
                  <a:lnTo>
                    <a:pt x="321" y="355"/>
                  </a:lnTo>
                  <a:lnTo>
                    <a:pt x="335" y="370"/>
                  </a:lnTo>
                  <a:lnTo>
                    <a:pt x="354" y="389"/>
                  </a:lnTo>
                  <a:lnTo>
                    <a:pt x="399" y="433"/>
                  </a:lnTo>
                  <a:lnTo>
                    <a:pt x="469" y="496"/>
                  </a:lnTo>
                  <a:lnTo>
                    <a:pt x="469" y="496"/>
                  </a:lnTo>
                  <a:lnTo>
                    <a:pt x="476" y="485"/>
                  </a:lnTo>
                  <a:lnTo>
                    <a:pt x="483" y="473"/>
                  </a:lnTo>
                  <a:lnTo>
                    <a:pt x="489" y="458"/>
                  </a:lnTo>
                  <a:lnTo>
                    <a:pt x="495" y="441"/>
                  </a:lnTo>
                  <a:lnTo>
                    <a:pt x="501" y="423"/>
                  </a:lnTo>
                  <a:lnTo>
                    <a:pt x="505" y="405"/>
                  </a:lnTo>
                  <a:lnTo>
                    <a:pt x="508" y="385"/>
                  </a:lnTo>
                  <a:lnTo>
                    <a:pt x="510" y="366"/>
                  </a:lnTo>
                  <a:lnTo>
                    <a:pt x="510" y="366"/>
                  </a:lnTo>
                  <a:lnTo>
                    <a:pt x="508" y="356"/>
                  </a:lnTo>
                  <a:lnTo>
                    <a:pt x="506" y="345"/>
                  </a:lnTo>
                  <a:lnTo>
                    <a:pt x="501" y="336"/>
                  </a:lnTo>
                  <a:lnTo>
                    <a:pt x="497" y="331"/>
                  </a:lnTo>
                  <a:lnTo>
                    <a:pt x="494" y="327"/>
                  </a:lnTo>
                  <a:lnTo>
                    <a:pt x="494" y="327"/>
                  </a:lnTo>
                  <a:lnTo>
                    <a:pt x="489" y="323"/>
                  </a:lnTo>
                  <a:lnTo>
                    <a:pt x="484" y="321"/>
                  </a:lnTo>
                  <a:lnTo>
                    <a:pt x="473" y="317"/>
                  </a:lnTo>
                  <a:lnTo>
                    <a:pt x="462" y="315"/>
                  </a:lnTo>
                  <a:lnTo>
                    <a:pt x="451" y="315"/>
                  </a:lnTo>
                  <a:lnTo>
                    <a:pt x="451" y="315"/>
                  </a:lnTo>
                  <a:lnTo>
                    <a:pt x="448" y="314"/>
                  </a:lnTo>
                  <a:lnTo>
                    <a:pt x="445" y="312"/>
                  </a:lnTo>
                  <a:lnTo>
                    <a:pt x="443" y="311"/>
                  </a:lnTo>
                  <a:lnTo>
                    <a:pt x="442" y="308"/>
                  </a:lnTo>
                  <a:lnTo>
                    <a:pt x="442" y="308"/>
                  </a:lnTo>
                  <a:lnTo>
                    <a:pt x="443" y="304"/>
                  </a:lnTo>
                  <a:lnTo>
                    <a:pt x="446" y="302"/>
                  </a:lnTo>
                  <a:lnTo>
                    <a:pt x="450" y="300"/>
                  </a:lnTo>
                  <a:lnTo>
                    <a:pt x="456" y="299"/>
                  </a:lnTo>
                  <a:lnTo>
                    <a:pt x="456" y="299"/>
                  </a:lnTo>
                  <a:lnTo>
                    <a:pt x="496" y="300"/>
                  </a:lnTo>
                  <a:lnTo>
                    <a:pt x="524" y="302"/>
                  </a:lnTo>
                  <a:lnTo>
                    <a:pt x="557" y="305"/>
                  </a:lnTo>
                  <a:lnTo>
                    <a:pt x="557" y="305"/>
                  </a:lnTo>
                  <a:lnTo>
                    <a:pt x="568" y="308"/>
                  </a:lnTo>
                  <a:lnTo>
                    <a:pt x="576" y="310"/>
                  </a:lnTo>
                  <a:lnTo>
                    <a:pt x="580" y="312"/>
                  </a:lnTo>
                  <a:lnTo>
                    <a:pt x="582" y="315"/>
                  </a:lnTo>
                  <a:lnTo>
                    <a:pt x="585" y="319"/>
                  </a:lnTo>
                  <a:lnTo>
                    <a:pt x="585" y="322"/>
                  </a:lnTo>
                  <a:lnTo>
                    <a:pt x="585" y="322"/>
                  </a:lnTo>
                  <a:lnTo>
                    <a:pt x="585" y="334"/>
                  </a:lnTo>
                  <a:lnTo>
                    <a:pt x="584" y="346"/>
                  </a:lnTo>
                  <a:lnTo>
                    <a:pt x="579" y="373"/>
                  </a:lnTo>
                  <a:lnTo>
                    <a:pt x="571" y="399"/>
                  </a:lnTo>
                  <a:lnTo>
                    <a:pt x="562" y="425"/>
                  </a:lnTo>
                  <a:lnTo>
                    <a:pt x="550" y="451"/>
                  </a:lnTo>
                  <a:lnTo>
                    <a:pt x="536" y="475"/>
                  </a:lnTo>
                  <a:lnTo>
                    <a:pt x="519" y="500"/>
                  </a:lnTo>
                  <a:lnTo>
                    <a:pt x="502" y="521"/>
                  </a:lnTo>
                  <a:lnTo>
                    <a:pt x="502" y="521"/>
                  </a:lnTo>
                  <a:lnTo>
                    <a:pt x="541" y="552"/>
                  </a:lnTo>
                  <a:lnTo>
                    <a:pt x="574" y="575"/>
                  </a:lnTo>
                  <a:lnTo>
                    <a:pt x="599" y="592"/>
                  </a:lnTo>
                  <a:lnTo>
                    <a:pt x="620" y="604"/>
                  </a:lnTo>
                  <a:lnTo>
                    <a:pt x="620" y="604"/>
                  </a:lnTo>
                  <a:lnTo>
                    <a:pt x="631" y="610"/>
                  </a:lnTo>
                  <a:lnTo>
                    <a:pt x="643" y="615"/>
                  </a:lnTo>
                  <a:lnTo>
                    <a:pt x="668" y="625"/>
                  </a:lnTo>
                  <a:lnTo>
                    <a:pt x="692" y="631"/>
                  </a:lnTo>
                  <a:lnTo>
                    <a:pt x="701" y="633"/>
                  </a:lnTo>
                  <a:lnTo>
                    <a:pt x="710" y="633"/>
                  </a:lnTo>
                  <a:lnTo>
                    <a:pt x="710" y="633"/>
                  </a:lnTo>
                  <a:lnTo>
                    <a:pt x="715" y="633"/>
                  </a:lnTo>
                  <a:lnTo>
                    <a:pt x="718" y="634"/>
                  </a:lnTo>
                  <a:lnTo>
                    <a:pt x="721" y="637"/>
                  </a:lnTo>
                  <a:lnTo>
                    <a:pt x="721" y="640"/>
                  </a:lnTo>
                  <a:lnTo>
                    <a:pt x="721" y="640"/>
                  </a:lnTo>
                  <a:lnTo>
                    <a:pt x="721" y="643"/>
                  </a:lnTo>
                  <a:lnTo>
                    <a:pt x="719" y="644"/>
                  </a:lnTo>
                  <a:lnTo>
                    <a:pt x="716" y="646"/>
                  </a:lnTo>
                  <a:lnTo>
                    <a:pt x="707" y="648"/>
                  </a:lnTo>
                  <a:lnTo>
                    <a:pt x="695" y="649"/>
                  </a:lnTo>
                  <a:lnTo>
                    <a:pt x="631" y="649"/>
                  </a:lnTo>
                  <a:lnTo>
                    <a:pt x="631" y="649"/>
                  </a:lnTo>
                  <a:lnTo>
                    <a:pt x="598" y="648"/>
                  </a:lnTo>
                  <a:lnTo>
                    <a:pt x="570" y="646"/>
                  </a:lnTo>
                  <a:lnTo>
                    <a:pt x="545" y="643"/>
                  </a:lnTo>
                  <a:lnTo>
                    <a:pt x="523" y="637"/>
                  </a:lnTo>
                  <a:lnTo>
                    <a:pt x="502" y="628"/>
                  </a:lnTo>
                  <a:lnTo>
                    <a:pt x="480" y="617"/>
                  </a:lnTo>
                  <a:lnTo>
                    <a:pt x="459" y="603"/>
                  </a:lnTo>
                  <a:lnTo>
                    <a:pt x="433" y="583"/>
                  </a:lnTo>
                  <a:lnTo>
                    <a:pt x="433" y="583"/>
                  </a:lnTo>
                  <a:lnTo>
                    <a:pt x="421" y="594"/>
                  </a:lnTo>
                  <a:lnTo>
                    <a:pt x="406" y="606"/>
                  </a:lnTo>
                  <a:lnTo>
                    <a:pt x="388" y="620"/>
                  </a:lnTo>
                  <a:lnTo>
                    <a:pt x="366" y="632"/>
                  </a:lnTo>
                  <a:lnTo>
                    <a:pt x="353" y="638"/>
                  </a:lnTo>
                  <a:lnTo>
                    <a:pt x="340" y="643"/>
                  </a:lnTo>
                  <a:lnTo>
                    <a:pt x="325" y="648"/>
                  </a:lnTo>
                  <a:lnTo>
                    <a:pt x="309" y="653"/>
                  </a:lnTo>
                  <a:lnTo>
                    <a:pt x="292" y="655"/>
                  </a:lnTo>
                  <a:lnTo>
                    <a:pt x="274" y="659"/>
                  </a:lnTo>
                  <a:lnTo>
                    <a:pt x="255" y="660"/>
                  </a:lnTo>
                  <a:lnTo>
                    <a:pt x="233" y="661"/>
                  </a:lnTo>
                  <a:lnTo>
                    <a:pt x="233" y="661"/>
                  </a:lnTo>
                  <a:lnTo>
                    <a:pt x="201" y="659"/>
                  </a:lnTo>
                  <a:lnTo>
                    <a:pt x="172" y="655"/>
                  </a:lnTo>
                  <a:lnTo>
                    <a:pt x="145" y="650"/>
                  </a:lnTo>
                  <a:lnTo>
                    <a:pt x="121" y="642"/>
                  </a:lnTo>
                  <a:lnTo>
                    <a:pt x="99" y="632"/>
                  </a:lnTo>
                  <a:lnTo>
                    <a:pt x="80" y="621"/>
                  </a:lnTo>
                  <a:lnTo>
                    <a:pt x="64" y="609"/>
                  </a:lnTo>
                  <a:lnTo>
                    <a:pt x="50" y="595"/>
                  </a:lnTo>
                  <a:lnTo>
                    <a:pt x="36" y="581"/>
                  </a:lnTo>
                  <a:lnTo>
                    <a:pt x="27" y="565"/>
                  </a:lnTo>
                  <a:lnTo>
                    <a:pt x="18" y="551"/>
                  </a:lnTo>
                  <a:lnTo>
                    <a:pt x="11" y="535"/>
                  </a:lnTo>
                  <a:lnTo>
                    <a:pt x="6" y="519"/>
                  </a:lnTo>
                  <a:lnTo>
                    <a:pt x="2" y="503"/>
                  </a:lnTo>
                  <a:lnTo>
                    <a:pt x="0" y="489"/>
                  </a:lnTo>
                  <a:lnTo>
                    <a:pt x="0" y="474"/>
                  </a:lnTo>
                  <a:lnTo>
                    <a:pt x="0" y="474"/>
                  </a:lnTo>
                  <a:lnTo>
                    <a:pt x="1" y="456"/>
                  </a:lnTo>
                  <a:lnTo>
                    <a:pt x="3" y="439"/>
                  </a:lnTo>
                  <a:lnTo>
                    <a:pt x="8" y="422"/>
                  </a:lnTo>
                  <a:lnTo>
                    <a:pt x="14" y="405"/>
                  </a:lnTo>
                  <a:lnTo>
                    <a:pt x="22" y="389"/>
                  </a:lnTo>
                  <a:lnTo>
                    <a:pt x="30" y="374"/>
                  </a:lnTo>
                  <a:lnTo>
                    <a:pt x="39" y="360"/>
                  </a:lnTo>
                  <a:lnTo>
                    <a:pt x="50" y="346"/>
                  </a:lnTo>
                  <a:lnTo>
                    <a:pt x="60" y="334"/>
                  </a:lnTo>
                  <a:lnTo>
                    <a:pt x="71" y="323"/>
                  </a:lnTo>
                  <a:lnTo>
                    <a:pt x="82" y="312"/>
                  </a:lnTo>
                  <a:lnTo>
                    <a:pt x="94" y="303"/>
                  </a:lnTo>
                  <a:lnTo>
                    <a:pt x="116" y="287"/>
                  </a:lnTo>
                  <a:lnTo>
                    <a:pt x="137" y="275"/>
                  </a:lnTo>
                  <a:close/>
                  <a:moveTo>
                    <a:pt x="400" y="557"/>
                  </a:moveTo>
                  <a:lnTo>
                    <a:pt x="400" y="557"/>
                  </a:lnTo>
                  <a:lnTo>
                    <a:pt x="359" y="520"/>
                  </a:lnTo>
                  <a:lnTo>
                    <a:pt x="314" y="478"/>
                  </a:lnTo>
                  <a:lnTo>
                    <a:pt x="274" y="439"/>
                  </a:lnTo>
                  <a:lnTo>
                    <a:pt x="249" y="412"/>
                  </a:lnTo>
                  <a:lnTo>
                    <a:pt x="249" y="412"/>
                  </a:lnTo>
                  <a:lnTo>
                    <a:pt x="200" y="359"/>
                  </a:lnTo>
                  <a:lnTo>
                    <a:pt x="176" y="329"/>
                  </a:lnTo>
                  <a:lnTo>
                    <a:pt x="159" y="308"/>
                  </a:lnTo>
                  <a:lnTo>
                    <a:pt x="159" y="308"/>
                  </a:lnTo>
                  <a:lnTo>
                    <a:pt x="148" y="316"/>
                  </a:lnTo>
                  <a:lnTo>
                    <a:pt x="137" y="326"/>
                  </a:lnTo>
                  <a:lnTo>
                    <a:pt x="127" y="339"/>
                  </a:lnTo>
                  <a:lnTo>
                    <a:pt x="119" y="354"/>
                  </a:lnTo>
                  <a:lnTo>
                    <a:pt x="111" y="371"/>
                  </a:lnTo>
                  <a:lnTo>
                    <a:pt x="105" y="389"/>
                  </a:lnTo>
                  <a:lnTo>
                    <a:pt x="102" y="411"/>
                  </a:lnTo>
                  <a:lnTo>
                    <a:pt x="101" y="435"/>
                  </a:lnTo>
                  <a:lnTo>
                    <a:pt x="101" y="435"/>
                  </a:lnTo>
                  <a:lnTo>
                    <a:pt x="102" y="455"/>
                  </a:lnTo>
                  <a:lnTo>
                    <a:pt x="104" y="473"/>
                  </a:lnTo>
                  <a:lnTo>
                    <a:pt x="108" y="490"/>
                  </a:lnTo>
                  <a:lnTo>
                    <a:pt x="114" y="507"/>
                  </a:lnTo>
                  <a:lnTo>
                    <a:pt x="120" y="521"/>
                  </a:lnTo>
                  <a:lnTo>
                    <a:pt x="128" y="536"/>
                  </a:lnTo>
                  <a:lnTo>
                    <a:pt x="138" y="549"/>
                  </a:lnTo>
                  <a:lnTo>
                    <a:pt x="149" y="560"/>
                  </a:lnTo>
                  <a:lnTo>
                    <a:pt x="160" y="571"/>
                  </a:lnTo>
                  <a:lnTo>
                    <a:pt x="172" y="581"/>
                  </a:lnTo>
                  <a:lnTo>
                    <a:pt x="185" y="588"/>
                  </a:lnTo>
                  <a:lnTo>
                    <a:pt x="200" y="595"/>
                  </a:lnTo>
                  <a:lnTo>
                    <a:pt x="215" y="600"/>
                  </a:lnTo>
                  <a:lnTo>
                    <a:pt x="230" y="604"/>
                  </a:lnTo>
                  <a:lnTo>
                    <a:pt x="246" y="606"/>
                  </a:lnTo>
                  <a:lnTo>
                    <a:pt x="262" y="608"/>
                  </a:lnTo>
                  <a:lnTo>
                    <a:pt x="262" y="608"/>
                  </a:lnTo>
                  <a:lnTo>
                    <a:pt x="274" y="608"/>
                  </a:lnTo>
                  <a:lnTo>
                    <a:pt x="286" y="606"/>
                  </a:lnTo>
                  <a:lnTo>
                    <a:pt x="308" y="602"/>
                  </a:lnTo>
                  <a:lnTo>
                    <a:pt x="330" y="595"/>
                  </a:lnTo>
                  <a:lnTo>
                    <a:pt x="348" y="588"/>
                  </a:lnTo>
                  <a:lnTo>
                    <a:pt x="365" y="581"/>
                  </a:lnTo>
                  <a:lnTo>
                    <a:pt x="380" y="572"/>
                  </a:lnTo>
                  <a:lnTo>
                    <a:pt x="392" y="564"/>
                  </a:lnTo>
                  <a:lnTo>
                    <a:pt x="400" y="557"/>
                  </a:lnTo>
                  <a:lnTo>
                    <a:pt x="400" y="5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3"/>
            <p:cNvSpPr>
              <a:spLocks/>
            </p:cNvSpPr>
            <p:nvPr userDrawn="1"/>
          </p:nvSpPr>
          <p:spPr bwMode="auto">
            <a:xfrm>
              <a:off x="264" y="274"/>
              <a:ext cx="164" cy="24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4"/>
            <p:cNvSpPr>
              <a:spLocks/>
            </p:cNvSpPr>
            <p:nvPr userDrawn="1"/>
          </p:nvSpPr>
          <p:spPr bwMode="auto">
            <a:xfrm>
              <a:off x="544" y="277"/>
              <a:ext cx="169" cy="234"/>
            </a:xfrm>
            <a:custGeom>
              <a:avLst/>
              <a:gdLst>
                <a:gd name="T0" fmla="*/ 0 w 509"/>
                <a:gd name="T1" fmla="*/ 702 h 702"/>
                <a:gd name="T2" fmla="*/ 0 w 509"/>
                <a:gd name="T3" fmla="*/ 0 h 702"/>
                <a:gd name="T4" fmla="*/ 150 w 509"/>
                <a:gd name="T5" fmla="*/ 0 h 702"/>
                <a:gd name="T6" fmla="*/ 150 w 509"/>
                <a:gd name="T7" fmla="*/ 280 h 702"/>
                <a:gd name="T8" fmla="*/ 360 w 509"/>
                <a:gd name="T9" fmla="*/ 280 h 702"/>
                <a:gd name="T10" fmla="*/ 360 w 509"/>
                <a:gd name="T11" fmla="*/ 0 h 702"/>
                <a:gd name="T12" fmla="*/ 509 w 509"/>
                <a:gd name="T13" fmla="*/ 0 h 702"/>
                <a:gd name="T14" fmla="*/ 509 w 509"/>
                <a:gd name="T15" fmla="*/ 702 h 702"/>
                <a:gd name="T16" fmla="*/ 360 w 509"/>
                <a:gd name="T17" fmla="*/ 702 h 702"/>
                <a:gd name="T18" fmla="*/ 360 w 509"/>
                <a:gd name="T19" fmla="*/ 398 h 702"/>
                <a:gd name="T20" fmla="*/ 150 w 509"/>
                <a:gd name="T21" fmla="*/ 398 h 702"/>
                <a:gd name="T22" fmla="*/ 150 w 509"/>
                <a:gd name="T23" fmla="*/ 702 h 702"/>
                <a:gd name="T24" fmla="*/ 0 w 50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702">
                  <a:moveTo>
                    <a:pt x="0" y="702"/>
                  </a:moveTo>
                  <a:lnTo>
                    <a:pt x="0" y="0"/>
                  </a:lnTo>
                  <a:lnTo>
                    <a:pt x="150" y="0"/>
                  </a:lnTo>
                  <a:lnTo>
                    <a:pt x="150" y="280"/>
                  </a:lnTo>
                  <a:lnTo>
                    <a:pt x="360" y="280"/>
                  </a:lnTo>
                  <a:lnTo>
                    <a:pt x="360" y="0"/>
                  </a:lnTo>
                  <a:lnTo>
                    <a:pt x="509" y="0"/>
                  </a:lnTo>
                  <a:lnTo>
                    <a:pt x="509" y="702"/>
                  </a:lnTo>
                  <a:lnTo>
                    <a:pt x="360" y="702"/>
                  </a:lnTo>
                  <a:lnTo>
                    <a:pt x="360" y="398"/>
                  </a:lnTo>
                  <a:lnTo>
                    <a:pt x="150" y="398"/>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5"/>
            <p:cNvSpPr>
              <a:spLocks/>
            </p:cNvSpPr>
            <p:nvPr userDrawn="1"/>
          </p:nvSpPr>
          <p:spPr bwMode="auto">
            <a:xfrm>
              <a:off x="836" y="277"/>
              <a:ext cx="230" cy="234"/>
            </a:xfrm>
            <a:custGeom>
              <a:avLst/>
              <a:gdLst>
                <a:gd name="T0" fmla="*/ 0 w 691"/>
                <a:gd name="T1" fmla="*/ 702 h 702"/>
                <a:gd name="T2" fmla="*/ 0 w 691"/>
                <a:gd name="T3" fmla="*/ 0 h 702"/>
                <a:gd name="T4" fmla="*/ 209 w 691"/>
                <a:gd name="T5" fmla="*/ 0 h 702"/>
                <a:gd name="T6" fmla="*/ 343 w 691"/>
                <a:gd name="T7" fmla="*/ 460 h 702"/>
                <a:gd name="T8" fmla="*/ 346 w 691"/>
                <a:gd name="T9" fmla="*/ 460 h 702"/>
                <a:gd name="T10" fmla="*/ 482 w 691"/>
                <a:gd name="T11" fmla="*/ 0 h 702"/>
                <a:gd name="T12" fmla="*/ 691 w 691"/>
                <a:gd name="T13" fmla="*/ 0 h 702"/>
                <a:gd name="T14" fmla="*/ 691 w 691"/>
                <a:gd name="T15" fmla="*/ 702 h 702"/>
                <a:gd name="T16" fmla="*/ 562 w 691"/>
                <a:gd name="T17" fmla="*/ 702 h 702"/>
                <a:gd name="T18" fmla="*/ 562 w 691"/>
                <a:gd name="T19" fmla="*/ 149 h 702"/>
                <a:gd name="T20" fmla="*/ 561 w 691"/>
                <a:gd name="T21" fmla="*/ 149 h 702"/>
                <a:gd name="T22" fmla="*/ 402 w 691"/>
                <a:gd name="T23" fmla="*/ 702 h 702"/>
                <a:gd name="T24" fmla="*/ 289 w 691"/>
                <a:gd name="T25" fmla="*/ 702 h 702"/>
                <a:gd name="T26" fmla="*/ 130 w 691"/>
                <a:gd name="T27" fmla="*/ 149 h 702"/>
                <a:gd name="T28" fmla="*/ 127 w 691"/>
                <a:gd name="T29" fmla="*/ 149 h 702"/>
                <a:gd name="T30" fmla="*/ 127 w 691"/>
                <a:gd name="T31" fmla="*/ 702 h 702"/>
                <a:gd name="T32" fmla="*/ 0 w 691"/>
                <a:gd name="T33"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1" h="702">
                  <a:moveTo>
                    <a:pt x="0" y="702"/>
                  </a:moveTo>
                  <a:lnTo>
                    <a:pt x="0" y="0"/>
                  </a:lnTo>
                  <a:lnTo>
                    <a:pt x="209" y="0"/>
                  </a:lnTo>
                  <a:lnTo>
                    <a:pt x="343" y="460"/>
                  </a:lnTo>
                  <a:lnTo>
                    <a:pt x="346" y="460"/>
                  </a:lnTo>
                  <a:lnTo>
                    <a:pt x="482" y="0"/>
                  </a:lnTo>
                  <a:lnTo>
                    <a:pt x="691" y="0"/>
                  </a:lnTo>
                  <a:lnTo>
                    <a:pt x="691" y="702"/>
                  </a:lnTo>
                  <a:lnTo>
                    <a:pt x="562" y="702"/>
                  </a:lnTo>
                  <a:lnTo>
                    <a:pt x="562" y="149"/>
                  </a:lnTo>
                  <a:lnTo>
                    <a:pt x="561" y="149"/>
                  </a:lnTo>
                  <a:lnTo>
                    <a:pt x="402" y="702"/>
                  </a:lnTo>
                  <a:lnTo>
                    <a:pt x="289" y="702"/>
                  </a:lnTo>
                  <a:lnTo>
                    <a:pt x="130" y="149"/>
                  </a:lnTo>
                  <a:lnTo>
                    <a:pt x="127" y="149"/>
                  </a:lnTo>
                  <a:lnTo>
                    <a:pt x="12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6"/>
            <p:cNvSpPr>
              <a:spLocks/>
            </p:cNvSpPr>
            <p:nvPr userDrawn="1"/>
          </p:nvSpPr>
          <p:spPr bwMode="auto">
            <a:xfrm>
              <a:off x="1186" y="277"/>
              <a:ext cx="139" cy="234"/>
            </a:xfrm>
            <a:custGeom>
              <a:avLst/>
              <a:gdLst>
                <a:gd name="T0" fmla="*/ 0 w 419"/>
                <a:gd name="T1" fmla="*/ 702 h 702"/>
                <a:gd name="T2" fmla="*/ 0 w 419"/>
                <a:gd name="T3" fmla="*/ 0 h 702"/>
                <a:gd name="T4" fmla="*/ 408 w 419"/>
                <a:gd name="T5" fmla="*/ 0 h 702"/>
                <a:gd name="T6" fmla="*/ 408 w 419"/>
                <a:gd name="T7" fmla="*/ 118 h 702"/>
                <a:gd name="T8" fmla="*/ 149 w 419"/>
                <a:gd name="T9" fmla="*/ 118 h 702"/>
                <a:gd name="T10" fmla="*/ 149 w 419"/>
                <a:gd name="T11" fmla="*/ 280 h 702"/>
                <a:gd name="T12" fmla="*/ 347 w 419"/>
                <a:gd name="T13" fmla="*/ 280 h 702"/>
                <a:gd name="T14" fmla="*/ 347 w 419"/>
                <a:gd name="T15" fmla="*/ 398 h 702"/>
                <a:gd name="T16" fmla="*/ 149 w 419"/>
                <a:gd name="T17" fmla="*/ 398 h 702"/>
                <a:gd name="T18" fmla="*/ 149 w 419"/>
                <a:gd name="T19" fmla="*/ 584 h 702"/>
                <a:gd name="T20" fmla="*/ 419 w 419"/>
                <a:gd name="T21" fmla="*/ 584 h 702"/>
                <a:gd name="T22" fmla="*/ 419 w 419"/>
                <a:gd name="T23" fmla="*/ 702 h 702"/>
                <a:gd name="T24" fmla="*/ 0 w 41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702">
                  <a:moveTo>
                    <a:pt x="0" y="702"/>
                  </a:moveTo>
                  <a:lnTo>
                    <a:pt x="0" y="0"/>
                  </a:lnTo>
                  <a:lnTo>
                    <a:pt x="408" y="0"/>
                  </a:lnTo>
                  <a:lnTo>
                    <a:pt x="408" y="118"/>
                  </a:lnTo>
                  <a:lnTo>
                    <a:pt x="149" y="118"/>
                  </a:lnTo>
                  <a:lnTo>
                    <a:pt x="149" y="280"/>
                  </a:lnTo>
                  <a:lnTo>
                    <a:pt x="347" y="280"/>
                  </a:lnTo>
                  <a:lnTo>
                    <a:pt x="347" y="398"/>
                  </a:lnTo>
                  <a:lnTo>
                    <a:pt x="149" y="398"/>
                  </a:lnTo>
                  <a:lnTo>
                    <a:pt x="149" y="584"/>
                  </a:lnTo>
                  <a:lnTo>
                    <a:pt x="419" y="584"/>
                  </a:lnTo>
                  <a:lnTo>
                    <a:pt x="41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7"/>
            <p:cNvSpPr>
              <a:spLocks/>
            </p:cNvSpPr>
            <p:nvPr userDrawn="1"/>
          </p:nvSpPr>
          <p:spPr bwMode="auto">
            <a:xfrm>
              <a:off x="1438" y="277"/>
              <a:ext cx="130" cy="234"/>
            </a:xfrm>
            <a:custGeom>
              <a:avLst/>
              <a:gdLst>
                <a:gd name="T0" fmla="*/ 0 w 389"/>
                <a:gd name="T1" fmla="*/ 702 h 702"/>
                <a:gd name="T2" fmla="*/ 0 w 389"/>
                <a:gd name="T3" fmla="*/ 0 h 702"/>
                <a:gd name="T4" fmla="*/ 149 w 389"/>
                <a:gd name="T5" fmla="*/ 0 h 702"/>
                <a:gd name="T6" fmla="*/ 149 w 389"/>
                <a:gd name="T7" fmla="*/ 584 h 702"/>
                <a:gd name="T8" fmla="*/ 389 w 389"/>
                <a:gd name="T9" fmla="*/ 584 h 702"/>
                <a:gd name="T10" fmla="*/ 389 w 389"/>
                <a:gd name="T11" fmla="*/ 702 h 702"/>
                <a:gd name="T12" fmla="*/ 0 w 389"/>
                <a:gd name="T13" fmla="*/ 702 h 702"/>
              </a:gdLst>
              <a:ahLst/>
              <a:cxnLst>
                <a:cxn ang="0">
                  <a:pos x="T0" y="T1"/>
                </a:cxn>
                <a:cxn ang="0">
                  <a:pos x="T2" y="T3"/>
                </a:cxn>
                <a:cxn ang="0">
                  <a:pos x="T4" y="T5"/>
                </a:cxn>
                <a:cxn ang="0">
                  <a:pos x="T6" y="T7"/>
                </a:cxn>
                <a:cxn ang="0">
                  <a:pos x="T8" y="T9"/>
                </a:cxn>
                <a:cxn ang="0">
                  <a:pos x="T10" y="T11"/>
                </a:cxn>
                <a:cxn ang="0">
                  <a:pos x="T12" y="T13"/>
                </a:cxn>
              </a:cxnLst>
              <a:rect l="0" t="0" r="r" b="b"/>
              <a:pathLst>
                <a:path w="389" h="702">
                  <a:moveTo>
                    <a:pt x="0" y="702"/>
                  </a:moveTo>
                  <a:lnTo>
                    <a:pt x="0" y="0"/>
                  </a:lnTo>
                  <a:lnTo>
                    <a:pt x="149" y="0"/>
                  </a:lnTo>
                  <a:lnTo>
                    <a:pt x="149" y="584"/>
                  </a:lnTo>
                  <a:lnTo>
                    <a:pt x="389" y="584"/>
                  </a:lnTo>
                  <a:lnTo>
                    <a:pt x="38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38"/>
            <p:cNvSpPr>
              <a:spLocks noChangeArrowheads="1"/>
            </p:cNvSpPr>
            <p:nvPr userDrawn="1"/>
          </p:nvSpPr>
          <p:spPr bwMode="auto">
            <a:xfrm>
              <a:off x="1673"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9"/>
            <p:cNvSpPr>
              <a:spLocks/>
            </p:cNvSpPr>
            <p:nvPr userDrawn="1"/>
          </p:nvSpPr>
          <p:spPr bwMode="auto">
            <a:xfrm>
              <a:off x="1842" y="277"/>
              <a:ext cx="177" cy="234"/>
            </a:xfrm>
            <a:custGeom>
              <a:avLst/>
              <a:gdLst>
                <a:gd name="T0" fmla="*/ 0 w 531"/>
                <a:gd name="T1" fmla="*/ 702 h 702"/>
                <a:gd name="T2" fmla="*/ 0 w 531"/>
                <a:gd name="T3" fmla="*/ 0 h 702"/>
                <a:gd name="T4" fmla="*/ 150 w 531"/>
                <a:gd name="T5" fmla="*/ 0 h 702"/>
                <a:gd name="T6" fmla="*/ 150 w 531"/>
                <a:gd name="T7" fmla="*/ 290 h 702"/>
                <a:gd name="T8" fmla="*/ 151 w 531"/>
                <a:gd name="T9" fmla="*/ 290 h 702"/>
                <a:gd name="T10" fmla="*/ 345 w 531"/>
                <a:gd name="T11" fmla="*/ 0 h 702"/>
                <a:gd name="T12" fmla="*/ 508 w 531"/>
                <a:gd name="T13" fmla="*/ 0 h 702"/>
                <a:gd name="T14" fmla="*/ 307 w 531"/>
                <a:gd name="T15" fmla="*/ 283 h 702"/>
                <a:gd name="T16" fmla="*/ 531 w 531"/>
                <a:gd name="T17" fmla="*/ 702 h 702"/>
                <a:gd name="T18" fmla="*/ 363 w 531"/>
                <a:gd name="T19" fmla="*/ 702 h 702"/>
                <a:gd name="T20" fmla="*/ 207 w 531"/>
                <a:gd name="T21" fmla="*/ 407 h 702"/>
                <a:gd name="T22" fmla="*/ 150 w 531"/>
                <a:gd name="T23" fmla="*/ 487 h 702"/>
                <a:gd name="T24" fmla="*/ 150 w 531"/>
                <a:gd name="T25" fmla="*/ 702 h 702"/>
                <a:gd name="T26" fmla="*/ 0 w 531"/>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1" h="702">
                  <a:moveTo>
                    <a:pt x="0" y="702"/>
                  </a:moveTo>
                  <a:lnTo>
                    <a:pt x="0" y="0"/>
                  </a:lnTo>
                  <a:lnTo>
                    <a:pt x="150" y="0"/>
                  </a:lnTo>
                  <a:lnTo>
                    <a:pt x="150" y="290"/>
                  </a:lnTo>
                  <a:lnTo>
                    <a:pt x="151" y="290"/>
                  </a:lnTo>
                  <a:lnTo>
                    <a:pt x="345" y="0"/>
                  </a:lnTo>
                  <a:lnTo>
                    <a:pt x="508" y="0"/>
                  </a:lnTo>
                  <a:lnTo>
                    <a:pt x="307" y="283"/>
                  </a:lnTo>
                  <a:lnTo>
                    <a:pt x="531" y="702"/>
                  </a:lnTo>
                  <a:lnTo>
                    <a:pt x="363" y="702"/>
                  </a:lnTo>
                  <a:lnTo>
                    <a:pt x="207" y="407"/>
                  </a:lnTo>
                  <a:lnTo>
                    <a:pt x="150" y="487"/>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40"/>
            <p:cNvSpPr>
              <a:spLocks/>
            </p:cNvSpPr>
            <p:nvPr userDrawn="1"/>
          </p:nvSpPr>
          <p:spPr bwMode="auto">
            <a:xfrm>
              <a:off x="2276" y="274"/>
              <a:ext cx="168" cy="24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41"/>
            <p:cNvSpPr>
              <a:spLocks noChangeArrowheads="1"/>
            </p:cNvSpPr>
            <p:nvPr userDrawn="1"/>
          </p:nvSpPr>
          <p:spPr bwMode="auto">
            <a:xfrm>
              <a:off x="2562"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42"/>
            <p:cNvSpPr>
              <a:spLocks/>
            </p:cNvSpPr>
            <p:nvPr userDrawn="1"/>
          </p:nvSpPr>
          <p:spPr bwMode="auto">
            <a:xfrm>
              <a:off x="2717" y="277"/>
              <a:ext cx="165" cy="234"/>
            </a:xfrm>
            <a:custGeom>
              <a:avLst/>
              <a:gdLst>
                <a:gd name="T0" fmla="*/ 497 w 497"/>
                <a:gd name="T1" fmla="*/ 0 h 702"/>
                <a:gd name="T2" fmla="*/ 497 w 497"/>
                <a:gd name="T3" fmla="*/ 118 h 702"/>
                <a:gd name="T4" fmla="*/ 323 w 497"/>
                <a:gd name="T5" fmla="*/ 118 h 702"/>
                <a:gd name="T6" fmla="*/ 323 w 497"/>
                <a:gd name="T7" fmla="*/ 702 h 702"/>
                <a:gd name="T8" fmla="*/ 173 w 497"/>
                <a:gd name="T9" fmla="*/ 702 h 702"/>
                <a:gd name="T10" fmla="*/ 173 w 497"/>
                <a:gd name="T11" fmla="*/ 118 h 702"/>
                <a:gd name="T12" fmla="*/ 0 w 497"/>
                <a:gd name="T13" fmla="*/ 118 h 702"/>
                <a:gd name="T14" fmla="*/ 0 w 497"/>
                <a:gd name="T15" fmla="*/ 0 h 702"/>
                <a:gd name="T16" fmla="*/ 497 w 497"/>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702">
                  <a:moveTo>
                    <a:pt x="497" y="0"/>
                  </a:moveTo>
                  <a:lnTo>
                    <a:pt x="497" y="118"/>
                  </a:lnTo>
                  <a:lnTo>
                    <a:pt x="323" y="118"/>
                  </a:lnTo>
                  <a:lnTo>
                    <a:pt x="323" y="702"/>
                  </a:lnTo>
                  <a:lnTo>
                    <a:pt x="173" y="702"/>
                  </a:lnTo>
                  <a:lnTo>
                    <a:pt x="173" y="118"/>
                  </a:lnTo>
                  <a:lnTo>
                    <a:pt x="0" y="118"/>
                  </a:lnTo>
                  <a:lnTo>
                    <a:pt x="0" y="0"/>
                  </a:lnTo>
                  <a:lnTo>
                    <a:pt x="4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3"/>
            <p:cNvSpPr>
              <a:spLocks/>
            </p:cNvSpPr>
            <p:nvPr userDrawn="1"/>
          </p:nvSpPr>
          <p:spPr bwMode="auto">
            <a:xfrm>
              <a:off x="2984" y="277"/>
              <a:ext cx="177" cy="234"/>
            </a:xfrm>
            <a:custGeom>
              <a:avLst/>
              <a:gdLst>
                <a:gd name="T0" fmla="*/ 0 w 530"/>
                <a:gd name="T1" fmla="*/ 702 h 702"/>
                <a:gd name="T2" fmla="*/ 0 w 530"/>
                <a:gd name="T3" fmla="*/ 0 h 702"/>
                <a:gd name="T4" fmla="*/ 149 w 530"/>
                <a:gd name="T5" fmla="*/ 0 h 702"/>
                <a:gd name="T6" fmla="*/ 149 w 530"/>
                <a:gd name="T7" fmla="*/ 290 h 702"/>
                <a:gd name="T8" fmla="*/ 152 w 530"/>
                <a:gd name="T9" fmla="*/ 290 h 702"/>
                <a:gd name="T10" fmla="*/ 345 w 530"/>
                <a:gd name="T11" fmla="*/ 0 h 702"/>
                <a:gd name="T12" fmla="*/ 509 w 530"/>
                <a:gd name="T13" fmla="*/ 0 h 702"/>
                <a:gd name="T14" fmla="*/ 307 w 530"/>
                <a:gd name="T15" fmla="*/ 283 h 702"/>
                <a:gd name="T16" fmla="*/ 530 w 530"/>
                <a:gd name="T17" fmla="*/ 702 h 702"/>
                <a:gd name="T18" fmla="*/ 363 w 530"/>
                <a:gd name="T19" fmla="*/ 702 h 702"/>
                <a:gd name="T20" fmla="*/ 208 w 530"/>
                <a:gd name="T21" fmla="*/ 407 h 702"/>
                <a:gd name="T22" fmla="*/ 149 w 530"/>
                <a:gd name="T23" fmla="*/ 487 h 702"/>
                <a:gd name="T24" fmla="*/ 149 w 530"/>
                <a:gd name="T25" fmla="*/ 702 h 702"/>
                <a:gd name="T26" fmla="*/ 0 w 530"/>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0" h="702">
                  <a:moveTo>
                    <a:pt x="0" y="702"/>
                  </a:moveTo>
                  <a:lnTo>
                    <a:pt x="0" y="0"/>
                  </a:lnTo>
                  <a:lnTo>
                    <a:pt x="149" y="0"/>
                  </a:lnTo>
                  <a:lnTo>
                    <a:pt x="149" y="290"/>
                  </a:lnTo>
                  <a:lnTo>
                    <a:pt x="152" y="290"/>
                  </a:lnTo>
                  <a:lnTo>
                    <a:pt x="345" y="0"/>
                  </a:lnTo>
                  <a:lnTo>
                    <a:pt x="509" y="0"/>
                  </a:lnTo>
                  <a:lnTo>
                    <a:pt x="307" y="283"/>
                  </a:lnTo>
                  <a:lnTo>
                    <a:pt x="530" y="702"/>
                  </a:lnTo>
                  <a:lnTo>
                    <a:pt x="363" y="702"/>
                  </a:lnTo>
                  <a:lnTo>
                    <a:pt x="208" y="407"/>
                  </a:lnTo>
                  <a:lnTo>
                    <a:pt x="149" y="487"/>
                  </a:lnTo>
                  <a:lnTo>
                    <a:pt x="14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44"/>
            <p:cNvSpPr>
              <a:spLocks noChangeArrowheads="1"/>
            </p:cNvSpPr>
            <p:nvPr userDrawn="1"/>
          </p:nvSpPr>
          <p:spPr bwMode="auto">
            <a:xfrm>
              <a:off x="3259"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5"/>
            <p:cNvSpPr>
              <a:spLocks/>
            </p:cNvSpPr>
            <p:nvPr userDrawn="1"/>
          </p:nvSpPr>
          <p:spPr bwMode="auto">
            <a:xfrm>
              <a:off x="3431" y="277"/>
              <a:ext cx="170" cy="234"/>
            </a:xfrm>
            <a:custGeom>
              <a:avLst/>
              <a:gdLst>
                <a:gd name="T0" fmla="*/ 0 w 510"/>
                <a:gd name="T1" fmla="*/ 702 h 702"/>
                <a:gd name="T2" fmla="*/ 0 w 510"/>
                <a:gd name="T3" fmla="*/ 0 h 702"/>
                <a:gd name="T4" fmla="*/ 164 w 510"/>
                <a:gd name="T5" fmla="*/ 0 h 702"/>
                <a:gd name="T6" fmla="*/ 372 w 510"/>
                <a:gd name="T7" fmla="*/ 416 h 702"/>
                <a:gd name="T8" fmla="*/ 374 w 510"/>
                <a:gd name="T9" fmla="*/ 416 h 702"/>
                <a:gd name="T10" fmla="*/ 374 w 510"/>
                <a:gd name="T11" fmla="*/ 0 h 702"/>
                <a:gd name="T12" fmla="*/ 510 w 510"/>
                <a:gd name="T13" fmla="*/ 0 h 702"/>
                <a:gd name="T14" fmla="*/ 510 w 510"/>
                <a:gd name="T15" fmla="*/ 702 h 702"/>
                <a:gd name="T16" fmla="*/ 368 w 510"/>
                <a:gd name="T17" fmla="*/ 702 h 702"/>
                <a:gd name="T18" fmla="*/ 140 w 510"/>
                <a:gd name="T19" fmla="*/ 249 h 702"/>
                <a:gd name="T20" fmla="*/ 137 w 510"/>
                <a:gd name="T21" fmla="*/ 249 h 702"/>
                <a:gd name="T22" fmla="*/ 137 w 510"/>
                <a:gd name="T23" fmla="*/ 702 h 702"/>
                <a:gd name="T24" fmla="*/ 0 w 510"/>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702">
                  <a:moveTo>
                    <a:pt x="0" y="702"/>
                  </a:moveTo>
                  <a:lnTo>
                    <a:pt x="0" y="0"/>
                  </a:lnTo>
                  <a:lnTo>
                    <a:pt x="164" y="0"/>
                  </a:lnTo>
                  <a:lnTo>
                    <a:pt x="372" y="416"/>
                  </a:lnTo>
                  <a:lnTo>
                    <a:pt x="374" y="416"/>
                  </a:lnTo>
                  <a:lnTo>
                    <a:pt x="374" y="0"/>
                  </a:lnTo>
                  <a:lnTo>
                    <a:pt x="510" y="0"/>
                  </a:lnTo>
                  <a:lnTo>
                    <a:pt x="510" y="702"/>
                  </a:lnTo>
                  <a:lnTo>
                    <a:pt x="368" y="702"/>
                  </a:lnTo>
                  <a:lnTo>
                    <a:pt x="140" y="249"/>
                  </a:lnTo>
                  <a:lnTo>
                    <a:pt x="137" y="249"/>
                  </a:lnTo>
                  <a:lnTo>
                    <a:pt x="13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6"/>
            <p:cNvSpPr>
              <a:spLocks noEditPoints="1"/>
            </p:cNvSpPr>
            <p:nvPr userDrawn="1"/>
          </p:nvSpPr>
          <p:spPr bwMode="auto">
            <a:xfrm>
              <a:off x="4354" y="277"/>
              <a:ext cx="160" cy="234"/>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9"/>
            <p:cNvSpPr>
              <a:spLocks noEditPoints="1"/>
            </p:cNvSpPr>
            <p:nvPr userDrawn="1"/>
          </p:nvSpPr>
          <p:spPr bwMode="auto">
            <a:xfrm>
              <a:off x="4609" y="277"/>
              <a:ext cx="191" cy="234"/>
            </a:xfrm>
            <a:custGeom>
              <a:avLst/>
              <a:gdLst>
                <a:gd name="T0" fmla="*/ 0 w 573"/>
                <a:gd name="T1" fmla="*/ 702 h 702"/>
                <a:gd name="T2" fmla="*/ 194 w 573"/>
                <a:gd name="T3" fmla="*/ 0 h 702"/>
                <a:gd name="T4" fmla="*/ 385 w 573"/>
                <a:gd name="T5" fmla="*/ 0 h 702"/>
                <a:gd name="T6" fmla="*/ 573 w 573"/>
                <a:gd name="T7" fmla="*/ 702 h 702"/>
                <a:gd name="T8" fmla="*/ 431 w 573"/>
                <a:gd name="T9" fmla="*/ 702 h 702"/>
                <a:gd name="T10" fmla="*/ 393 w 573"/>
                <a:gd name="T11" fmla="*/ 554 h 702"/>
                <a:gd name="T12" fmla="*/ 186 w 573"/>
                <a:gd name="T13" fmla="*/ 554 h 702"/>
                <a:gd name="T14" fmla="*/ 144 w 573"/>
                <a:gd name="T15" fmla="*/ 702 h 702"/>
                <a:gd name="T16" fmla="*/ 0 w 573"/>
                <a:gd name="T17" fmla="*/ 702 h 702"/>
                <a:gd name="T18" fmla="*/ 214 w 573"/>
                <a:gd name="T19" fmla="*/ 436 h 702"/>
                <a:gd name="T20" fmla="*/ 362 w 573"/>
                <a:gd name="T21" fmla="*/ 436 h 702"/>
                <a:gd name="T22" fmla="*/ 289 w 573"/>
                <a:gd name="T23" fmla="*/ 152 h 702"/>
                <a:gd name="T24" fmla="*/ 286 w 573"/>
                <a:gd name="T25" fmla="*/ 152 h 702"/>
                <a:gd name="T26" fmla="*/ 214 w 573"/>
                <a:gd name="T27" fmla="*/ 43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702">
                  <a:moveTo>
                    <a:pt x="0" y="702"/>
                  </a:moveTo>
                  <a:lnTo>
                    <a:pt x="194" y="0"/>
                  </a:lnTo>
                  <a:lnTo>
                    <a:pt x="385" y="0"/>
                  </a:lnTo>
                  <a:lnTo>
                    <a:pt x="573" y="702"/>
                  </a:lnTo>
                  <a:lnTo>
                    <a:pt x="431" y="702"/>
                  </a:lnTo>
                  <a:lnTo>
                    <a:pt x="393" y="554"/>
                  </a:lnTo>
                  <a:lnTo>
                    <a:pt x="186" y="554"/>
                  </a:lnTo>
                  <a:lnTo>
                    <a:pt x="144" y="702"/>
                  </a:lnTo>
                  <a:lnTo>
                    <a:pt x="0" y="702"/>
                  </a:lnTo>
                  <a:close/>
                  <a:moveTo>
                    <a:pt x="214" y="436"/>
                  </a:moveTo>
                  <a:lnTo>
                    <a:pt x="362" y="436"/>
                  </a:lnTo>
                  <a:lnTo>
                    <a:pt x="289" y="152"/>
                  </a:lnTo>
                  <a:lnTo>
                    <a:pt x="286" y="152"/>
                  </a:lnTo>
                  <a:lnTo>
                    <a:pt x="214" y="4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52"/>
            <p:cNvSpPr>
              <a:spLocks/>
            </p:cNvSpPr>
            <p:nvPr userDrawn="1"/>
          </p:nvSpPr>
          <p:spPr bwMode="auto">
            <a:xfrm>
              <a:off x="4869" y="277"/>
              <a:ext cx="189" cy="234"/>
            </a:xfrm>
            <a:custGeom>
              <a:avLst/>
              <a:gdLst>
                <a:gd name="T0" fmla="*/ 0 w 568"/>
                <a:gd name="T1" fmla="*/ 0 h 702"/>
                <a:gd name="T2" fmla="*/ 147 w 568"/>
                <a:gd name="T3" fmla="*/ 0 h 702"/>
                <a:gd name="T4" fmla="*/ 284 w 568"/>
                <a:gd name="T5" fmla="*/ 501 h 702"/>
                <a:gd name="T6" fmla="*/ 287 w 568"/>
                <a:gd name="T7" fmla="*/ 501 h 702"/>
                <a:gd name="T8" fmla="*/ 423 w 568"/>
                <a:gd name="T9" fmla="*/ 0 h 702"/>
                <a:gd name="T10" fmla="*/ 568 w 568"/>
                <a:gd name="T11" fmla="*/ 0 h 702"/>
                <a:gd name="T12" fmla="*/ 369 w 568"/>
                <a:gd name="T13" fmla="*/ 702 h 702"/>
                <a:gd name="T14" fmla="*/ 199 w 568"/>
                <a:gd name="T15" fmla="*/ 702 h 702"/>
                <a:gd name="T16" fmla="*/ 0 w 568"/>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702">
                  <a:moveTo>
                    <a:pt x="0" y="0"/>
                  </a:moveTo>
                  <a:lnTo>
                    <a:pt x="147" y="0"/>
                  </a:lnTo>
                  <a:lnTo>
                    <a:pt x="284" y="501"/>
                  </a:lnTo>
                  <a:lnTo>
                    <a:pt x="287" y="501"/>
                  </a:lnTo>
                  <a:lnTo>
                    <a:pt x="423" y="0"/>
                  </a:lnTo>
                  <a:lnTo>
                    <a:pt x="568" y="0"/>
                  </a:lnTo>
                  <a:lnTo>
                    <a:pt x="369" y="702"/>
                  </a:lnTo>
                  <a:lnTo>
                    <a:pt x="199" y="70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53"/>
            <p:cNvSpPr>
              <a:spLocks noChangeArrowheads="1"/>
            </p:cNvSpPr>
            <p:nvPr userDrawn="1"/>
          </p:nvSpPr>
          <p:spPr bwMode="auto">
            <a:xfrm>
              <a:off x="5161"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54"/>
            <p:cNvSpPr>
              <a:spLocks/>
            </p:cNvSpPr>
            <p:nvPr userDrawn="1"/>
          </p:nvSpPr>
          <p:spPr bwMode="auto">
            <a:xfrm>
              <a:off x="5320" y="274"/>
              <a:ext cx="168" cy="240"/>
            </a:xfrm>
            <a:custGeom>
              <a:avLst/>
              <a:gdLst>
                <a:gd name="T0" fmla="*/ 353 w 504"/>
                <a:gd name="T1" fmla="*/ 182 h 721"/>
                <a:gd name="T2" fmla="*/ 324 w 504"/>
                <a:gd name="T3" fmla="*/ 138 h 721"/>
                <a:gd name="T4" fmla="*/ 305 w 504"/>
                <a:gd name="T5" fmla="*/ 123 h 721"/>
                <a:gd name="T6" fmla="*/ 281 w 504"/>
                <a:gd name="T7" fmla="*/ 113 h 721"/>
                <a:gd name="T8" fmla="*/ 254 w 504"/>
                <a:gd name="T9" fmla="*/ 111 h 721"/>
                <a:gd name="T10" fmla="*/ 219 w 504"/>
                <a:gd name="T11" fmla="*/ 115 h 721"/>
                <a:gd name="T12" fmla="*/ 198 w 504"/>
                <a:gd name="T13" fmla="*/ 126 h 721"/>
                <a:gd name="T14" fmla="*/ 183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0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0 w 504"/>
                <a:gd name="T73" fmla="*/ 607 h 721"/>
                <a:gd name="T74" fmla="*/ 314 w 504"/>
                <a:gd name="T75" fmla="*/ 599 h 721"/>
                <a:gd name="T76" fmla="*/ 334 w 504"/>
                <a:gd name="T77" fmla="*/ 583 h 721"/>
                <a:gd name="T78" fmla="*/ 347 w 504"/>
                <a:gd name="T79" fmla="*/ 562 h 721"/>
                <a:gd name="T80" fmla="*/ 355 w 504"/>
                <a:gd name="T81" fmla="*/ 537 h 721"/>
                <a:gd name="T82" fmla="*/ 353 w 504"/>
                <a:gd name="T83" fmla="*/ 515 h 721"/>
                <a:gd name="T84" fmla="*/ 340 w 504"/>
                <a:gd name="T85" fmla="*/ 483 h 721"/>
                <a:gd name="T86" fmla="*/ 314 w 504"/>
                <a:gd name="T87" fmla="*/ 455 h 721"/>
                <a:gd name="T88" fmla="*/ 249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1 w 504"/>
                <a:gd name="T105" fmla="*/ 52 h 721"/>
                <a:gd name="T106" fmla="*/ 134 w 504"/>
                <a:gd name="T107" fmla="*/ 21 h 721"/>
                <a:gd name="T108" fmla="*/ 202 w 504"/>
                <a:gd name="T109" fmla="*/ 2 h 721"/>
                <a:gd name="T110" fmla="*/ 256 w 504"/>
                <a:gd name="T111" fmla="*/ 0 h 721"/>
                <a:gd name="T112" fmla="*/ 327 w 504"/>
                <a:gd name="T113" fmla="*/ 6 h 721"/>
                <a:gd name="T114" fmla="*/ 384 w 504"/>
                <a:gd name="T115" fmla="*/ 27 h 721"/>
                <a:gd name="T116" fmla="*/ 431 w 504"/>
                <a:gd name="T117" fmla="*/ 60 h 721"/>
                <a:gd name="T118" fmla="*/ 467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2" y="162"/>
                  </a:lnTo>
                  <a:lnTo>
                    <a:pt x="330" y="146"/>
                  </a:lnTo>
                  <a:lnTo>
                    <a:pt x="324" y="138"/>
                  </a:lnTo>
                  <a:lnTo>
                    <a:pt x="318" y="132"/>
                  </a:lnTo>
                  <a:lnTo>
                    <a:pt x="311" y="128"/>
                  </a:lnTo>
                  <a:lnTo>
                    <a:pt x="305" y="123"/>
                  </a:lnTo>
                  <a:lnTo>
                    <a:pt x="296" y="119"/>
                  </a:lnTo>
                  <a:lnTo>
                    <a:pt x="289" y="115"/>
                  </a:lnTo>
                  <a:lnTo>
                    <a:pt x="281" y="113"/>
                  </a:lnTo>
                  <a:lnTo>
                    <a:pt x="272" y="112"/>
                  </a:lnTo>
                  <a:lnTo>
                    <a:pt x="254" y="111"/>
                  </a:lnTo>
                  <a:lnTo>
                    <a:pt x="254" y="111"/>
                  </a:lnTo>
                  <a:lnTo>
                    <a:pt x="234" y="112"/>
                  </a:lnTo>
                  <a:lnTo>
                    <a:pt x="226" y="113"/>
                  </a:lnTo>
                  <a:lnTo>
                    <a:pt x="219" y="115"/>
                  </a:lnTo>
                  <a:lnTo>
                    <a:pt x="211" y="119"/>
                  </a:lnTo>
                  <a:lnTo>
                    <a:pt x="204" y="123"/>
                  </a:lnTo>
                  <a:lnTo>
                    <a:pt x="198" y="126"/>
                  </a:lnTo>
                  <a:lnTo>
                    <a:pt x="192" y="131"/>
                  </a:lnTo>
                  <a:lnTo>
                    <a:pt x="187" y="136"/>
                  </a:lnTo>
                  <a:lnTo>
                    <a:pt x="183"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3" y="247"/>
                  </a:lnTo>
                  <a:lnTo>
                    <a:pt x="223" y="254"/>
                  </a:lnTo>
                  <a:lnTo>
                    <a:pt x="249" y="267"/>
                  </a:lnTo>
                  <a:lnTo>
                    <a:pt x="277" y="282"/>
                  </a:lnTo>
                  <a:lnTo>
                    <a:pt x="338" y="312"/>
                  </a:lnTo>
                  <a:lnTo>
                    <a:pt x="369" y="328"/>
                  </a:lnTo>
                  <a:lnTo>
                    <a:pt x="399" y="347"/>
                  </a:lnTo>
                  <a:lnTo>
                    <a:pt x="413" y="357"/>
                  </a:lnTo>
                  <a:lnTo>
                    <a:pt x="427" y="368"/>
                  </a:lnTo>
                  <a:lnTo>
                    <a:pt x="441" y="379"/>
                  </a:lnTo>
                  <a:lnTo>
                    <a:pt x="453" y="391"/>
                  </a:lnTo>
                  <a:lnTo>
                    <a:pt x="464" y="404"/>
                  </a:lnTo>
                  <a:lnTo>
                    <a:pt x="473" y="418"/>
                  </a:lnTo>
                  <a:lnTo>
                    <a:pt x="482" y="432"/>
                  </a:lnTo>
                  <a:lnTo>
                    <a:pt x="490"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7" y="638"/>
                  </a:lnTo>
                  <a:lnTo>
                    <a:pt x="454" y="653"/>
                  </a:lnTo>
                  <a:lnTo>
                    <a:pt x="438" y="667"/>
                  </a:lnTo>
                  <a:lnTo>
                    <a:pt x="421" y="679"/>
                  </a:lnTo>
                  <a:lnTo>
                    <a:pt x="403" y="690"/>
                  </a:lnTo>
                  <a:lnTo>
                    <a:pt x="382"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2" y="696"/>
                  </a:lnTo>
                  <a:lnTo>
                    <a:pt x="114" y="686"/>
                  </a:lnTo>
                  <a:lnTo>
                    <a:pt x="97" y="675"/>
                  </a:lnTo>
                  <a:lnTo>
                    <a:pt x="81"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6"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0" y="607"/>
                  </a:lnTo>
                  <a:lnTo>
                    <a:pt x="299" y="605"/>
                  </a:lnTo>
                  <a:lnTo>
                    <a:pt x="307" y="602"/>
                  </a:lnTo>
                  <a:lnTo>
                    <a:pt x="314" y="599"/>
                  </a:lnTo>
                  <a:lnTo>
                    <a:pt x="322" y="594"/>
                  </a:lnTo>
                  <a:lnTo>
                    <a:pt x="328" y="589"/>
                  </a:lnTo>
                  <a:lnTo>
                    <a:pt x="334" y="583"/>
                  </a:lnTo>
                  <a:lnTo>
                    <a:pt x="340" y="577"/>
                  </a:lnTo>
                  <a:lnTo>
                    <a:pt x="344" y="570"/>
                  </a:lnTo>
                  <a:lnTo>
                    <a:pt x="347" y="562"/>
                  </a:lnTo>
                  <a:lnTo>
                    <a:pt x="351" y="555"/>
                  </a:lnTo>
                  <a:lnTo>
                    <a:pt x="353" y="547"/>
                  </a:lnTo>
                  <a:lnTo>
                    <a:pt x="355" y="537"/>
                  </a:lnTo>
                  <a:lnTo>
                    <a:pt x="355" y="527"/>
                  </a:lnTo>
                  <a:lnTo>
                    <a:pt x="355" y="527"/>
                  </a:lnTo>
                  <a:lnTo>
                    <a:pt x="353" y="515"/>
                  </a:lnTo>
                  <a:lnTo>
                    <a:pt x="351" y="504"/>
                  </a:lnTo>
                  <a:lnTo>
                    <a:pt x="346" y="493"/>
                  </a:lnTo>
                  <a:lnTo>
                    <a:pt x="340" y="483"/>
                  </a:lnTo>
                  <a:lnTo>
                    <a:pt x="333" y="474"/>
                  </a:lnTo>
                  <a:lnTo>
                    <a:pt x="324" y="464"/>
                  </a:lnTo>
                  <a:lnTo>
                    <a:pt x="314" y="455"/>
                  </a:lnTo>
                  <a:lnTo>
                    <a:pt x="302" y="447"/>
                  </a:lnTo>
                  <a:lnTo>
                    <a:pt x="278" y="431"/>
                  </a:lnTo>
                  <a:lnTo>
                    <a:pt x="249"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1"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7" y="6"/>
                  </a:lnTo>
                  <a:lnTo>
                    <a:pt x="347" y="12"/>
                  </a:lnTo>
                  <a:lnTo>
                    <a:pt x="365" y="19"/>
                  </a:lnTo>
                  <a:lnTo>
                    <a:pt x="384" y="27"/>
                  </a:lnTo>
                  <a:lnTo>
                    <a:pt x="401" y="36"/>
                  </a:lnTo>
                  <a:lnTo>
                    <a:pt x="416" y="47"/>
                  </a:lnTo>
                  <a:lnTo>
                    <a:pt x="431" y="60"/>
                  </a:lnTo>
                  <a:lnTo>
                    <a:pt x="444" y="72"/>
                  </a:lnTo>
                  <a:lnTo>
                    <a:pt x="456" y="86"/>
                  </a:lnTo>
                  <a:lnTo>
                    <a:pt x="467" y="101"/>
                  </a:lnTo>
                  <a:lnTo>
                    <a:pt x="476" y="117"/>
                  </a:lnTo>
                  <a:lnTo>
                    <a:pt x="484"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5"/>
            <p:cNvSpPr>
              <a:spLocks noEditPoints="1"/>
            </p:cNvSpPr>
            <p:nvPr userDrawn="1"/>
          </p:nvSpPr>
          <p:spPr bwMode="auto">
            <a:xfrm>
              <a:off x="5683" y="350"/>
              <a:ext cx="107" cy="164"/>
            </a:xfrm>
            <a:custGeom>
              <a:avLst/>
              <a:gdLst>
                <a:gd name="T0" fmla="*/ 0 w 323"/>
                <a:gd name="T1" fmla="*/ 0 h 493"/>
                <a:gd name="T2" fmla="*/ 172 w 323"/>
                <a:gd name="T3" fmla="*/ 0 h 493"/>
                <a:gd name="T4" fmla="*/ 208 w 323"/>
                <a:gd name="T5" fmla="*/ 3 h 493"/>
                <a:gd name="T6" fmla="*/ 240 w 323"/>
                <a:gd name="T7" fmla="*/ 11 h 493"/>
                <a:gd name="T8" fmla="*/ 266 w 323"/>
                <a:gd name="T9" fmla="*/ 23 h 493"/>
                <a:gd name="T10" fmla="*/ 286 w 323"/>
                <a:gd name="T11" fmla="*/ 40 h 493"/>
                <a:gd name="T12" fmla="*/ 303 w 323"/>
                <a:gd name="T13" fmla="*/ 60 h 493"/>
                <a:gd name="T14" fmla="*/ 314 w 323"/>
                <a:gd name="T15" fmla="*/ 84 h 493"/>
                <a:gd name="T16" fmla="*/ 320 w 323"/>
                <a:gd name="T17" fmla="*/ 110 h 493"/>
                <a:gd name="T18" fmla="*/ 323 w 323"/>
                <a:gd name="T19" fmla="*/ 139 h 493"/>
                <a:gd name="T20" fmla="*/ 323 w 323"/>
                <a:gd name="T21" fmla="*/ 153 h 493"/>
                <a:gd name="T22" fmla="*/ 316 w 323"/>
                <a:gd name="T23" fmla="*/ 181 h 493"/>
                <a:gd name="T24" fmla="*/ 306 w 323"/>
                <a:gd name="T25" fmla="*/ 206 h 493"/>
                <a:gd name="T26" fmla="*/ 290 w 323"/>
                <a:gd name="T27" fmla="*/ 227 h 493"/>
                <a:gd name="T28" fmla="*/ 267 w 323"/>
                <a:gd name="T29" fmla="*/ 244 h 493"/>
                <a:gd name="T30" fmla="*/ 239 w 323"/>
                <a:gd name="T31" fmla="*/ 259 h 493"/>
                <a:gd name="T32" fmla="*/ 205 w 323"/>
                <a:gd name="T33" fmla="*/ 267 h 493"/>
                <a:gd name="T34" fmla="*/ 165 w 323"/>
                <a:gd name="T35" fmla="*/ 272 h 493"/>
                <a:gd name="T36" fmla="*/ 54 w 323"/>
                <a:gd name="T37" fmla="*/ 274 h 493"/>
                <a:gd name="T38" fmla="*/ 0 w 323"/>
                <a:gd name="T39" fmla="*/ 493 h 493"/>
                <a:gd name="T40" fmla="*/ 148 w 323"/>
                <a:gd name="T41" fmla="*/ 227 h 493"/>
                <a:gd name="T42" fmla="*/ 164 w 323"/>
                <a:gd name="T43" fmla="*/ 226 h 493"/>
                <a:gd name="T44" fmla="*/ 191 w 323"/>
                <a:gd name="T45" fmla="*/ 224 h 493"/>
                <a:gd name="T46" fmla="*/ 216 w 323"/>
                <a:gd name="T47" fmla="*/ 218 h 493"/>
                <a:gd name="T48" fmla="*/ 234 w 323"/>
                <a:gd name="T49" fmla="*/ 209 h 493"/>
                <a:gd name="T50" fmla="*/ 249 w 323"/>
                <a:gd name="T51" fmla="*/ 198 h 493"/>
                <a:gd name="T52" fmla="*/ 258 w 323"/>
                <a:gd name="T53" fmla="*/ 184 h 493"/>
                <a:gd name="T54" fmla="*/ 264 w 323"/>
                <a:gd name="T55" fmla="*/ 167 h 493"/>
                <a:gd name="T56" fmla="*/ 268 w 323"/>
                <a:gd name="T57" fmla="*/ 147 h 493"/>
                <a:gd name="T58" fmla="*/ 268 w 323"/>
                <a:gd name="T59" fmla="*/ 136 h 493"/>
                <a:gd name="T60" fmla="*/ 267 w 323"/>
                <a:gd name="T61" fmla="*/ 116 h 493"/>
                <a:gd name="T62" fmla="*/ 262 w 323"/>
                <a:gd name="T63" fmla="*/ 97 h 493"/>
                <a:gd name="T64" fmla="*/ 253 w 323"/>
                <a:gd name="T65" fmla="*/ 83 h 493"/>
                <a:gd name="T66" fmla="*/ 241 w 323"/>
                <a:gd name="T67" fmla="*/ 70 h 493"/>
                <a:gd name="T68" fmla="*/ 227 w 323"/>
                <a:gd name="T69" fmla="*/ 60 h 493"/>
                <a:gd name="T70" fmla="*/ 207 w 323"/>
                <a:gd name="T71" fmla="*/ 53 h 493"/>
                <a:gd name="T72" fmla="*/ 185 w 323"/>
                <a:gd name="T73" fmla="*/ 48 h 493"/>
                <a:gd name="T74" fmla="*/ 160 w 323"/>
                <a:gd name="T75" fmla="*/ 46 h 493"/>
                <a:gd name="T76" fmla="*/ 54 w 323"/>
                <a:gd name="T77" fmla="*/ 22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493">
                  <a:moveTo>
                    <a:pt x="0" y="493"/>
                  </a:moveTo>
                  <a:lnTo>
                    <a:pt x="0" y="0"/>
                  </a:lnTo>
                  <a:lnTo>
                    <a:pt x="172" y="0"/>
                  </a:lnTo>
                  <a:lnTo>
                    <a:pt x="172" y="0"/>
                  </a:lnTo>
                  <a:lnTo>
                    <a:pt x="190" y="0"/>
                  </a:lnTo>
                  <a:lnTo>
                    <a:pt x="208" y="3"/>
                  </a:lnTo>
                  <a:lnTo>
                    <a:pt x="224" y="6"/>
                  </a:lnTo>
                  <a:lnTo>
                    <a:pt x="240" y="11"/>
                  </a:lnTo>
                  <a:lnTo>
                    <a:pt x="253" y="16"/>
                  </a:lnTo>
                  <a:lnTo>
                    <a:pt x="266" y="23"/>
                  </a:lnTo>
                  <a:lnTo>
                    <a:pt x="276" y="31"/>
                  </a:lnTo>
                  <a:lnTo>
                    <a:pt x="286" y="40"/>
                  </a:lnTo>
                  <a:lnTo>
                    <a:pt x="296" y="50"/>
                  </a:lnTo>
                  <a:lnTo>
                    <a:pt x="303" y="60"/>
                  </a:lnTo>
                  <a:lnTo>
                    <a:pt x="309" y="72"/>
                  </a:lnTo>
                  <a:lnTo>
                    <a:pt x="314" y="84"/>
                  </a:lnTo>
                  <a:lnTo>
                    <a:pt x="318" y="96"/>
                  </a:lnTo>
                  <a:lnTo>
                    <a:pt x="320" y="110"/>
                  </a:lnTo>
                  <a:lnTo>
                    <a:pt x="323" y="124"/>
                  </a:lnTo>
                  <a:lnTo>
                    <a:pt x="323" y="139"/>
                  </a:lnTo>
                  <a:lnTo>
                    <a:pt x="323" y="139"/>
                  </a:lnTo>
                  <a:lnTo>
                    <a:pt x="323" y="153"/>
                  </a:lnTo>
                  <a:lnTo>
                    <a:pt x="320" y="168"/>
                  </a:lnTo>
                  <a:lnTo>
                    <a:pt x="316" y="181"/>
                  </a:lnTo>
                  <a:lnTo>
                    <a:pt x="312" y="193"/>
                  </a:lnTo>
                  <a:lnTo>
                    <a:pt x="306" y="206"/>
                  </a:lnTo>
                  <a:lnTo>
                    <a:pt x="298" y="218"/>
                  </a:lnTo>
                  <a:lnTo>
                    <a:pt x="290" y="227"/>
                  </a:lnTo>
                  <a:lnTo>
                    <a:pt x="279" y="237"/>
                  </a:lnTo>
                  <a:lnTo>
                    <a:pt x="267" y="244"/>
                  </a:lnTo>
                  <a:lnTo>
                    <a:pt x="253" y="253"/>
                  </a:lnTo>
                  <a:lnTo>
                    <a:pt x="239" y="259"/>
                  </a:lnTo>
                  <a:lnTo>
                    <a:pt x="222" y="264"/>
                  </a:lnTo>
                  <a:lnTo>
                    <a:pt x="205" y="267"/>
                  </a:lnTo>
                  <a:lnTo>
                    <a:pt x="185" y="271"/>
                  </a:lnTo>
                  <a:lnTo>
                    <a:pt x="165" y="272"/>
                  </a:lnTo>
                  <a:lnTo>
                    <a:pt x="142" y="274"/>
                  </a:lnTo>
                  <a:lnTo>
                    <a:pt x="54" y="274"/>
                  </a:lnTo>
                  <a:lnTo>
                    <a:pt x="54" y="493"/>
                  </a:lnTo>
                  <a:lnTo>
                    <a:pt x="0" y="493"/>
                  </a:lnTo>
                  <a:close/>
                  <a:moveTo>
                    <a:pt x="54" y="227"/>
                  </a:moveTo>
                  <a:lnTo>
                    <a:pt x="148" y="227"/>
                  </a:lnTo>
                  <a:lnTo>
                    <a:pt x="148" y="227"/>
                  </a:lnTo>
                  <a:lnTo>
                    <a:pt x="164" y="226"/>
                  </a:lnTo>
                  <a:lnTo>
                    <a:pt x="178" y="226"/>
                  </a:lnTo>
                  <a:lnTo>
                    <a:pt x="191" y="224"/>
                  </a:lnTo>
                  <a:lnTo>
                    <a:pt x="205" y="221"/>
                  </a:lnTo>
                  <a:lnTo>
                    <a:pt x="216" y="218"/>
                  </a:lnTo>
                  <a:lnTo>
                    <a:pt x="225" y="214"/>
                  </a:lnTo>
                  <a:lnTo>
                    <a:pt x="234" y="209"/>
                  </a:lnTo>
                  <a:lnTo>
                    <a:pt x="241" y="204"/>
                  </a:lnTo>
                  <a:lnTo>
                    <a:pt x="249" y="198"/>
                  </a:lnTo>
                  <a:lnTo>
                    <a:pt x="253" y="191"/>
                  </a:lnTo>
                  <a:lnTo>
                    <a:pt x="258" y="184"/>
                  </a:lnTo>
                  <a:lnTo>
                    <a:pt x="262" y="175"/>
                  </a:lnTo>
                  <a:lnTo>
                    <a:pt x="264" y="167"/>
                  </a:lnTo>
                  <a:lnTo>
                    <a:pt x="267" y="157"/>
                  </a:lnTo>
                  <a:lnTo>
                    <a:pt x="268" y="147"/>
                  </a:lnTo>
                  <a:lnTo>
                    <a:pt x="268" y="136"/>
                  </a:lnTo>
                  <a:lnTo>
                    <a:pt x="268" y="136"/>
                  </a:lnTo>
                  <a:lnTo>
                    <a:pt x="268" y="127"/>
                  </a:lnTo>
                  <a:lnTo>
                    <a:pt x="267" y="116"/>
                  </a:lnTo>
                  <a:lnTo>
                    <a:pt x="264" y="107"/>
                  </a:lnTo>
                  <a:lnTo>
                    <a:pt x="262" y="97"/>
                  </a:lnTo>
                  <a:lnTo>
                    <a:pt x="258" y="90"/>
                  </a:lnTo>
                  <a:lnTo>
                    <a:pt x="253" y="83"/>
                  </a:lnTo>
                  <a:lnTo>
                    <a:pt x="247" y="76"/>
                  </a:lnTo>
                  <a:lnTo>
                    <a:pt x="241" y="70"/>
                  </a:lnTo>
                  <a:lnTo>
                    <a:pt x="234" y="65"/>
                  </a:lnTo>
                  <a:lnTo>
                    <a:pt x="227" y="60"/>
                  </a:lnTo>
                  <a:lnTo>
                    <a:pt x="217" y="56"/>
                  </a:lnTo>
                  <a:lnTo>
                    <a:pt x="207" y="53"/>
                  </a:lnTo>
                  <a:lnTo>
                    <a:pt x="196" y="50"/>
                  </a:lnTo>
                  <a:lnTo>
                    <a:pt x="185" y="48"/>
                  </a:lnTo>
                  <a:lnTo>
                    <a:pt x="173" y="46"/>
                  </a:lnTo>
                  <a:lnTo>
                    <a:pt x="160" y="46"/>
                  </a:lnTo>
                  <a:lnTo>
                    <a:pt x="54" y="46"/>
                  </a:lnTo>
                  <a:lnTo>
                    <a:pt x="54"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58"/>
            <p:cNvSpPr>
              <a:spLocks noChangeArrowheads="1"/>
            </p:cNvSpPr>
            <p:nvPr userDrawn="1"/>
          </p:nvSpPr>
          <p:spPr bwMode="auto">
            <a:xfrm>
              <a:off x="5793"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59"/>
            <p:cNvSpPr>
              <a:spLocks/>
            </p:cNvSpPr>
            <p:nvPr userDrawn="1"/>
          </p:nvSpPr>
          <p:spPr bwMode="auto">
            <a:xfrm>
              <a:off x="5850" y="348"/>
              <a:ext cx="115" cy="169"/>
            </a:xfrm>
            <a:custGeom>
              <a:avLst/>
              <a:gdLst>
                <a:gd name="T0" fmla="*/ 266 w 343"/>
                <a:gd name="T1" fmla="*/ 115 h 508"/>
                <a:gd name="T2" fmla="*/ 247 w 343"/>
                <a:gd name="T3" fmla="*/ 85 h 508"/>
                <a:gd name="T4" fmla="*/ 226 w 343"/>
                <a:gd name="T5" fmla="*/ 67 h 508"/>
                <a:gd name="T6" fmla="*/ 201 w 343"/>
                <a:gd name="T7" fmla="*/ 53 h 508"/>
                <a:gd name="T8" fmla="*/ 169 w 343"/>
                <a:gd name="T9" fmla="*/ 47 h 508"/>
                <a:gd name="T10" fmla="*/ 138 w 343"/>
                <a:gd name="T11" fmla="*/ 47 h 508"/>
                <a:gd name="T12" fmla="*/ 104 w 343"/>
                <a:gd name="T13" fmla="*/ 58 h 508"/>
                <a:gd name="T14" fmla="*/ 84 w 343"/>
                <a:gd name="T15" fmla="*/ 72 h 508"/>
                <a:gd name="T16" fmla="*/ 72 w 343"/>
                <a:gd name="T17" fmla="*/ 91 h 508"/>
                <a:gd name="T18" fmla="*/ 66 w 343"/>
                <a:gd name="T19" fmla="*/ 114 h 508"/>
                <a:gd name="T20" fmla="*/ 66 w 343"/>
                <a:gd name="T21" fmla="*/ 134 h 508"/>
                <a:gd name="T22" fmla="*/ 77 w 343"/>
                <a:gd name="T23" fmla="*/ 158 h 508"/>
                <a:gd name="T24" fmla="*/ 99 w 343"/>
                <a:gd name="T25" fmla="*/ 179 h 508"/>
                <a:gd name="T26" fmla="*/ 152 w 343"/>
                <a:gd name="T27" fmla="*/ 205 h 508"/>
                <a:gd name="T28" fmla="*/ 254 w 343"/>
                <a:gd name="T29" fmla="*/ 245 h 508"/>
                <a:gd name="T30" fmla="*/ 299 w 343"/>
                <a:gd name="T31" fmla="*/ 273 h 508"/>
                <a:gd name="T32" fmla="*/ 324 w 343"/>
                <a:gd name="T33" fmla="*/ 301 h 508"/>
                <a:gd name="T34" fmla="*/ 339 w 343"/>
                <a:gd name="T35" fmla="*/ 335 h 508"/>
                <a:gd name="T36" fmla="*/ 343 w 343"/>
                <a:gd name="T37" fmla="*/ 363 h 508"/>
                <a:gd name="T38" fmla="*/ 338 w 343"/>
                <a:gd name="T39" fmla="*/ 403 h 508"/>
                <a:gd name="T40" fmla="*/ 323 w 343"/>
                <a:gd name="T41" fmla="*/ 440 h 508"/>
                <a:gd name="T42" fmla="*/ 296 w 343"/>
                <a:gd name="T43" fmla="*/ 472 h 508"/>
                <a:gd name="T44" fmla="*/ 255 w 343"/>
                <a:gd name="T45" fmla="*/ 496 h 508"/>
                <a:gd name="T46" fmla="*/ 199 w 343"/>
                <a:gd name="T47" fmla="*/ 506 h 508"/>
                <a:gd name="T48" fmla="*/ 157 w 343"/>
                <a:gd name="T49" fmla="*/ 506 h 508"/>
                <a:gd name="T50" fmla="*/ 107 w 343"/>
                <a:gd name="T51" fmla="*/ 496 h 508"/>
                <a:gd name="T52" fmla="*/ 68 w 343"/>
                <a:gd name="T53" fmla="*/ 475 h 508"/>
                <a:gd name="T54" fmla="*/ 39 w 343"/>
                <a:gd name="T55" fmla="*/ 446 h 508"/>
                <a:gd name="T56" fmla="*/ 11 w 343"/>
                <a:gd name="T57" fmla="*/ 402 h 508"/>
                <a:gd name="T58" fmla="*/ 50 w 343"/>
                <a:gd name="T59" fmla="*/ 362 h 508"/>
                <a:gd name="T60" fmla="*/ 80 w 343"/>
                <a:gd name="T61" fmla="*/ 415 h 508"/>
                <a:gd name="T62" fmla="*/ 104 w 343"/>
                <a:gd name="T63" fmla="*/ 437 h 508"/>
                <a:gd name="T64" fmla="*/ 131 w 343"/>
                <a:gd name="T65" fmla="*/ 453 h 508"/>
                <a:gd name="T66" fmla="*/ 167 w 343"/>
                <a:gd name="T67" fmla="*/ 460 h 508"/>
                <a:gd name="T68" fmla="*/ 192 w 343"/>
                <a:gd name="T69" fmla="*/ 460 h 508"/>
                <a:gd name="T70" fmla="*/ 227 w 343"/>
                <a:gd name="T71" fmla="*/ 454 h 508"/>
                <a:gd name="T72" fmla="*/ 254 w 343"/>
                <a:gd name="T73" fmla="*/ 441 h 508"/>
                <a:gd name="T74" fmla="*/ 272 w 343"/>
                <a:gd name="T75" fmla="*/ 423 h 508"/>
                <a:gd name="T76" fmla="*/ 284 w 343"/>
                <a:gd name="T77" fmla="*/ 400 h 508"/>
                <a:gd name="T78" fmla="*/ 288 w 343"/>
                <a:gd name="T79" fmla="*/ 373 h 508"/>
                <a:gd name="T80" fmla="*/ 284 w 343"/>
                <a:gd name="T81" fmla="*/ 351 h 508"/>
                <a:gd name="T82" fmla="*/ 270 w 343"/>
                <a:gd name="T83" fmla="*/ 324 h 508"/>
                <a:gd name="T84" fmla="*/ 244 w 343"/>
                <a:gd name="T85" fmla="*/ 302 h 508"/>
                <a:gd name="T86" fmla="*/ 150 w 343"/>
                <a:gd name="T87" fmla="*/ 261 h 508"/>
                <a:gd name="T88" fmla="*/ 74 w 343"/>
                <a:gd name="T89" fmla="*/ 228 h 508"/>
                <a:gd name="T90" fmla="*/ 44 w 343"/>
                <a:gd name="T91" fmla="*/ 205 h 508"/>
                <a:gd name="T92" fmla="*/ 22 w 343"/>
                <a:gd name="T93" fmla="*/ 177 h 508"/>
                <a:gd name="T94" fmla="*/ 11 w 343"/>
                <a:gd name="T95" fmla="*/ 141 h 508"/>
                <a:gd name="T96" fmla="*/ 11 w 343"/>
                <a:gd name="T97" fmla="*/ 114 h 508"/>
                <a:gd name="T98" fmla="*/ 21 w 343"/>
                <a:gd name="T99" fmla="*/ 78 h 508"/>
                <a:gd name="T100" fmla="*/ 42 w 343"/>
                <a:gd name="T101" fmla="*/ 46 h 508"/>
                <a:gd name="T102" fmla="*/ 73 w 343"/>
                <a:gd name="T103" fmla="*/ 22 h 508"/>
                <a:gd name="T104" fmla="*/ 112 w 343"/>
                <a:gd name="T105" fmla="*/ 6 h 508"/>
                <a:gd name="T106" fmla="*/ 159 w 343"/>
                <a:gd name="T107" fmla="*/ 0 h 508"/>
                <a:gd name="T108" fmla="*/ 187 w 343"/>
                <a:gd name="T109" fmla="*/ 2 h 508"/>
                <a:gd name="T110" fmla="*/ 225 w 343"/>
                <a:gd name="T111" fmla="*/ 12 h 508"/>
                <a:gd name="T112" fmla="*/ 259 w 343"/>
                <a:gd name="T113" fmla="*/ 30 h 508"/>
                <a:gd name="T114" fmla="*/ 288 w 343"/>
                <a:gd name="T115" fmla="*/ 57 h 508"/>
                <a:gd name="T116" fmla="*/ 310 w 343"/>
                <a:gd name="T117" fmla="*/ 94 h 508"/>
                <a:gd name="T118" fmla="*/ 272 w 343"/>
                <a:gd name="T119" fmla="*/ 13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3" h="508">
                  <a:moveTo>
                    <a:pt x="272" y="132"/>
                  </a:moveTo>
                  <a:lnTo>
                    <a:pt x="272" y="132"/>
                  </a:lnTo>
                  <a:lnTo>
                    <a:pt x="266" y="115"/>
                  </a:lnTo>
                  <a:lnTo>
                    <a:pt x="258" y="100"/>
                  </a:lnTo>
                  <a:lnTo>
                    <a:pt x="253" y="91"/>
                  </a:lnTo>
                  <a:lnTo>
                    <a:pt x="247" y="85"/>
                  </a:lnTo>
                  <a:lnTo>
                    <a:pt x="241" y="78"/>
                  </a:lnTo>
                  <a:lnTo>
                    <a:pt x="235" y="72"/>
                  </a:lnTo>
                  <a:lnTo>
                    <a:pt x="226" y="67"/>
                  </a:lnTo>
                  <a:lnTo>
                    <a:pt x="219" y="61"/>
                  </a:lnTo>
                  <a:lnTo>
                    <a:pt x="210" y="57"/>
                  </a:lnTo>
                  <a:lnTo>
                    <a:pt x="201" y="53"/>
                  </a:lnTo>
                  <a:lnTo>
                    <a:pt x="191" y="51"/>
                  </a:lnTo>
                  <a:lnTo>
                    <a:pt x="180" y="49"/>
                  </a:lnTo>
                  <a:lnTo>
                    <a:pt x="169" y="47"/>
                  </a:lnTo>
                  <a:lnTo>
                    <a:pt x="157" y="46"/>
                  </a:lnTo>
                  <a:lnTo>
                    <a:pt x="157" y="46"/>
                  </a:lnTo>
                  <a:lnTo>
                    <a:pt x="138" y="47"/>
                  </a:lnTo>
                  <a:lnTo>
                    <a:pt x="119" y="52"/>
                  </a:lnTo>
                  <a:lnTo>
                    <a:pt x="111" y="55"/>
                  </a:lnTo>
                  <a:lnTo>
                    <a:pt x="104" y="58"/>
                  </a:lnTo>
                  <a:lnTo>
                    <a:pt x="96" y="62"/>
                  </a:lnTo>
                  <a:lnTo>
                    <a:pt x="90" y="67"/>
                  </a:lnTo>
                  <a:lnTo>
                    <a:pt x="84" y="72"/>
                  </a:lnTo>
                  <a:lnTo>
                    <a:pt x="79" y="78"/>
                  </a:lnTo>
                  <a:lnTo>
                    <a:pt x="76" y="84"/>
                  </a:lnTo>
                  <a:lnTo>
                    <a:pt x="72" y="91"/>
                  </a:lnTo>
                  <a:lnTo>
                    <a:pt x="70" y="98"/>
                  </a:lnTo>
                  <a:lnTo>
                    <a:pt x="67" y="106"/>
                  </a:lnTo>
                  <a:lnTo>
                    <a:pt x="66" y="114"/>
                  </a:lnTo>
                  <a:lnTo>
                    <a:pt x="65" y="124"/>
                  </a:lnTo>
                  <a:lnTo>
                    <a:pt x="65" y="124"/>
                  </a:lnTo>
                  <a:lnTo>
                    <a:pt x="66" y="134"/>
                  </a:lnTo>
                  <a:lnTo>
                    <a:pt x="68" y="142"/>
                  </a:lnTo>
                  <a:lnTo>
                    <a:pt x="72" y="151"/>
                  </a:lnTo>
                  <a:lnTo>
                    <a:pt x="77" y="158"/>
                  </a:lnTo>
                  <a:lnTo>
                    <a:pt x="83" y="165"/>
                  </a:lnTo>
                  <a:lnTo>
                    <a:pt x="90" y="172"/>
                  </a:lnTo>
                  <a:lnTo>
                    <a:pt x="99" y="179"/>
                  </a:lnTo>
                  <a:lnTo>
                    <a:pt x="108" y="183"/>
                  </a:lnTo>
                  <a:lnTo>
                    <a:pt x="129" y="194"/>
                  </a:lnTo>
                  <a:lnTo>
                    <a:pt x="152" y="205"/>
                  </a:lnTo>
                  <a:lnTo>
                    <a:pt x="203" y="223"/>
                  </a:lnTo>
                  <a:lnTo>
                    <a:pt x="230" y="234"/>
                  </a:lnTo>
                  <a:lnTo>
                    <a:pt x="254" y="245"/>
                  </a:lnTo>
                  <a:lnTo>
                    <a:pt x="278" y="259"/>
                  </a:lnTo>
                  <a:lnTo>
                    <a:pt x="289" y="266"/>
                  </a:lnTo>
                  <a:lnTo>
                    <a:pt x="299" y="273"/>
                  </a:lnTo>
                  <a:lnTo>
                    <a:pt x="309" y="282"/>
                  </a:lnTo>
                  <a:lnTo>
                    <a:pt x="317" y="291"/>
                  </a:lnTo>
                  <a:lnTo>
                    <a:pt x="324" y="301"/>
                  </a:lnTo>
                  <a:lnTo>
                    <a:pt x="330" y="311"/>
                  </a:lnTo>
                  <a:lnTo>
                    <a:pt x="335" y="323"/>
                  </a:lnTo>
                  <a:lnTo>
                    <a:pt x="339" y="335"/>
                  </a:lnTo>
                  <a:lnTo>
                    <a:pt x="341" y="349"/>
                  </a:lnTo>
                  <a:lnTo>
                    <a:pt x="343" y="363"/>
                  </a:lnTo>
                  <a:lnTo>
                    <a:pt x="343" y="363"/>
                  </a:lnTo>
                  <a:lnTo>
                    <a:pt x="343" y="377"/>
                  </a:lnTo>
                  <a:lnTo>
                    <a:pt x="340" y="390"/>
                  </a:lnTo>
                  <a:lnTo>
                    <a:pt x="338" y="403"/>
                  </a:lnTo>
                  <a:lnTo>
                    <a:pt x="334" y="415"/>
                  </a:lnTo>
                  <a:lnTo>
                    <a:pt x="329" y="428"/>
                  </a:lnTo>
                  <a:lnTo>
                    <a:pt x="323" y="440"/>
                  </a:lnTo>
                  <a:lnTo>
                    <a:pt x="316" y="452"/>
                  </a:lnTo>
                  <a:lnTo>
                    <a:pt x="306" y="462"/>
                  </a:lnTo>
                  <a:lnTo>
                    <a:pt x="296" y="472"/>
                  </a:lnTo>
                  <a:lnTo>
                    <a:pt x="284" y="481"/>
                  </a:lnTo>
                  <a:lnTo>
                    <a:pt x="271" y="488"/>
                  </a:lnTo>
                  <a:lnTo>
                    <a:pt x="255" y="496"/>
                  </a:lnTo>
                  <a:lnTo>
                    <a:pt x="238" y="500"/>
                  </a:lnTo>
                  <a:lnTo>
                    <a:pt x="220" y="504"/>
                  </a:lnTo>
                  <a:lnTo>
                    <a:pt x="199" y="506"/>
                  </a:lnTo>
                  <a:lnTo>
                    <a:pt x="176" y="508"/>
                  </a:lnTo>
                  <a:lnTo>
                    <a:pt x="176" y="508"/>
                  </a:lnTo>
                  <a:lnTo>
                    <a:pt x="157" y="506"/>
                  </a:lnTo>
                  <a:lnTo>
                    <a:pt x="139" y="504"/>
                  </a:lnTo>
                  <a:lnTo>
                    <a:pt x="123" y="500"/>
                  </a:lnTo>
                  <a:lnTo>
                    <a:pt x="107" y="496"/>
                  </a:lnTo>
                  <a:lnTo>
                    <a:pt x="93" y="489"/>
                  </a:lnTo>
                  <a:lnTo>
                    <a:pt x="80" y="482"/>
                  </a:lnTo>
                  <a:lnTo>
                    <a:pt x="68" y="475"/>
                  </a:lnTo>
                  <a:lnTo>
                    <a:pt x="57" y="465"/>
                  </a:lnTo>
                  <a:lnTo>
                    <a:pt x="48" y="455"/>
                  </a:lnTo>
                  <a:lnTo>
                    <a:pt x="39" y="446"/>
                  </a:lnTo>
                  <a:lnTo>
                    <a:pt x="31" y="435"/>
                  </a:lnTo>
                  <a:lnTo>
                    <a:pt x="23" y="424"/>
                  </a:lnTo>
                  <a:lnTo>
                    <a:pt x="11" y="402"/>
                  </a:lnTo>
                  <a:lnTo>
                    <a:pt x="0" y="379"/>
                  </a:lnTo>
                  <a:lnTo>
                    <a:pt x="50" y="362"/>
                  </a:lnTo>
                  <a:lnTo>
                    <a:pt x="50" y="362"/>
                  </a:lnTo>
                  <a:lnTo>
                    <a:pt x="59" y="380"/>
                  </a:lnTo>
                  <a:lnTo>
                    <a:pt x="68" y="398"/>
                  </a:lnTo>
                  <a:lnTo>
                    <a:pt x="80" y="415"/>
                  </a:lnTo>
                  <a:lnTo>
                    <a:pt x="88" y="424"/>
                  </a:lnTo>
                  <a:lnTo>
                    <a:pt x="95" y="431"/>
                  </a:lnTo>
                  <a:lnTo>
                    <a:pt x="104" y="437"/>
                  </a:lnTo>
                  <a:lnTo>
                    <a:pt x="112" y="443"/>
                  </a:lnTo>
                  <a:lnTo>
                    <a:pt x="122" y="448"/>
                  </a:lnTo>
                  <a:lnTo>
                    <a:pt x="131" y="453"/>
                  </a:lnTo>
                  <a:lnTo>
                    <a:pt x="142" y="457"/>
                  </a:lnTo>
                  <a:lnTo>
                    <a:pt x="153" y="459"/>
                  </a:lnTo>
                  <a:lnTo>
                    <a:pt x="167" y="460"/>
                  </a:lnTo>
                  <a:lnTo>
                    <a:pt x="179" y="462"/>
                  </a:lnTo>
                  <a:lnTo>
                    <a:pt x="179" y="462"/>
                  </a:lnTo>
                  <a:lnTo>
                    <a:pt x="192" y="460"/>
                  </a:lnTo>
                  <a:lnTo>
                    <a:pt x="204" y="459"/>
                  </a:lnTo>
                  <a:lnTo>
                    <a:pt x="216" y="457"/>
                  </a:lnTo>
                  <a:lnTo>
                    <a:pt x="227" y="454"/>
                  </a:lnTo>
                  <a:lnTo>
                    <a:pt x="237" y="451"/>
                  </a:lnTo>
                  <a:lnTo>
                    <a:pt x="246" y="446"/>
                  </a:lnTo>
                  <a:lnTo>
                    <a:pt x="254" y="441"/>
                  </a:lnTo>
                  <a:lnTo>
                    <a:pt x="261" y="436"/>
                  </a:lnTo>
                  <a:lnTo>
                    <a:pt x="267" y="430"/>
                  </a:lnTo>
                  <a:lnTo>
                    <a:pt x="272" y="423"/>
                  </a:lnTo>
                  <a:lnTo>
                    <a:pt x="277" y="415"/>
                  </a:lnTo>
                  <a:lnTo>
                    <a:pt x="281" y="407"/>
                  </a:lnTo>
                  <a:lnTo>
                    <a:pt x="284" y="400"/>
                  </a:lnTo>
                  <a:lnTo>
                    <a:pt x="287" y="391"/>
                  </a:lnTo>
                  <a:lnTo>
                    <a:pt x="288" y="381"/>
                  </a:lnTo>
                  <a:lnTo>
                    <a:pt x="288" y="373"/>
                  </a:lnTo>
                  <a:lnTo>
                    <a:pt x="288" y="373"/>
                  </a:lnTo>
                  <a:lnTo>
                    <a:pt x="287" y="361"/>
                  </a:lnTo>
                  <a:lnTo>
                    <a:pt x="284" y="351"/>
                  </a:lnTo>
                  <a:lnTo>
                    <a:pt x="281" y="341"/>
                  </a:lnTo>
                  <a:lnTo>
                    <a:pt x="276" y="332"/>
                  </a:lnTo>
                  <a:lnTo>
                    <a:pt x="270" y="324"/>
                  </a:lnTo>
                  <a:lnTo>
                    <a:pt x="263" y="316"/>
                  </a:lnTo>
                  <a:lnTo>
                    <a:pt x="254" y="310"/>
                  </a:lnTo>
                  <a:lnTo>
                    <a:pt x="244" y="302"/>
                  </a:lnTo>
                  <a:lnTo>
                    <a:pt x="224" y="291"/>
                  </a:lnTo>
                  <a:lnTo>
                    <a:pt x="201" y="281"/>
                  </a:lnTo>
                  <a:lnTo>
                    <a:pt x="150" y="261"/>
                  </a:lnTo>
                  <a:lnTo>
                    <a:pt x="123" y="251"/>
                  </a:lnTo>
                  <a:lnTo>
                    <a:pt x="99" y="240"/>
                  </a:lnTo>
                  <a:lnTo>
                    <a:pt x="74" y="228"/>
                  </a:lnTo>
                  <a:lnTo>
                    <a:pt x="63" y="221"/>
                  </a:lnTo>
                  <a:lnTo>
                    <a:pt x="54" y="214"/>
                  </a:lnTo>
                  <a:lnTo>
                    <a:pt x="44" y="205"/>
                  </a:lnTo>
                  <a:lnTo>
                    <a:pt x="36" y="197"/>
                  </a:lnTo>
                  <a:lnTo>
                    <a:pt x="28" y="188"/>
                  </a:lnTo>
                  <a:lnTo>
                    <a:pt x="22" y="177"/>
                  </a:lnTo>
                  <a:lnTo>
                    <a:pt x="17" y="166"/>
                  </a:lnTo>
                  <a:lnTo>
                    <a:pt x="14" y="154"/>
                  </a:lnTo>
                  <a:lnTo>
                    <a:pt x="11" y="141"/>
                  </a:lnTo>
                  <a:lnTo>
                    <a:pt x="10" y="128"/>
                  </a:lnTo>
                  <a:lnTo>
                    <a:pt x="10" y="128"/>
                  </a:lnTo>
                  <a:lnTo>
                    <a:pt x="11" y="114"/>
                  </a:lnTo>
                  <a:lnTo>
                    <a:pt x="14" y="102"/>
                  </a:lnTo>
                  <a:lnTo>
                    <a:pt x="16" y="89"/>
                  </a:lnTo>
                  <a:lnTo>
                    <a:pt x="21" y="78"/>
                  </a:lnTo>
                  <a:lnTo>
                    <a:pt x="27" y="67"/>
                  </a:lnTo>
                  <a:lnTo>
                    <a:pt x="34" y="56"/>
                  </a:lnTo>
                  <a:lnTo>
                    <a:pt x="42" y="46"/>
                  </a:lnTo>
                  <a:lnTo>
                    <a:pt x="51" y="38"/>
                  </a:lnTo>
                  <a:lnTo>
                    <a:pt x="61" y="29"/>
                  </a:lnTo>
                  <a:lnTo>
                    <a:pt x="73" y="22"/>
                  </a:lnTo>
                  <a:lnTo>
                    <a:pt x="85" y="16"/>
                  </a:lnTo>
                  <a:lnTo>
                    <a:pt x="99" y="10"/>
                  </a:lnTo>
                  <a:lnTo>
                    <a:pt x="112" y="6"/>
                  </a:lnTo>
                  <a:lnTo>
                    <a:pt x="127" y="2"/>
                  </a:lnTo>
                  <a:lnTo>
                    <a:pt x="142" y="1"/>
                  </a:lnTo>
                  <a:lnTo>
                    <a:pt x="159" y="0"/>
                  </a:lnTo>
                  <a:lnTo>
                    <a:pt x="159" y="0"/>
                  </a:lnTo>
                  <a:lnTo>
                    <a:pt x="173" y="1"/>
                  </a:lnTo>
                  <a:lnTo>
                    <a:pt x="187" y="2"/>
                  </a:lnTo>
                  <a:lnTo>
                    <a:pt x="199" y="5"/>
                  </a:lnTo>
                  <a:lnTo>
                    <a:pt x="213" y="7"/>
                  </a:lnTo>
                  <a:lnTo>
                    <a:pt x="225" y="12"/>
                  </a:lnTo>
                  <a:lnTo>
                    <a:pt x="237" y="17"/>
                  </a:lnTo>
                  <a:lnTo>
                    <a:pt x="248" y="23"/>
                  </a:lnTo>
                  <a:lnTo>
                    <a:pt x="259" y="30"/>
                  </a:lnTo>
                  <a:lnTo>
                    <a:pt x="270" y="39"/>
                  </a:lnTo>
                  <a:lnTo>
                    <a:pt x="278" y="47"/>
                  </a:lnTo>
                  <a:lnTo>
                    <a:pt x="288" y="57"/>
                  </a:lnTo>
                  <a:lnTo>
                    <a:pt x="295" y="68"/>
                  </a:lnTo>
                  <a:lnTo>
                    <a:pt x="304" y="80"/>
                  </a:lnTo>
                  <a:lnTo>
                    <a:pt x="310" y="94"/>
                  </a:lnTo>
                  <a:lnTo>
                    <a:pt x="316" y="107"/>
                  </a:lnTo>
                  <a:lnTo>
                    <a:pt x="322" y="121"/>
                  </a:lnTo>
                  <a:lnTo>
                    <a:pt x="27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60"/>
            <p:cNvSpPr>
              <a:spLocks noChangeArrowheads="1"/>
            </p:cNvSpPr>
            <p:nvPr userDrawn="1"/>
          </p:nvSpPr>
          <p:spPr bwMode="auto">
            <a:xfrm>
              <a:off x="6002"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0966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6" name="backgroun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logo"/>
          <p:cNvGrpSpPr>
            <a:grpSpLocks noChangeAspect="1"/>
          </p:cNvGrpSpPr>
          <p:nvPr userDrawn="1"/>
        </p:nvGrpSpPr>
        <p:grpSpPr bwMode="auto">
          <a:xfrm>
            <a:off x="460376" y="646712"/>
            <a:ext cx="2637478" cy="318085"/>
            <a:chOff x="264" y="274"/>
            <a:chExt cx="5760" cy="521"/>
          </a:xfrm>
          <a:solidFill>
            <a:schemeClr val="bg2"/>
          </a:solidFill>
        </p:grpSpPr>
        <p:sp>
          <p:nvSpPr>
            <p:cNvPr id="9" name="Freeform 6"/>
            <p:cNvSpPr>
              <a:spLocks noEditPoints="1"/>
            </p:cNvSpPr>
            <p:nvPr/>
          </p:nvSpPr>
          <p:spPr bwMode="auto">
            <a:xfrm>
              <a:off x="2806" y="659"/>
              <a:ext cx="132" cy="134"/>
            </a:xfrm>
            <a:custGeom>
              <a:avLst/>
              <a:gdLst>
                <a:gd name="T0" fmla="*/ 181 w 395"/>
                <a:gd name="T1" fmla="*/ 21 h 400"/>
                <a:gd name="T2" fmla="*/ 190 w 395"/>
                <a:gd name="T3" fmla="*/ 1 h 400"/>
                <a:gd name="T4" fmla="*/ 192 w 395"/>
                <a:gd name="T5" fmla="*/ 0 h 400"/>
                <a:gd name="T6" fmla="*/ 197 w 395"/>
                <a:gd name="T7" fmla="*/ 4 h 400"/>
                <a:gd name="T8" fmla="*/ 204 w 395"/>
                <a:gd name="T9" fmla="*/ 18 h 400"/>
                <a:gd name="T10" fmla="*/ 324 w 395"/>
                <a:gd name="T11" fmla="*/ 332 h 400"/>
                <a:gd name="T12" fmla="*/ 332 w 395"/>
                <a:gd name="T13" fmla="*/ 347 h 400"/>
                <a:gd name="T14" fmla="*/ 344 w 395"/>
                <a:gd name="T15" fmla="*/ 369 h 400"/>
                <a:gd name="T16" fmla="*/ 356 w 395"/>
                <a:gd name="T17" fmla="*/ 383 h 400"/>
                <a:gd name="T18" fmla="*/ 369 w 395"/>
                <a:gd name="T19" fmla="*/ 390 h 400"/>
                <a:gd name="T20" fmla="*/ 380 w 395"/>
                <a:gd name="T21" fmla="*/ 392 h 400"/>
                <a:gd name="T22" fmla="*/ 390 w 395"/>
                <a:gd name="T23" fmla="*/ 392 h 400"/>
                <a:gd name="T24" fmla="*/ 395 w 395"/>
                <a:gd name="T25" fmla="*/ 395 h 400"/>
                <a:gd name="T26" fmla="*/ 395 w 395"/>
                <a:gd name="T27" fmla="*/ 396 h 400"/>
                <a:gd name="T28" fmla="*/ 392 w 395"/>
                <a:gd name="T29" fmla="*/ 400 h 400"/>
                <a:gd name="T30" fmla="*/ 385 w 395"/>
                <a:gd name="T31" fmla="*/ 400 h 400"/>
                <a:gd name="T32" fmla="*/ 304 w 395"/>
                <a:gd name="T33" fmla="*/ 398 h 400"/>
                <a:gd name="T34" fmla="*/ 292 w 395"/>
                <a:gd name="T35" fmla="*/ 398 h 400"/>
                <a:gd name="T36" fmla="*/ 288 w 395"/>
                <a:gd name="T37" fmla="*/ 395 h 400"/>
                <a:gd name="T38" fmla="*/ 289 w 395"/>
                <a:gd name="T39" fmla="*/ 394 h 400"/>
                <a:gd name="T40" fmla="*/ 292 w 395"/>
                <a:gd name="T41" fmla="*/ 391 h 400"/>
                <a:gd name="T42" fmla="*/ 295 w 395"/>
                <a:gd name="T43" fmla="*/ 388 h 400"/>
                <a:gd name="T44" fmla="*/ 295 w 395"/>
                <a:gd name="T45" fmla="*/ 378 h 400"/>
                <a:gd name="T46" fmla="*/ 247 w 395"/>
                <a:gd name="T47" fmla="*/ 250 h 400"/>
                <a:gd name="T48" fmla="*/ 242 w 395"/>
                <a:gd name="T49" fmla="*/ 247 h 400"/>
                <a:gd name="T50" fmla="*/ 130 w 395"/>
                <a:gd name="T51" fmla="*/ 247 h 400"/>
                <a:gd name="T52" fmla="*/ 125 w 395"/>
                <a:gd name="T53" fmla="*/ 252 h 400"/>
                <a:gd name="T54" fmla="*/ 94 w 395"/>
                <a:gd name="T55" fmla="*/ 343 h 400"/>
                <a:gd name="T56" fmla="*/ 86 w 395"/>
                <a:gd name="T57" fmla="*/ 371 h 400"/>
                <a:gd name="T58" fmla="*/ 86 w 395"/>
                <a:gd name="T59" fmla="*/ 378 h 400"/>
                <a:gd name="T60" fmla="*/ 88 w 395"/>
                <a:gd name="T61" fmla="*/ 385 h 400"/>
                <a:gd name="T62" fmla="*/ 93 w 395"/>
                <a:gd name="T63" fmla="*/ 389 h 400"/>
                <a:gd name="T64" fmla="*/ 106 w 395"/>
                <a:gd name="T65" fmla="*/ 392 h 400"/>
                <a:gd name="T66" fmla="*/ 112 w 395"/>
                <a:gd name="T67" fmla="*/ 392 h 400"/>
                <a:gd name="T68" fmla="*/ 117 w 395"/>
                <a:gd name="T69" fmla="*/ 395 h 400"/>
                <a:gd name="T70" fmla="*/ 117 w 395"/>
                <a:gd name="T71" fmla="*/ 396 h 400"/>
                <a:gd name="T72" fmla="*/ 114 w 395"/>
                <a:gd name="T73" fmla="*/ 400 h 400"/>
                <a:gd name="T74" fmla="*/ 108 w 395"/>
                <a:gd name="T75" fmla="*/ 400 h 400"/>
                <a:gd name="T76" fmla="*/ 68 w 395"/>
                <a:gd name="T77" fmla="*/ 398 h 400"/>
                <a:gd name="T78" fmla="*/ 46 w 395"/>
                <a:gd name="T79" fmla="*/ 400 h 400"/>
                <a:gd name="T80" fmla="*/ 10 w 395"/>
                <a:gd name="T81" fmla="*/ 400 h 400"/>
                <a:gd name="T82" fmla="*/ 0 w 395"/>
                <a:gd name="T83" fmla="*/ 398 h 400"/>
                <a:gd name="T84" fmla="*/ 0 w 395"/>
                <a:gd name="T85" fmla="*/ 396 h 400"/>
                <a:gd name="T86" fmla="*/ 1 w 395"/>
                <a:gd name="T87" fmla="*/ 394 h 400"/>
                <a:gd name="T88" fmla="*/ 5 w 395"/>
                <a:gd name="T89" fmla="*/ 392 h 400"/>
                <a:gd name="T90" fmla="*/ 20 w 395"/>
                <a:gd name="T91" fmla="*/ 391 h 400"/>
                <a:gd name="T92" fmla="*/ 35 w 395"/>
                <a:gd name="T93" fmla="*/ 386 h 400"/>
                <a:gd name="T94" fmla="*/ 46 w 395"/>
                <a:gd name="T95" fmla="*/ 375 h 400"/>
                <a:gd name="T96" fmla="*/ 56 w 395"/>
                <a:gd name="T97" fmla="*/ 361 h 400"/>
                <a:gd name="T98" fmla="*/ 181 w 395"/>
                <a:gd name="T99" fmla="*/ 21 h 400"/>
                <a:gd name="T100" fmla="*/ 236 w 395"/>
                <a:gd name="T101" fmla="*/ 228 h 400"/>
                <a:gd name="T102" fmla="*/ 237 w 395"/>
                <a:gd name="T103" fmla="*/ 227 h 400"/>
                <a:gd name="T104" fmla="*/ 188 w 395"/>
                <a:gd name="T105" fmla="*/ 84 h 400"/>
                <a:gd name="T106" fmla="*/ 186 w 395"/>
                <a:gd name="T107" fmla="*/ 80 h 400"/>
                <a:gd name="T108" fmla="*/ 182 w 395"/>
                <a:gd name="T109" fmla="*/ 80 h 400"/>
                <a:gd name="T110" fmla="*/ 135 w 395"/>
                <a:gd name="T111" fmla="*/ 225 h 400"/>
                <a:gd name="T112" fmla="*/ 134 w 395"/>
                <a:gd name="T113" fmla="*/ 227 h 400"/>
                <a:gd name="T114" fmla="*/ 2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1" y="21"/>
                  </a:moveTo>
                  <a:lnTo>
                    <a:pt x="181" y="21"/>
                  </a:lnTo>
                  <a:lnTo>
                    <a:pt x="187" y="4"/>
                  </a:lnTo>
                  <a:lnTo>
                    <a:pt x="190" y="1"/>
                  </a:lnTo>
                  <a:lnTo>
                    <a:pt x="192" y="0"/>
                  </a:lnTo>
                  <a:lnTo>
                    <a:pt x="192" y="0"/>
                  </a:lnTo>
                  <a:lnTo>
                    <a:pt x="194" y="1"/>
                  </a:lnTo>
                  <a:lnTo>
                    <a:pt x="197" y="4"/>
                  </a:lnTo>
                  <a:lnTo>
                    <a:pt x="204" y="18"/>
                  </a:lnTo>
                  <a:lnTo>
                    <a:pt x="204" y="18"/>
                  </a:lnTo>
                  <a:lnTo>
                    <a:pt x="255" y="153"/>
                  </a:lnTo>
                  <a:lnTo>
                    <a:pt x="324" y="332"/>
                  </a:lnTo>
                  <a:lnTo>
                    <a:pt x="324" y="332"/>
                  </a:lnTo>
                  <a:lnTo>
                    <a:pt x="332" y="347"/>
                  </a:lnTo>
                  <a:lnTo>
                    <a:pt x="338" y="360"/>
                  </a:lnTo>
                  <a:lnTo>
                    <a:pt x="344" y="369"/>
                  </a:lnTo>
                  <a:lnTo>
                    <a:pt x="350" y="377"/>
                  </a:lnTo>
                  <a:lnTo>
                    <a:pt x="356" y="383"/>
                  </a:lnTo>
                  <a:lnTo>
                    <a:pt x="361" y="386"/>
                  </a:lnTo>
                  <a:lnTo>
                    <a:pt x="369" y="390"/>
                  </a:lnTo>
                  <a:lnTo>
                    <a:pt x="369" y="390"/>
                  </a:lnTo>
                  <a:lnTo>
                    <a:pt x="380" y="392"/>
                  </a:lnTo>
                  <a:lnTo>
                    <a:pt x="390" y="392"/>
                  </a:lnTo>
                  <a:lnTo>
                    <a:pt x="390" y="392"/>
                  </a:lnTo>
                  <a:lnTo>
                    <a:pt x="393" y="394"/>
                  </a:lnTo>
                  <a:lnTo>
                    <a:pt x="395" y="395"/>
                  </a:lnTo>
                  <a:lnTo>
                    <a:pt x="395" y="396"/>
                  </a:lnTo>
                  <a:lnTo>
                    <a:pt x="395" y="396"/>
                  </a:lnTo>
                  <a:lnTo>
                    <a:pt x="395" y="398"/>
                  </a:lnTo>
                  <a:lnTo>
                    <a:pt x="392" y="400"/>
                  </a:lnTo>
                  <a:lnTo>
                    <a:pt x="385" y="400"/>
                  </a:lnTo>
                  <a:lnTo>
                    <a:pt x="385" y="400"/>
                  </a:lnTo>
                  <a:lnTo>
                    <a:pt x="355" y="400"/>
                  </a:lnTo>
                  <a:lnTo>
                    <a:pt x="304" y="398"/>
                  </a:lnTo>
                  <a:lnTo>
                    <a:pt x="304" y="398"/>
                  </a:lnTo>
                  <a:lnTo>
                    <a:pt x="292" y="398"/>
                  </a:lnTo>
                  <a:lnTo>
                    <a:pt x="289" y="397"/>
                  </a:lnTo>
                  <a:lnTo>
                    <a:pt x="288" y="395"/>
                  </a:lnTo>
                  <a:lnTo>
                    <a:pt x="288" y="395"/>
                  </a:lnTo>
                  <a:lnTo>
                    <a:pt x="289" y="394"/>
                  </a:lnTo>
                  <a:lnTo>
                    <a:pt x="292" y="391"/>
                  </a:lnTo>
                  <a:lnTo>
                    <a:pt x="292" y="391"/>
                  </a:lnTo>
                  <a:lnTo>
                    <a:pt x="294" y="390"/>
                  </a:lnTo>
                  <a:lnTo>
                    <a:pt x="295" y="388"/>
                  </a:lnTo>
                  <a:lnTo>
                    <a:pt x="296" y="384"/>
                  </a:lnTo>
                  <a:lnTo>
                    <a:pt x="295" y="378"/>
                  </a:lnTo>
                  <a:lnTo>
                    <a:pt x="247" y="250"/>
                  </a:lnTo>
                  <a:lnTo>
                    <a:pt x="247" y="250"/>
                  </a:lnTo>
                  <a:lnTo>
                    <a:pt x="244" y="248"/>
                  </a:lnTo>
                  <a:lnTo>
                    <a:pt x="242" y="247"/>
                  </a:lnTo>
                  <a:lnTo>
                    <a:pt x="130" y="247"/>
                  </a:lnTo>
                  <a:lnTo>
                    <a:pt x="130" y="247"/>
                  </a:lnTo>
                  <a:lnTo>
                    <a:pt x="126" y="248"/>
                  </a:lnTo>
                  <a:lnTo>
                    <a:pt x="125" y="252"/>
                  </a:lnTo>
                  <a:lnTo>
                    <a:pt x="94" y="343"/>
                  </a:lnTo>
                  <a:lnTo>
                    <a:pt x="94" y="343"/>
                  </a:lnTo>
                  <a:lnTo>
                    <a:pt x="89" y="362"/>
                  </a:lnTo>
                  <a:lnTo>
                    <a:pt x="86" y="371"/>
                  </a:lnTo>
                  <a:lnTo>
                    <a:pt x="86" y="378"/>
                  </a:lnTo>
                  <a:lnTo>
                    <a:pt x="86" y="378"/>
                  </a:lnTo>
                  <a:lnTo>
                    <a:pt x="86" y="381"/>
                  </a:lnTo>
                  <a:lnTo>
                    <a:pt x="88" y="385"/>
                  </a:lnTo>
                  <a:lnTo>
                    <a:pt x="90" y="388"/>
                  </a:lnTo>
                  <a:lnTo>
                    <a:pt x="93" y="389"/>
                  </a:lnTo>
                  <a:lnTo>
                    <a:pt x="100" y="392"/>
                  </a:lnTo>
                  <a:lnTo>
                    <a:pt x="106" y="392"/>
                  </a:lnTo>
                  <a:lnTo>
                    <a:pt x="112" y="392"/>
                  </a:lnTo>
                  <a:lnTo>
                    <a:pt x="112" y="392"/>
                  </a:lnTo>
                  <a:lnTo>
                    <a:pt x="116" y="394"/>
                  </a:lnTo>
                  <a:lnTo>
                    <a:pt x="117" y="395"/>
                  </a:lnTo>
                  <a:lnTo>
                    <a:pt x="117" y="396"/>
                  </a:lnTo>
                  <a:lnTo>
                    <a:pt x="117" y="396"/>
                  </a:lnTo>
                  <a:lnTo>
                    <a:pt x="116" y="398"/>
                  </a:lnTo>
                  <a:lnTo>
                    <a:pt x="114" y="400"/>
                  </a:lnTo>
                  <a:lnTo>
                    <a:pt x="108" y="400"/>
                  </a:lnTo>
                  <a:lnTo>
                    <a:pt x="108" y="400"/>
                  </a:lnTo>
                  <a:lnTo>
                    <a:pt x="86" y="400"/>
                  </a:lnTo>
                  <a:lnTo>
                    <a:pt x="68" y="398"/>
                  </a:lnTo>
                  <a:lnTo>
                    <a:pt x="68" y="398"/>
                  </a:lnTo>
                  <a:lnTo>
                    <a:pt x="46" y="400"/>
                  </a:lnTo>
                  <a:lnTo>
                    <a:pt x="10" y="400"/>
                  </a:lnTo>
                  <a:lnTo>
                    <a:pt x="10" y="400"/>
                  </a:lnTo>
                  <a:lnTo>
                    <a:pt x="3" y="400"/>
                  </a:lnTo>
                  <a:lnTo>
                    <a:pt x="0" y="398"/>
                  </a:lnTo>
                  <a:lnTo>
                    <a:pt x="0" y="396"/>
                  </a:lnTo>
                  <a:lnTo>
                    <a:pt x="0" y="396"/>
                  </a:lnTo>
                  <a:lnTo>
                    <a:pt x="0" y="395"/>
                  </a:lnTo>
                  <a:lnTo>
                    <a:pt x="1" y="394"/>
                  </a:lnTo>
                  <a:lnTo>
                    <a:pt x="5" y="392"/>
                  </a:lnTo>
                  <a:lnTo>
                    <a:pt x="5" y="392"/>
                  </a:lnTo>
                  <a:lnTo>
                    <a:pt x="20" y="391"/>
                  </a:lnTo>
                  <a:lnTo>
                    <a:pt x="20" y="391"/>
                  </a:lnTo>
                  <a:lnTo>
                    <a:pt x="28" y="390"/>
                  </a:lnTo>
                  <a:lnTo>
                    <a:pt x="35" y="386"/>
                  </a:lnTo>
                  <a:lnTo>
                    <a:pt x="42" y="381"/>
                  </a:lnTo>
                  <a:lnTo>
                    <a:pt x="46" y="375"/>
                  </a:lnTo>
                  <a:lnTo>
                    <a:pt x="51" y="369"/>
                  </a:lnTo>
                  <a:lnTo>
                    <a:pt x="56" y="361"/>
                  </a:lnTo>
                  <a:lnTo>
                    <a:pt x="63" y="343"/>
                  </a:lnTo>
                  <a:lnTo>
                    <a:pt x="181" y="21"/>
                  </a:lnTo>
                  <a:close/>
                  <a:moveTo>
                    <a:pt x="236" y="228"/>
                  </a:moveTo>
                  <a:lnTo>
                    <a:pt x="236" y="228"/>
                  </a:lnTo>
                  <a:lnTo>
                    <a:pt x="237" y="228"/>
                  </a:lnTo>
                  <a:lnTo>
                    <a:pt x="237" y="227"/>
                  </a:lnTo>
                  <a:lnTo>
                    <a:pt x="237" y="225"/>
                  </a:lnTo>
                  <a:lnTo>
                    <a:pt x="188" y="84"/>
                  </a:lnTo>
                  <a:lnTo>
                    <a:pt x="188" y="84"/>
                  </a:lnTo>
                  <a:lnTo>
                    <a:pt x="186" y="80"/>
                  </a:lnTo>
                  <a:lnTo>
                    <a:pt x="184" y="78"/>
                  </a:lnTo>
                  <a:lnTo>
                    <a:pt x="182" y="80"/>
                  </a:lnTo>
                  <a:lnTo>
                    <a:pt x="180" y="84"/>
                  </a:lnTo>
                  <a:lnTo>
                    <a:pt x="135" y="225"/>
                  </a:lnTo>
                  <a:lnTo>
                    <a:pt x="135" y="225"/>
                  </a:lnTo>
                  <a:lnTo>
                    <a:pt x="134" y="227"/>
                  </a:lnTo>
                  <a:lnTo>
                    <a:pt x="136" y="228"/>
                  </a:lnTo>
                  <a:lnTo>
                    <a:pt x="236" y="228"/>
                  </a:lnTo>
                  <a:close/>
                </a:path>
              </a:pathLst>
            </a:custGeom>
            <a:grpFill/>
            <a:ln>
              <a:noFill/>
            </a:ln>
            <a:extLst/>
          </p:spPr>
          <p:txBody>
            <a:bodyPr/>
            <a:lstStyle/>
            <a:p>
              <a:pPr>
                <a:defRPr/>
              </a:pPr>
              <a:endParaRPr lang="en-US" dirty="0"/>
            </a:p>
          </p:txBody>
        </p:sp>
        <p:sp>
          <p:nvSpPr>
            <p:cNvPr id="10" name="Freeform 9"/>
            <p:cNvSpPr>
              <a:spLocks/>
            </p:cNvSpPr>
            <p:nvPr/>
          </p:nvSpPr>
          <p:spPr bwMode="auto">
            <a:xfrm>
              <a:off x="2959" y="659"/>
              <a:ext cx="110" cy="134"/>
            </a:xfrm>
            <a:custGeom>
              <a:avLst/>
              <a:gdLst>
                <a:gd name="T0" fmla="*/ 189 w 329"/>
                <a:gd name="T1" fmla="*/ 249 h 400"/>
                <a:gd name="T2" fmla="*/ 190 w 329"/>
                <a:gd name="T3" fmla="*/ 343 h 400"/>
                <a:gd name="T4" fmla="*/ 192 w 329"/>
                <a:gd name="T5" fmla="*/ 362 h 400"/>
                <a:gd name="T6" fmla="*/ 198 w 329"/>
                <a:gd name="T7" fmla="*/ 381 h 400"/>
                <a:gd name="T8" fmla="*/ 202 w 329"/>
                <a:gd name="T9" fmla="*/ 388 h 400"/>
                <a:gd name="T10" fmla="*/ 212 w 329"/>
                <a:gd name="T11" fmla="*/ 391 h 400"/>
                <a:gd name="T12" fmla="*/ 236 w 329"/>
                <a:gd name="T13" fmla="*/ 392 h 400"/>
                <a:gd name="T14" fmla="*/ 239 w 329"/>
                <a:gd name="T15" fmla="*/ 394 h 400"/>
                <a:gd name="T16" fmla="*/ 240 w 329"/>
                <a:gd name="T17" fmla="*/ 396 h 400"/>
                <a:gd name="T18" fmla="*/ 238 w 329"/>
                <a:gd name="T19" fmla="*/ 398 h 400"/>
                <a:gd name="T20" fmla="*/ 232 w 329"/>
                <a:gd name="T21" fmla="*/ 400 h 400"/>
                <a:gd name="T22" fmla="*/ 190 w 329"/>
                <a:gd name="T23" fmla="*/ 400 h 400"/>
                <a:gd name="T24" fmla="*/ 167 w 329"/>
                <a:gd name="T25" fmla="*/ 398 h 400"/>
                <a:gd name="T26" fmla="*/ 118 w 329"/>
                <a:gd name="T27" fmla="*/ 400 h 400"/>
                <a:gd name="T28" fmla="*/ 110 w 329"/>
                <a:gd name="T29" fmla="*/ 400 h 400"/>
                <a:gd name="T30" fmla="*/ 109 w 329"/>
                <a:gd name="T31" fmla="*/ 396 h 400"/>
                <a:gd name="T32" fmla="*/ 109 w 329"/>
                <a:gd name="T33" fmla="*/ 394 h 400"/>
                <a:gd name="T34" fmla="*/ 113 w 329"/>
                <a:gd name="T35" fmla="*/ 392 h 400"/>
                <a:gd name="T36" fmla="*/ 128 w 329"/>
                <a:gd name="T37" fmla="*/ 391 h 400"/>
                <a:gd name="T38" fmla="*/ 132 w 329"/>
                <a:gd name="T39" fmla="*/ 390 h 400"/>
                <a:gd name="T40" fmla="*/ 137 w 329"/>
                <a:gd name="T41" fmla="*/ 385 h 400"/>
                <a:gd name="T42" fmla="*/ 142 w 329"/>
                <a:gd name="T43" fmla="*/ 373 h 400"/>
                <a:gd name="T44" fmla="*/ 143 w 329"/>
                <a:gd name="T45" fmla="*/ 362 h 400"/>
                <a:gd name="T46" fmla="*/ 145 w 329"/>
                <a:gd name="T47" fmla="*/ 316 h 400"/>
                <a:gd name="T48" fmla="*/ 145 w 329"/>
                <a:gd name="T49" fmla="*/ 29 h 400"/>
                <a:gd name="T50" fmla="*/ 69 w 329"/>
                <a:gd name="T51" fmla="*/ 31 h 400"/>
                <a:gd name="T52" fmla="*/ 41 w 329"/>
                <a:gd name="T53" fmla="*/ 33 h 400"/>
                <a:gd name="T54" fmla="*/ 28 w 329"/>
                <a:gd name="T55" fmla="*/ 37 h 400"/>
                <a:gd name="T56" fmla="*/ 19 w 329"/>
                <a:gd name="T57" fmla="*/ 44 h 400"/>
                <a:gd name="T58" fmla="*/ 17 w 329"/>
                <a:gd name="T59" fmla="*/ 48 h 400"/>
                <a:gd name="T60" fmla="*/ 7 w 329"/>
                <a:gd name="T61" fmla="*/ 63 h 400"/>
                <a:gd name="T62" fmla="*/ 5 w 329"/>
                <a:gd name="T63" fmla="*/ 68 h 400"/>
                <a:gd name="T64" fmla="*/ 2 w 329"/>
                <a:gd name="T65" fmla="*/ 68 h 400"/>
                <a:gd name="T66" fmla="*/ 0 w 329"/>
                <a:gd name="T67" fmla="*/ 65 h 400"/>
                <a:gd name="T68" fmla="*/ 5 w 329"/>
                <a:gd name="T69" fmla="*/ 37 h 400"/>
                <a:gd name="T70" fmla="*/ 11 w 329"/>
                <a:gd name="T71" fmla="*/ 10 h 400"/>
                <a:gd name="T72" fmla="*/ 14 w 329"/>
                <a:gd name="T73" fmla="*/ 1 h 400"/>
                <a:gd name="T74" fmla="*/ 17 w 329"/>
                <a:gd name="T75" fmla="*/ 0 h 400"/>
                <a:gd name="T76" fmla="*/ 24 w 329"/>
                <a:gd name="T77" fmla="*/ 3 h 400"/>
                <a:gd name="T78" fmla="*/ 39 w 329"/>
                <a:gd name="T79" fmla="*/ 6 h 400"/>
                <a:gd name="T80" fmla="*/ 80 w 329"/>
                <a:gd name="T81" fmla="*/ 9 h 400"/>
                <a:gd name="T82" fmla="*/ 274 w 329"/>
                <a:gd name="T83" fmla="*/ 9 h 400"/>
                <a:gd name="T84" fmla="*/ 312 w 329"/>
                <a:gd name="T85" fmla="*/ 6 h 400"/>
                <a:gd name="T86" fmla="*/ 326 w 329"/>
                <a:gd name="T87" fmla="*/ 4 h 400"/>
                <a:gd name="T88" fmla="*/ 329 w 329"/>
                <a:gd name="T89" fmla="*/ 6 h 400"/>
                <a:gd name="T90" fmla="*/ 329 w 329"/>
                <a:gd name="T91" fmla="*/ 10 h 400"/>
                <a:gd name="T92" fmla="*/ 327 w 329"/>
                <a:gd name="T93" fmla="*/ 67 h 400"/>
                <a:gd name="T94" fmla="*/ 326 w 329"/>
                <a:gd name="T95" fmla="*/ 72 h 400"/>
                <a:gd name="T96" fmla="*/ 324 w 329"/>
                <a:gd name="T97" fmla="*/ 74 h 400"/>
                <a:gd name="T98" fmla="*/ 321 w 329"/>
                <a:gd name="T99" fmla="*/ 73 h 400"/>
                <a:gd name="T100" fmla="*/ 319 w 329"/>
                <a:gd name="T101" fmla="*/ 65 h 400"/>
                <a:gd name="T102" fmla="*/ 319 w 329"/>
                <a:gd name="T103" fmla="*/ 60 h 400"/>
                <a:gd name="T104" fmla="*/ 315 w 329"/>
                <a:gd name="T105" fmla="*/ 49 h 400"/>
                <a:gd name="T106" fmla="*/ 304 w 329"/>
                <a:gd name="T107" fmla="*/ 40 h 400"/>
                <a:gd name="T108" fmla="*/ 286 w 329"/>
                <a:gd name="T109" fmla="*/ 34 h 400"/>
                <a:gd name="T110" fmla="*/ 255 w 329"/>
                <a:gd name="T111" fmla="*/ 31 h 400"/>
                <a:gd name="T112" fmla="*/ 189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89" y="249"/>
                  </a:moveTo>
                  <a:lnTo>
                    <a:pt x="189" y="249"/>
                  </a:lnTo>
                  <a:lnTo>
                    <a:pt x="190" y="316"/>
                  </a:lnTo>
                  <a:lnTo>
                    <a:pt x="190" y="343"/>
                  </a:lnTo>
                  <a:lnTo>
                    <a:pt x="192" y="362"/>
                  </a:lnTo>
                  <a:lnTo>
                    <a:pt x="192" y="362"/>
                  </a:lnTo>
                  <a:lnTo>
                    <a:pt x="194" y="373"/>
                  </a:lnTo>
                  <a:lnTo>
                    <a:pt x="198" y="381"/>
                  </a:lnTo>
                  <a:lnTo>
                    <a:pt x="200" y="385"/>
                  </a:lnTo>
                  <a:lnTo>
                    <a:pt x="202" y="388"/>
                  </a:lnTo>
                  <a:lnTo>
                    <a:pt x="207" y="390"/>
                  </a:lnTo>
                  <a:lnTo>
                    <a:pt x="212" y="391"/>
                  </a:lnTo>
                  <a:lnTo>
                    <a:pt x="212" y="391"/>
                  </a:lnTo>
                  <a:lnTo>
                    <a:pt x="236" y="392"/>
                  </a:lnTo>
                  <a:lnTo>
                    <a:pt x="236" y="392"/>
                  </a:lnTo>
                  <a:lnTo>
                    <a:pt x="239" y="394"/>
                  </a:lnTo>
                  <a:lnTo>
                    <a:pt x="240" y="396"/>
                  </a:lnTo>
                  <a:lnTo>
                    <a:pt x="240" y="396"/>
                  </a:lnTo>
                  <a:lnTo>
                    <a:pt x="239" y="397"/>
                  </a:lnTo>
                  <a:lnTo>
                    <a:pt x="238" y="398"/>
                  </a:lnTo>
                  <a:lnTo>
                    <a:pt x="235" y="400"/>
                  </a:lnTo>
                  <a:lnTo>
                    <a:pt x="232" y="400"/>
                  </a:lnTo>
                  <a:lnTo>
                    <a:pt x="232" y="400"/>
                  </a:lnTo>
                  <a:lnTo>
                    <a:pt x="190" y="400"/>
                  </a:lnTo>
                  <a:lnTo>
                    <a:pt x="167" y="398"/>
                  </a:lnTo>
                  <a:lnTo>
                    <a:pt x="167" y="398"/>
                  </a:lnTo>
                  <a:lnTo>
                    <a:pt x="147" y="400"/>
                  </a:lnTo>
                  <a:lnTo>
                    <a:pt x="118" y="400"/>
                  </a:lnTo>
                  <a:lnTo>
                    <a:pt x="118" y="400"/>
                  </a:lnTo>
                  <a:lnTo>
                    <a:pt x="110" y="400"/>
                  </a:lnTo>
                  <a:lnTo>
                    <a:pt x="109" y="398"/>
                  </a:lnTo>
                  <a:lnTo>
                    <a:pt x="109" y="396"/>
                  </a:lnTo>
                  <a:lnTo>
                    <a:pt x="109" y="396"/>
                  </a:lnTo>
                  <a:lnTo>
                    <a:pt x="109" y="394"/>
                  </a:lnTo>
                  <a:lnTo>
                    <a:pt x="113" y="392"/>
                  </a:lnTo>
                  <a:lnTo>
                    <a:pt x="113" y="392"/>
                  </a:lnTo>
                  <a:lnTo>
                    <a:pt x="121" y="392"/>
                  </a:lnTo>
                  <a:lnTo>
                    <a:pt x="128" y="391"/>
                  </a:lnTo>
                  <a:lnTo>
                    <a:pt x="128" y="391"/>
                  </a:lnTo>
                  <a:lnTo>
                    <a:pt x="132" y="390"/>
                  </a:lnTo>
                  <a:lnTo>
                    <a:pt x="134" y="388"/>
                  </a:lnTo>
                  <a:lnTo>
                    <a:pt x="137" y="385"/>
                  </a:lnTo>
                  <a:lnTo>
                    <a:pt x="139" y="381"/>
                  </a:lnTo>
                  <a:lnTo>
                    <a:pt x="142" y="373"/>
                  </a:lnTo>
                  <a:lnTo>
                    <a:pt x="143" y="362"/>
                  </a:lnTo>
                  <a:lnTo>
                    <a:pt x="143" y="362"/>
                  </a:lnTo>
                  <a:lnTo>
                    <a:pt x="145" y="343"/>
                  </a:lnTo>
                  <a:lnTo>
                    <a:pt x="145" y="316"/>
                  </a:lnTo>
                  <a:lnTo>
                    <a:pt x="145" y="249"/>
                  </a:lnTo>
                  <a:lnTo>
                    <a:pt x="145" y="29"/>
                  </a:lnTo>
                  <a:lnTo>
                    <a:pt x="69" y="31"/>
                  </a:lnTo>
                  <a:lnTo>
                    <a:pt x="69" y="31"/>
                  </a:lnTo>
                  <a:lnTo>
                    <a:pt x="48" y="32"/>
                  </a:lnTo>
                  <a:lnTo>
                    <a:pt x="41" y="33"/>
                  </a:lnTo>
                  <a:lnTo>
                    <a:pt x="34" y="34"/>
                  </a:lnTo>
                  <a:lnTo>
                    <a:pt x="28" y="37"/>
                  </a:lnTo>
                  <a:lnTo>
                    <a:pt x="24" y="40"/>
                  </a:lnTo>
                  <a:lnTo>
                    <a:pt x="19" y="44"/>
                  </a:lnTo>
                  <a:lnTo>
                    <a:pt x="17" y="48"/>
                  </a:lnTo>
                  <a:lnTo>
                    <a:pt x="17" y="48"/>
                  </a:lnTo>
                  <a:lnTo>
                    <a:pt x="11" y="57"/>
                  </a:lnTo>
                  <a:lnTo>
                    <a:pt x="7" y="63"/>
                  </a:lnTo>
                  <a:lnTo>
                    <a:pt x="7" y="63"/>
                  </a:lnTo>
                  <a:lnTo>
                    <a:pt x="5" y="68"/>
                  </a:lnTo>
                  <a:lnTo>
                    <a:pt x="2" y="68"/>
                  </a:lnTo>
                  <a:lnTo>
                    <a:pt x="2" y="68"/>
                  </a:lnTo>
                  <a:lnTo>
                    <a:pt x="0" y="67"/>
                  </a:lnTo>
                  <a:lnTo>
                    <a:pt x="0" y="65"/>
                  </a:lnTo>
                  <a:lnTo>
                    <a:pt x="0" y="65"/>
                  </a:lnTo>
                  <a:lnTo>
                    <a:pt x="5" y="37"/>
                  </a:lnTo>
                  <a:lnTo>
                    <a:pt x="11" y="10"/>
                  </a:lnTo>
                  <a:lnTo>
                    <a:pt x="11" y="10"/>
                  </a:lnTo>
                  <a:lnTo>
                    <a:pt x="13" y="4"/>
                  </a:lnTo>
                  <a:lnTo>
                    <a:pt x="14" y="1"/>
                  </a:lnTo>
                  <a:lnTo>
                    <a:pt x="17" y="0"/>
                  </a:lnTo>
                  <a:lnTo>
                    <a:pt x="17" y="0"/>
                  </a:lnTo>
                  <a:lnTo>
                    <a:pt x="19" y="1"/>
                  </a:lnTo>
                  <a:lnTo>
                    <a:pt x="24" y="3"/>
                  </a:lnTo>
                  <a:lnTo>
                    <a:pt x="30" y="5"/>
                  </a:lnTo>
                  <a:lnTo>
                    <a:pt x="39" y="6"/>
                  </a:lnTo>
                  <a:lnTo>
                    <a:pt x="39" y="6"/>
                  </a:lnTo>
                  <a:lnTo>
                    <a:pt x="80" y="9"/>
                  </a:lnTo>
                  <a:lnTo>
                    <a:pt x="274" y="9"/>
                  </a:lnTo>
                  <a:lnTo>
                    <a:pt x="274" y="9"/>
                  </a:lnTo>
                  <a:lnTo>
                    <a:pt x="296" y="9"/>
                  </a:lnTo>
                  <a:lnTo>
                    <a:pt x="312" y="6"/>
                  </a:lnTo>
                  <a:lnTo>
                    <a:pt x="326" y="4"/>
                  </a:lnTo>
                  <a:lnTo>
                    <a:pt x="326" y="4"/>
                  </a:lnTo>
                  <a:lnTo>
                    <a:pt x="327" y="4"/>
                  </a:lnTo>
                  <a:lnTo>
                    <a:pt x="329" y="6"/>
                  </a:lnTo>
                  <a:lnTo>
                    <a:pt x="329" y="10"/>
                  </a:lnTo>
                  <a:lnTo>
                    <a:pt x="329" y="10"/>
                  </a:lnTo>
                  <a:lnTo>
                    <a:pt x="327" y="67"/>
                  </a:lnTo>
                  <a:lnTo>
                    <a:pt x="327" y="67"/>
                  </a:lnTo>
                  <a:lnTo>
                    <a:pt x="327" y="71"/>
                  </a:lnTo>
                  <a:lnTo>
                    <a:pt x="326" y="72"/>
                  </a:lnTo>
                  <a:lnTo>
                    <a:pt x="325" y="73"/>
                  </a:lnTo>
                  <a:lnTo>
                    <a:pt x="324" y="74"/>
                  </a:lnTo>
                  <a:lnTo>
                    <a:pt x="324" y="74"/>
                  </a:lnTo>
                  <a:lnTo>
                    <a:pt x="321" y="73"/>
                  </a:lnTo>
                  <a:lnTo>
                    <a:pt x="320" y="72"/>
                  </a:lnTo>
                  <a:lnTo>
                    <a:pt x="319" y="65"/>
                  </a:lnTo>
                  <a:lnTo>
                    <a:pt x="319" y="60"/>
                  </a:lnTo>
                  <a:lnTo>
                    <a:pt x="319" y="60"/>
                  </a:lnTo>
                  <a:lnTo>
                    <a:pt x="318" y="54"/>
                  </a:lnTo>
                  <a:lnTo>
                    <a:pt x="315" y="49"/>
                  </a:lnTo>
                  <a:lnTo>
                    <a:pt x="310" y="44"/>
                  </a:lnTo>
                  <a:lnTo>
                    <a:pt x="304" y="40"/>
                  </a:lnTo>
                  <a:lnTo>
                    <a:pt x="296" y="37"/>
                  </a:lnTo>
                  <a:lnTo>
                    <a:pt x="286" y="34"/>
                  </a:lnTo>
                  <a:lnTo>
                    <a:pt x="272" y="32"/>
                  </a:lnTo>
                  <a:lnTo>
                    <a:pt x="255" y="31"/>
                  </a:lnTo>
                  <a:lnTo>
                    <a:pt x="189" y="29"/>
                  </a:lnTo>
                  <a:lnTo>
                    <a:pt x="189" y="249"/>
                  </a:lnTo>
                  <a:close/>
                </a:path>
              </a:pathLst>
            </a:custGeom>
            <a:grpFill/>
            <a:ln>
              <a:noFill/>
            </a:ln>
            <a:extLst/>
          </p:spPr>
          <p:txBody>
            <a:bodyPr/>
            <a:lstStyle/>
            <a:p>
              <a:pPr>
                <a:defRPr/>
              </a:pPr>
              <a:endParaRPr lang="en-US" dirty="0"/>
            </a:p>
          </p:txBody>
        </p:sp>
        <p:sp>
          <p:nvSpPr>
            <p:cNvPr id="12" name="Freeform 11"/>
            <p:cNvSpPr>
              <a:spLocks/>
            </p:cNvSpPr>
            <p:nvPr/>
          </p:nvSpPr>
          <p:spPr bwMode="auto">
            <a:xfrm>
              <a:off x="3115" y="659"/>
              <a:ext cx="110" cy="134"/>
            </a:xfrm>
            <a:custGeom>
              <a:avLst/>
              <a:gdLst>
                <a:gd name="T0" fmla="*/ 191 w 329"/>
                <a:gd name="T1" fmla="*/ 249 h 400"/>
                <a:gd name="T2" fmla="*/ 191 w 329"/>
                <a:gd name="T3" fmla="*/ 343 h 400"/>
                <a:gd name="T4" fmla="*/ 192 w 329"/>
                <a:gd name="T5" fmla="*/ 362 h 400"/>
                <a:gd name="T6" fmla="*/ 198 w 329"/>
                <a:gd name="T7" fmla="*/ 381 h 400"/>
                <a:gd name="T8" fmla="*/ 203 w 329"/>
                <a:gd name="T9" fmla="*/ 388 h 400"/>
                <a:gd name="T10" fmla="*/ 213 w 329"/>
                <a:gd name="T11" fmla="*/ 391 h 400"/>
                <a:gd name="T12" fmla="*/ 237 w 329"/>
                <a:gd name="T13" fmla="*/ 392 h 400"/>
                <a:gd name="T14" fmla="*/ 239 w 329"/>
                <a:gd name="T15" fmla="*/ 394 h 400"/>
                <a:gd name="T16" fmla="*/ 241 w 329"/>
                <a:gd name="T17" fmla="*/ 396 h 400"/>
                <a:gd name="T18" fmla="*/ 238 w 329"/>
                <a:gd name="T19" fmla="*/ 398 h 400"/>
                <a:gd name="T20" fmla="*/ 232 w 329"/>
                <a:gd name="T21" fmla="*/ 400 h 400"/>
                <a:gd name="T22" fmla="*/ 191 w 329"/>
                <a:gd name="T23" fmla="*/ 400 h 400"/>
                <a:gd name="T24" fmla="*/ 169 w 329"/>
                <a:gd name="T25" fmla="*/ 398 h 400"/>
                <a:gd name="T26" fmla="*/ 118 w 329"/>
                <a:gd name="T27" fmla="*/ 400 h 400"/>
                <a:gd name="T28" fmla="*/ 111 w 329"/>
                <a:gd name="T29" fmla="*/ 400 h 400"/>
                <a:gd name="T30" fmla="*/ 109 w 329"/>
                <a:gd name="T31" fmla="*/ 396 h 400"/>
                <a:gd name="T32" fmla="*/ 109 w 329"/>
                <a:gd name="T33" fmla="*/ 394 h 400"/>
                <a:gd name="T34" fmla="*/ 113 w 329"/>
                <a:gd name="T35" fmla="*/ 392 h 400"/>
                <a:gd name="T36" fmla="*/ 129 w 329"/>
                <a:gd name="T37" fmla="*/ 391 h 400"/>
                <a:gd name="T38" fmla="*/ 133 w 329"/>
                <a:gd name="T39" fmla="*/ 390 h 400"/>
                <a:gd name="T40" fmla="*/ 137 w 329"/>
                <a:gd name="T41" fmla="*/ 385 h 400"/>
                <a:gd name="T42" fmla="*/ 142 w 329"/>
                <a:gd name="T43" fmla="*/ 373 h 400"/>
                <a:gd name="T44" fmla="*/ 143 w 329"/>
                <a:gd name="T45" fmla="*/ 362 h 400"/>
                <a:gd name="T46" fmla="*/ 146 w 329"/>
                <a:gd name="T47" fmla="*/ 316 h 400"/>
                <a:gd name="T48" fmla="*/ 147 w 329"/>
                <a:gd name="T49" fmla="*/ 29 h 400"/>
                <a:gd name="T50" fmla="*/ 69 w 329"/>
                <a:gd name="T51" fmla="*/ 31 h 400"/>
                <a:gd name="T52" fmla="*/ 41 w 329"/>
                <a:gd name="T53" fmla="*/ 33 h 400"/>
                <a:gd name="T54" fmla="*/ 28 w 329"/>
                <a:gd name="T55" fmla="*/ 37 h 400"/>
                <a:gd name="T56" fmla="*/ 20 w 329"/>
                <a:gd name="T57" fmla="*/ 44 h 400"/>
                <a:gd name="T58" fmla="*/ 17 w 329"/>
                <a:gd name="T59" fmla="*/ 48 h 400"/>
                <a:gd name="T60" fmla="*/ 8 w 329"/>
                <a:gd name="T61" fmla="*/ 63 h 400"/>
                <a:gd name="T62" fmla="*/ 5 w 329"/>
                <a:gd name="T63" fmla="*/ 68 h 400"/>
                <a:gd name="T64" fmla="*/ 3 w 329"/>
                <a:gd name="T65" fmla="*/ 68 h 400"/>
                <a:gd name="T66" fmla="*/ 0 w 329"/>
                <a:gd name="T67" fmla="*/ 65 h 400"/>
                <a:gd name="T68" fmla="*/ 6 w 329"/>
                <a:gd name="T69" fmla="*/ 37 h 400"/>
                <a:gd name="T70" fmla="*/ 11 w 329"/>
                <a:gd name="T71" fmla="*/ 10 h 400"/>
                <a:gd name="T72" fmla="*/ 15 w 329"/>
                <a:gd name="T73" fmla="*/ 1 h 400"/>
                <a:gd name="T74" fmla="*/ 17 w 329"/>
                <a:gd name="T75" fmla="*/ 0 h 400"/>
                <a:gd name="T76" fmla="*/ 25 w 329"/>
                <a:gd name="T77" fmla="*/ 3 h 400"/>
                <a:gd name="T78" fmla="*/ 40 w 329"/>
                <a:gd name="T79" fmla="*/ 6 h 400"/>
                <a:gd name="T80" fmla="*/ 80 w 329"/>
                <a:gd name="T81" fmla="*/ 9 h 400"/>
                <a:gd name="T82" fmla="*/ 276 w 329"/>
                <a:gd name="T83" fmla="*/ 9 h 400"/>
                <a:gd name="T84" fmla="*/ 312 w 329"/>
                <a:gd name="T85" fmla="*/ 6 h 400"/>
                <a:gd name="T86" fmla="*/ 327 w 329"/>
                <a:gd name="T87" fmla="*/ 4 h 400"/>
                <a:gd name="T88" fmla="*/ 329 w 329"/>
                <a:gd name="T89" fmla="*/ 6 h 400"/>
                <a:gd name="T90" fmla="*/ 329 w 329"/>
                <a:gd name="T91" fmla="*/ 10 h 400"/>
                <a:gd name="T92" fmla="*/ 328 w 329"/>
                <a:gd name="T93" fmla="*/ 67 h 400"/>
                <a:gd name="T94" fmla="*/ 327 w 329"/>
                <a:gd name="T95" fmla="*/ 72 h 400"/>
                <a:gd name="T96" fmla="*/ 324 w 329"/>
                <a:gd name="T97" fmla="*/ 74 h 400"/>
                <a:gd name="T98" fmla="*/ 323 w 329"/>
                <a:gd name="T99" fmla="*/ 73 h 400"/>
                <a:gd name="T100" fmla="*/ 319 w 329"/>
                <a:gd name="T101" fmla="*/ 65 h 400"/>
                <a:gd name="T102" fmla="*/ 319 w 329"/>
                <a:gd name="T103" fmla="*/ 60 h 400"/>
                <a:gd name="T104" fmla="*/ 316 w 329"/>
                <a:gd name="T105" fmla="*/ 49 h 400"/>
                <a:gd name="T106" fmla="*/ 305 w 329"/>
                <a:gd name="T107" fmla="*/ 40 h 400"/>
                <a:gd name="T108" fmla="*/ 287 w 329"/>
                <a:gd name="T109" fmla="*/ 34 h 400"/>
                <a:gd name="T110" fmla="*/ 255 w 329"/>
                <a:gd name="T111" fmla="*/ 31 h 400"/>
                <a:gd name="T112" fmla="*/ 191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1" y="249"/>
                  </a:moveTo>
                  <a:lnTo>
                    <a:pt x="191" y="249"/>
                  </a:lnTo>
                  <a:lnTo>
                    <a:pt x="191" y="316"/>
                  </a:lnTo>
                  <a:lnTo>
                    <a:pt x="191" y="343"/>
                  </a:lnTo>
                  <a:lnTo>
                    <a:pt x="192" y="362"/>
                  </a:lnTo>
                  <a:lnTo>
                    <a:pt x="192" y="362"/>
                  </a:lnTo>
                  <a:lnTo>
                    <a:pt x="194" y="373"/>
                  </a:lnTo>
                  <a:lnTo>
                    <a:pt x="198" y="381"/>
                  </a:lnTo>
                  <a:lnTo>
                    <a:pt x="200" y="385"/>
                  </a:lnTo>
                  <a:lnTo>
                    <a:pt x="203" y="388"/>
                  </a:lnTo>
                  <a:lnTo>
                    <a:pt x="208" y="390"/>
                  </a:lnTo>
                  <a:lnTo>
                    <a:pt x="213" y="391"/>
                  </a:lnTo>
                  <a:lnTo>
                    <a:pt x="213" y="391"/>
                  </a:lnTo>
                  <a:lnTo>
                    <a:pt x="237" y="392"/>
                  </a:lnTo>
                  <a:lnTo>
                    <a:pt x="237" y="392"/>
                  </a:lnTo>
                  <a:lnTo>
                    <a:pt x="239" y="394"/>
                  </a:lnTo>
                  <a:lnTo>
                    <a:pt x="241" y="396"/>
                  </a:lnTo>
                  <a:lnTo>
                    <a:pt x="241" y="396"/>
                  </a:lnTo>
                  <a:lnTo>
                    <a:pt x="239" y="397"/>
                  </a:lnTo>
                  <a:lnTo>
                    <a:pt x="238" y="398"/>
                  </a:lnTo>
                  <a:lnTo>
                    <a:pt x="236" y="400"/>
                  </a:lnTo>
                  <a:lnTo>
                    <a:pt x="232" y="400"/>
                  </a:lnTo>
                  <a:lnTo>
                    <a:pt x="232" y="400"/>
                  </a:lnTo>
                  <a:lnTo>
                    <a:pt x="191" y="400"/>
                  </a:lnTo>
                  <a:lnTo>
                    <a:pt x="169" y="398"/>
                  </a:lnTo>
                  <a:lnTo>
                    <a:pt x="169" y="398"/>
                  </a:lnTo>
                  <a:lnTo>
                    <a:pt x="148" y="400"/>
                  </a:lnTo>
                  <a:lnTo>
                    <a:pt x="118" y="400"/>
                  </a:lnTo>
                  <a:lnTo>
                    <a:pt x="118" y="400"/>
                  </a:lnTo>
                  <a:lnTo>
                    <a:pt x="111" y="400"/>
                  </a:lnTo>
                  <a:lnTo>
                    <a:pt x="109" y="398"/>
                  </a:lnTo>
                  <a:lnTo>
                    <a:pt x="109" y="396"/>
                  </a:lnTo>
                  <a:lnTo>
                    <a:pt x="109" y="396"/>
                  </a:lnTo>
                  <a:lnTo>
                    <a:pt x="109" y="394"/>
                  </a:lnTo>
                  <a:lnTo>
                    <a:pt x="113" y="392"/>
                  </a:lnTo>
                  <a:lnTo>
                    <a:pt x="113" y="392"/>
                  </a:lnTo>
                  <a:lnTo>
                    <a:pt x="122" y="392"/>
                  </a:lnTo>
                  <a:lnTo>
                    <a:pt x="129" y="391"/>
                  </a:lnTo>
                  <a:lnTo>
                    <a:pt x="129" y="391"/>
                  </a:lnTo>
                  <a:lnTo>
                    <a:pt x="133" y="390"/>
                  </a:lnTo>
                  <a:lnTo>
                    <a:pt x="135" y="388"/>
                  </a:lnTo>
                  <a:lnTo>
                    <a:pt x="137" y="385"/>
                  </a:lnTo>
                  <a:lnTo>
                    <a:pt x="140" y="381"/>
                  </a:lnTo>
                  <a:lnTo>
                    <a:pt x="142" y="373"/>
                  </a:lnTo>
                  <a:lnTo>
                    <a:pt x="143" y="362"/>
                  </a:lnTo>
                  <a:lnTo>
                    <a:pt x="143" y="362"/>
                  </a:lnTo>
                  <a:lnTo>
                    <a:pt x="146" y="343"/>
                  </a:lnTo>
                  <a:lnTo>
                    <a:pt x="146" y="316"/>
                  </a:lnTo>
                  <a:lnTo>
                    <a:pt x="147" y="249"/>
                  </a:lnTo>
                  <a:lnTo>
                    <a:pt x="147" y="29"/>
                  </a:lnTo>
                  <a:lnTo>
                    <a:pt x="69" y="31"/>
                  </a:lnTo>
                  <a:lnTo>
                    <a:pt x="69" y="31"/>
                  </a:lnTo>
                  <a:lnTo>
                    <a:pt x="49" y="32"/>
                  </a:lnTo>
                  <a:lnTo>
                    <a:pt x="41" y="33"/>
                  </a:lnTo>
                  <a:lnTo>
                    <a:pt x="34" y="34"/>
                  </a:lnTo>
                  <a:lnTo>
                    <a:pt x="28" y="37"/>
                  </a:lnTo>
                  <a:lnTo>
                    <a:pt x="25" y="40"/>
                  </a:lnTo>
                  <a:lnTo>
                    <a:pt x="20" y="44"/>
                  </a:lnTo>
                  <a:lnTo>
                    <a:pt x="17" y="48"/>
                  </a:lnTo>
                  <a:lnTo>
                    <a:pt x="17" y="48"/>
                  </a:lnTo>
                  <a:lnTo>
                    <a:pt x="11" y="57"/>
                  </a:lnTo>
                  <a:lnTo>
                    <a:pt x="8" y="63"/>
                  </a:lnTo>
                  <a:lnTo>
                    <a:pt x="8" y="63"/>
                  </a:lnTo>
                  <a:lnTo>
                    <a:pt x="5" y="68"/>
                  </a:lnTo>
                  <a:lnTo>
                    <a:pt x="3" y="68"/>
                  </a:lnTo>
                  <a:lnTo>
                    <a:pt x="3" y="68"/>
                  </a:lnTo>
                  <a:lnTo>
                    <a:pt x="1" y="67"/>
                  </a:lnTo>
                  <a:lnTo>
                    <a:pt x="0" y="65"/>
                  </a:lnTo>
                  <a:lnTo>
                    <a:pt x="0" y="65"/>
                  </a:lnTo>
                  <a:lnTo>
                    <a:pt x="6" y="37"/>
                  </a:lnTo>
                  <a:lnTo>
                    <a:pt x="11" y="10"/>
                  </a:lnTo>
                  <a:lnTo>
                    <a:pt x="11" y="10"/>
                  </a:lnTo>
                  <a:lnTo>
                    <a:pt x="14" y="4"/>
                  </a:lnTo>
                  <a:lnTo>
                    <a:pt x="15" y="1"/>
                  </a:lnTo>
                  <a:lnTo>
                    <a:pt x="17" y="0"/>
                  </a:lnTo>
                  <a:lnTo>
                    <a:pt x="17" y="0"/>
                  </a:lnTo>
                  <a:lnTo>
                    <a:pt x="20" y="1"/>
                  </a:lnTo>
                  <a:lnTo>
                    <a:pt x="25" y="3"/>
                  </a:lnTo>
                  <a:lnTo>
                    <a:pt x="31" y="5"/>
                  </a:lnTo>
                  <a:lnTo>
                    <a:pt x="40" y="6"/>
                  </a:lnTo>
                  <a:lnTo>
                    <a:pt x="40" y="6"/>
                  </a:lnTo>
                  <a:lnTo>
                    <a:pt x="80" y="9"/>
                  </a:lnTo>
                  <a:lnTo>
                    <a:pt x="276" y="9"/>
                  </a:lnTo>
                  <a:lnTo>
                    <a:pt x="276" y="9"/>
                  </a:lnTo>
                  <a:lnTo>
                    <a:pt x="296" y="9"/>
                  </a:lnTo>
                  <a:lnTo>
                    <a:pt x="312" y="6"/>
                  </a:lnTo>
                  <a:lnTo>
                    <a:pt x="327" y="4"/>
                  </a:lnTo>
                  <a:lnTo>
                    <a:pt x="327" y="4"/>
                  </a:lnTo>
                  <a:lnTo>
                    <a:pt x="328" y="4"/>
                  </a:lnTo>
                  <a:lnTo>
                    <a:pt x="329" y="6"/>
                  </a:lnTo>
                  <a:lnTo>
                    <a:pt x="329" y="10"/>
                  </a:lnTo>
                  <a:lnTo>
                    <a:pt x="329" y="10"/>
                  </a:lnTo>
                  <a:lnTo>
                    <a:pt x="328" y="67"/>
                  </a:lnTo>
                  <a:lnTo>
                    <a:pt x="328" y="67"/>
                  </a:lnTo>
                  <a:lnTo>
                    <a:pt x="328" y="71"/>
                  </a:lnTo>
                  <a:lnTo>
                    <a:pt x="327" y="72"/>
                  </a:lnTo>
                  <a:lnTo>
                    <a:pt x="325" y="73"/>
                  </a:lnTo>
                  <a:lnTo>
                    <a:pt x="324" y="74"/>
                  </a:lnTo>
                  <a:lnTo>
                    <a:pt x="324" y="74"/>
                  </a:lnTo>
                  <a:lnTo>
                    <a:pt x="323" y="73"/>
                  </a:lnTo>
                  <a:lnTo>
                    <a:pt x="322" y="72"/>
                  </a:lnTo>
                  <a:lnTo>
                    <a:pt x="319" y="65"/>
                  </a:lnTo>
                  <a:lnTo>
                    <a:pt x="319" y="60"/>
                  </a:lnTo>
                  <a:lnTo>
                    <a:pt x="319" y="60"/>
                  </a:lnTo>
                  <a:lnTo>
                    <a:pt x="318" y="54"/>
                  </a:lnTo>
                  <a:lnTo>
                    <a:pt x="316" y="49"/>
                  </a:lnTo>
                  <a:lnTo>
                    <a:pt x="311" y="44"/>
                  </a:lnTo>
                  <a:lnTo>
                    <a:pt x="305" y="40"/>
                  </a:lnTo>
                  <a:lnTo>
                    <a:pt x="298" y="37"/>
                  </a:lnTo>
                  <a:lnTo>
                    <a:pt x="287" y="34"/>
                  </a:lnTo>
                  <a:lnTo>
                    <a:pt x="272" y="32"/>
                  </a:lnTo>
                  <a:lnTo>
                    <a:pt x="255" y="31"/>
                  </a:lnTo>
                  <a:lnTo>
                    <a:pt x="191" y="29"/>
                  </a:lnTo>
                  <a:lnTo>
                    <a:pt x="191" y="249"/>
                  </a:lnTo>
                  <a:close/>
                </a:path>
              </a:pathLst>
            </a:custGeom>
            <a:grpFill/>
            <a:ln>
              <a:noFill/>
            </a:ln>
            <a:extLst/>
          </p:spPr>
          <p:txBody>
            <a:bodyPr/>
            <a:lstStyle/>
            <a:p>
              <a:pPr>
                <a:defRPr/>
              </a:pPr>
              <a:endParaRPr lang="en-US" dirty="0"/>
            </a:p>
          </p:txBody>
        </p:sp>
        <p:sp>
          <p:nvSpPr>
            <p:cNvPr id="13" name="Freeform 12"/>
            <p:cNvSpPr>
              <a:spLocks noEditPoints="1"/>
            </p:cNvSpPr>
            <p:nvPr/>
          </p:nvSpPr>
          <p:spPr bwMode="auto">
            <a:xfrm>
              <a:off x="3271" y="659"/>
              <a:ext cx="136" cy="136"/>
            </a:xfrm>
            <a:custGeom>
              <a:avLst/>
              <a:gdLst>
                <a:gd name="T0" fmla="*/ 226 w 409"/>
                <a:gd name="T1" fmla="*/ 1 h 407"/>
                <a:gd name="T2" fmla="*/ 286 w 409"/>
                <a:gd name="T3" fmla="*/ 14 h 407"/>
                <a:gd name="T4" fmla="*/ 337 w 409"/>
                <a:gd name="T5" fmla="*/ 40 h 407"/>
                <a:gd name="T6" fmla="*/ 375 w 409"/>
                <a:gd name="T7" fmla="*/ 80 h 407"/>
                <a:gd name="T8" fmla="*/ 400 w 409"/>
                <a:gd name="T9" fmla="*/ 133 h 407"/>
                <a:gd name="T10" fmla="*/ 409 w 409"/>
                <a:gd name="T11" fmla="*/ 194 h 407"/>
                <a:gd name="T12" fmla="*/ 405 w 409"/>
                <a:gd name="T13" fmla="*/ 237 h 407"/>
                <a:gd name="T14" fmla="*/ 386 w 409"/>
                <a:gd name="T15" fmla="*/ 295 h 407"/>
                <a:gd name="T16" fmla="*/ 352 w 409"/>
                <a:gd name="T17" fmla="*/ 345 h 407"/>
                <a:gd name="T18" fmla="*/ 305 w 409"/>
                <a:gd name="T19" fmla="*/ 381 h 407"/>
                <a:gd name="T20" fmla="*/ 247 w 409"/>
                <a:gd name="T21" fmla="*/ 403 h 407"/>
                <a:gd name="T22" fmla="*/ 202 w 409"/>
                <a:gd name="T23" fmla="*/ 407 h 407"/>
                <a:gd name="T24" fmla="*/ 130 w 409"/>
                <a:gd name="T25" fmla="*/ 396 h 407"/>
                <a:gd name="T26" fmla="*/ 76 w 409"/>
                <a:gd name="T27" fmla="*/ 367 h 407"/>
                <a:gd name="T28" fmla="*/ 37 w 409"/>
                <a:gd name="T29" fmla="*/ 326 h 407"/>
                <a:gd name="T30" fmla="*/ 11 w 409"/>
                <a:gd name="T31" fmla="*/ 275 h 407"/>
                <a:gd name="T32" fmla="*/ 0 w 409"/>
                <a:gd name="T33" fmla="*/ 221 h 407"/>
                <a:gd name="T34" fmla="*/ 0 w 409"/>
                <a:gd name="T35" fmla="*/ 187 h 407"/>
                <a:gd name="T36" fmla="*/ 13 w 409"/>
                <a:gd name="T37" fmla="*/ 136 h 407"/>
                <a:gd name="T38" fmla="*/ 37 w 409"/>
                <a:gd name="T39" fmla="*/ 86 h 407"/>
                <a:gd name="T40" fmla="*/ 77 w 409"/>
                <a:gd name="T41" fmla="*/ 43 h 407"/>
                <a:gd name="T42" fmla="*/ 133 w 409"/>
                <a:gd name="T43" fmla="*/ 12 h 407"/>
                <a:gd name="T44" fmla="*/ 204 w 409"/>
                <a:gd name="T45" fmla="*/ 0 h 407"/>
                <a:gd name="T46" fmla="*/ 225 w 409"/>
                <a:gd name="T47" fmla="*/ 388 h 407"/>
                <a:gd name="T48" fmla="*/ 258 w 409"/>
                <a:gd name="T49" fmla="*/ 381 h 407"/>
                <a:gd name="T50" fmla="*/ 293 w 409"/>
                <a:gd name="T51" fmla="*/ 364 h 407"/>
                <a:gd name="T52" fmla="*/ 326 w 409"/>
                <a:gd name="T53" fmla="*/ 332 h 407"/>
                <a:gd name="T54" fmla="*/ 350 w 409"/>
                <a:gd name="T55" fmla="*/ 282 h 407"/>
                <a:gd name="T56" fmla="*/ 360 w 409"/>
                <a:gd name="T57" fmla="*/ 209 h 407"/>
                <a:gd name="T58" fmla="*/ 356 w 409"/>
                <a:gd name="T59" fmla="*/ 165 h 407"/>
                <a:gd name="T60" fmla="*/ 339 w 409"/>
                <a:gd name="T61" fmla="*/ 109 h 407"/>
                <a:gd name="T62" fmla="*/ 311 w 409"/>
                <a:gd name="T63" fmla="*/ 67 h 407"/>
                <a:gd name="T64" fmla="*/ 275 w 409"/>
                <a:gd name="T65" fmla="*/ 37 h 407"/>
                <a:gd name="T66" fmla="*/ 232 w 409"/>
                <a:gd name="T67" fmla="*/ 21 h 407"/>
                <a:gd name="T68" fmla="*/ 202 w 409"/>
                <a:gd name="T69" fmla="*/ 17 h 407"/>
                <a:gd name="T70" fmla="*/ 155 w 409"/>
                <a:gd name="T71" fmla="*/ 23 h 407"/>
                <a:gd name="T72" fmla="*/ 116 w 409"/>
                <a:gd name="T73" fmla="*/ 41 h 407"/>
                <a:gd name="T74" fmla="*/ 83 w 409"/>
                <a:gd name="T75" fmla="*/ 72 h 407"/>
                <a:gd name="T76" fmla="*/ 61 w 409"/>
                <a:gd name="T77" fmla="*/ 114 h 407"/>
                <a:gd name="T78" fmla="*/ 50 w 409"/>
                <a:gd name="T79" fmla="*/ 168 h 407"/>
                <a:gd name="T80" fmla="*/ 50 w 409"/>
                <a:gd name="T81" fmla="*/ 210 h 407"/>
                <a:gd name="T82" fmla="*/ 62 w 409"/>
                <a:gd name="T83" fmla="*/ 271 h 407"/>
                <a:gd name="T84" fmla="*/ 87 w 409"/>
                <a:gd name="T85" fmla="*/ 320 h 407"/>
                <a:gd name="T86" fmla="*/ 122 w 409"/>
                <a:gd name="T87" fmla="*/ 357 h 407"/>
                <a:gd name="T88" fmla="*/ 165 w 409"/>
                <a:gd name="T89" fmla="*/ 379 h 407"/>
                <a:gd name="T90" fmla="*/ 215 w 409"/>
                <a:gd name="T91" fmla="*/ 38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9" h="407">
                  <a:moveTo>
                    <a:pt x="204" y="0"/>
                  </a:moveTo>
                  <a:lnTo>
                    <a:pt x="204" y="0"/>
                  </a:lnTo>
                  <a:lnTo>
                    <a:pt x="226" y="1"/>
                  </a:lnTo>
                  <a:lnTo>
                    <a:pt x="247" y="4"/>
                  </a:lnTo>
                  <a:lnTo>
                    <a:pt x="267" y="7"/>
                  </a:lnTo>
                  <a:lnTo>
                    <a:pt x="286" y="14"/>
                  </a:lnTo>
                  <a:lnTo>
                    <a:pt x="304" y="21"/>
                  </a:lnTo>
                  <a:lnTo>
                    <a:pt x="321" y="31"/>
                  </a:lnTo>
                  <a:lnTo>
                    <a:pt x="337" y="40"/>
                  </a:lnTo>
                  <a:lnTo>
                    <a:pt x="351" y="52"/>
                  </a:lnTo>
                  <a:lnTo>
                    <a:pt x="363" y="66"/>
                  </a:lnTo>
                  <a:lnTo>
                    <a:pt x="375" y="80"/>
                  </a:lnTo>
                  <a:lnTo>
                    <a:pt x="385" y="96"/>
                  </a:lnTo>
                  <a:lnTo>
                    <a:pt x="394" y="113"/>
                  </a:lnTo>
                  <a:lnTo>
                    <a:pt x="400" y="133"/>
                  </a:lnTo>
                  <a:lnTo>
                    <a:pt x="405" y="152"/>
                  </a:lnTo>
                  <a:lnTo>
                    <a:pt x="408" y="173"/>
                  </a:lnTo>
                  <a:lnTo>
                    <a:pt x="409" y="194"/>
                  </a:lnTo>
                  <a:lnTo>
                    <a:pt x="409" y="194"/>
                  </a:lnTo>
                  <a:lnTo>
                    <a:pt x="408" y="216"/>
                  </a:lnTo>
                  <a:lnTo>
                    <a:pt x="405" y="237"/>
                  </a:lnTo>
                  <a:lnTo>
                    <a:pt x="401" y="258"/>
                  </a:lnTo>
                  <a:lnTo>
                    <a:pt x="394" y="277"/>
                  </a:lnTo>
                  <a:lnTo>
                    <a:pt x="386" y="295"/>
                  </a:lnTo>
                  <a:lnTo>
                    <a:pt x="377" y="313"/>
                  </a:lnTo>
                  <a:lnTo>
                    <a:pt x="365" y="329"/>
                  </a:lnTo>
                  <a:lnTo>
                    <a:pt x="352" y="345"/>
                  </a:lnTo>
                  <a:lnTo>
                    <a:pt x="338" y="358"/>
                  </a:lnTo>
                  <a:lnTo>
                    <a:pt x="322" y="371"/>
                  </a:lnTo>
                  <a:lnTo>
                    <a:pt x="305" y="381"/>
                  </a:lnTo>
                  <a:lnTo>
                    <a:pt x="287" y="390"/>
                  </a:lnTo>
                  <a:lnTo>
                    <a:pt x="267" y="397"/>
                  </a:lnTo>
                  <a:lnTo>
                    <a:pt x="247" y="403"/>
                  </a:lnTo>
                  <a:lnTo>
                    <a:pt x="225" y="406"/>
                  </a:lnTo>
                  <a:lnTo>
                    <a:pt x="202" y="407"/>
                  </a:lnTo>
                  <a:lnTo>
                    <a:pt x="202" y="407"/>
                  </a:lnTo>
                  <a:lnTo>
                    <a:pt x="176" y="406"/>
                  </a:lnTo>
                  <a:lnTo>
                    <a:pt x="152" y="402"/>
                  </a:lnTo>
                  <a:lnTo>
                    <a:pt x="130" y="396"/>
                  </a:lnTo>
                  <a:lnTo>
                    <a:pt x="111" y="389"/>
                  </a:lnTo>
                  <a:lnTo>
                    <a:pt x="93" y="379"/>
                  </a:lnTo>
                  <a:lnTo>
                    <a:pt x="76" y="367"/>
                  </a:lnTo>
                  <a:lnTo>
                    <a:pt x="61" y="355"/>
                  </a:lnTo>
                  <a:lnTo>
                    <a:pt x="48" y="340"/>
                  </a:lnTo>
                  <a:lnTo>
                    <a:pt x="37" y="326"/>
                  </a:lnTo>
                  <a:lnTo>
                    <a:pt x="27" y="309"/>
                  </a:lnTo>
                  <a:lnTo>
                    <a:pt x="19" y="292"/>
                  </a:lnTo>
                  <a:lnTo>
                    <a:pt x="11" y="275"/>
                  </a:lnTo>
                  <a:lnTo>
                    <a:pt x="7" y="256"/>
                  </a:lnTo>
                  <a:lnTo>
                    <a:pt x="3" y="239"/>
                  </a:lnTo>
                  <a:lnTo>
                    <a:pt x="0" y="221"/>
                  </a:lnTo>
                  <a:lnTo>
                    <a:pt x="0" y="203"/>
                  </a:lnTo>
                  <a:lnTo>
                    <a:pt x="0" y="203"/>
                  </a:lnTo>
                  <a:lnTo>
                    <a:pt x="0" y="187"/>
                  </a:lnTo>
                  <a:lnTo>
                    <a:pt x="3" y="170"/>
                  </a:lnTo>
                  <a:lnTo>
                    <a:pt x="7" y="153"/>
                  </a:lnTo>
                  <a:lnTo>
                    <a:pt x="13" y="136"/>
                  </a:lnTo>
                  <a:lnTo>
                    <a:pt x="19" y="119"/>
                  </a:lnTo>
                  <a:lnTo>
                    <a:pt x="27" y="102"/>
                  </a:lnTo>
                  <a:lnTo>
                    <a:pt x="37" y="86"/>
                  </a:lnTo>
                  <a:lnTo>
                    <a:pt x="49" y="71"/>
                  </a:lnTo>
                  <a:lnTo>
                    <a:pt x="62" y="56"/>
                  </a:lnTo>
                  <a:lnTo>
                    <a:pt x="77" y="43"/>
                  </a:lnTo>
                  <a:lnTo>
                    <a:pt x="94" y="31"/>
                  </a:lnTo>
                  <a:lnTo>
                    <a:pt x="112" y="20"/>
                  </a:lnTo>
                  <a:lnTo>
                    <a:pt x="133" y="12"/>
                  </a:lnTo>
                  <a:lnTo>
                    <a:pt x="155" y="5"/>
                  </a:lnTo>
                  <a:lnTo>
                    <a:pt x="179" y="1"/>
                  </a:lnTo>
                  <a:lnTo>
                    <a:pt x="204" y="0"/>
                  </a:lnTo>
                  <a:close/>
                  <a:moveTo>
                    <a:pt x="215" y="388"/>
                  </a:moveTo>
                  <a:lnTo>
                    <a:pt x="215" y="388"/>
                  </a:lnTo>
                  <a:lnTo>
                    <a:pt x="225" y="388"/>
                  </a:lnTo>
                  <a:lnTo>
                    <a:pt x="236" y="386"/>
                  </a:lnTo>
                  <a:lnTo>
                    <a:pt x="247" y="384"/>
                  </a:lnTo>
                  <a:lnTo>
                    <a:pt x="258" y="381"/>
                  </a:lnTo>
                  <a:lnTo>
                    <a:pt x="270" y="377"/>
                  </a:lnTo>
                  <a:lnTo>
                    <a:pt x="282" y="371"/>
                  </a:lnTo>
                  <a:lnTo>
                    <a:pt x="293" y="364"/>
                  </a:lnTo>
                  <a:lnTo>
                    <a:pt x="305" y="355"/>
                  </a:lnTo>
                  <a:lnTo>
                    <a:pt x="316" y="345"/>
                  </a:lnTo>
                  <a:lnTo>
                    <a:pt x="326" y="332"/>
                  </a:lnTo>
                  <a:lnTo>
                    <a:pt x="335" y="318"/>
                  </a:lnTo>
                  <a:lnTo>
                    <a:pt x="343" y="301"/>
                  </a:lnTo>
                  <a:lnTo>
                    <a:pt x="350" y="282"/>
                  </a:lnTo>
                  <a:lnTo>
                    <a:pt x="355" y="260"/>
                  </a:lnTo>
                  <a:lnTo>
                    <a:pt x="358" y="237"/>
                  </a:lnTo>
                  <a:lnTo>
                    <a:pt x="360" y="209"/>
                  </a:lnTo>
                  <a:lnTo>
                    <a:pt x="360" y="209"/>
                  </a:lnTo>
                  <a:lnTo>
                    <a:pt x="358" y="187"/>
                  </a:lnTo>
                  <a:lnTo>
                    <a:pt x="356" y="165"/>
                  </a:lnTo>
                  <a:lnTo>
                    <a:pt x="351" y="146"/>
                  </a:lnTo>
                  <a:lnTo>
                    <a:pt x="346" y="126"/>
                  </a:lnTo>
                  <a:lnTo>
                    <a:pt x="339" y="109"/>
                  </a:lnTo>
                  <a:lnTo>
                    <a:pt x="331" y="94"/>
                  </a:lnTo>
                  <a:lnTo>
                    <a:pt x="322" y="80"/>
                  </a:lnTo>
                  <a:lnTo>
                    <a:pt x="311" y="67"/>
                  </a:lnTo>
                  <a:lnTo>
                    <a:pt x="300" y="56"/>
                  </a:lnTo>
                  <a:lnTo>
                    <a:pt x="287" y="45"/>
                  </a:lnTo>
                  <a:lnTo>
                    <a:pt x="275" y="37"/>
                  </a:lnTo>
                  <a:lnTo>
                    <a:pt x="260" y="31"/>
                  </a:lnTo>
                  <a:lnTo>
                    <a:pt x="247" y="24"/>
                  </a:lnTo>
                  <a:lnTo>
                    <a:pt x="232" y="21"/>
                  </a:lnTo>
                  <a:lnTo>
                    <a:pt x="216" y="18"/>
                  </a:lnTo>
                  <a:lnTo>
                    <a:pt x="202" y="17"/>
                  </a:lnTo>
                  <a:lnTo>
                    <a:pt x="202" y="17"/>
                  </a:lnTo>
                  <a:lnTo>
                    <a:pt x="185" y="18"/>
                  </a:lnTo>
                  <a:lnTo>
                    <a:pt x="170" y="21"/>
                  </a:lnTo>
                  <a:lnTo>
                    <a:pt x="155" y="23"/>
                  </a:lnTo>
                  <a:lnTo>
                    <a:pt x="141" y="28"/>
                  </a:lnTo>
                  <a:lnTo>
                    <a:pt x="128" y="34"/>
                  </a:lnTo>
                  <a:lnTo>
                    <a:pt x="116" y="41"/>
                  </a:lnTo>
                  <a:lnTo>
                    <a:pt x="104" y="51"/>
                  </a:lnTo>
                  <a:lnTo>
                    <a:pt x="93" y="61"/>
                  </a:lnTo>
                  <a:lnTo>
                    <a:pt x="83" y="72"/>
                  </a:lnTo>
                  <a:lnTo>
                    <a:pt x="74" y="85"/>
                  </a:lnTo>
                  <a:lnTo>
                    <a:pt x="67" y="99"/>
                  </a:lnTo>
                  <a:lnTo>
                    <a:pt x="61" y="114"/>
                  </a:lnTo>
                  <a:lnTo>
                    <a:pt x="56" y="130"/>
                  </a:lnTo>
                  <a:lnTo>
                    <a:pt x="53" y="148"/>
                  </a:lnTo>
                  <a:lnTo>
                    <a:pt x="50" y="168"/>
                  </a:lnTo>
                  <a:lnTo>
                    <a:pt x="50" y="188"/>
                  </a:lnTo>
                  <a:lnTo>
                    <a:pt x="50" y="188"/>
                  </a:lnTo>
                  <a:lnTo>
                    <a:pt x="50" y="210"/>
                  </a:lnTo>
                  <a:lnTo>
                    <a:pt x="53" y="232"/>
                  </a:lnTo>
                  <a:lnTo>
                    <a:pt x="57" y="252"/>
                  </a:lnTo>
                  <a:lnTo>
                    <a:pt x="62" y="271"/>
                  </a:lnTo>
                  <a:lnTo>
                    <a:pt x="70" y="288"/>
                  </a:lnTo>
                  <a:lnTo>
                    <a:pt x="78" y="305"/>
                  </a:lnTo>
                  <a:lnTo>
                    <a:pt x="87" y="320"/>
                  </a:lnTo>
                  <a:lnTo>
                    <a:pt x="98" y="334"/>
                  </a:lnTo>
                  <a:lnTo>
                    <a:pt x="110" y="346"/>
                  </a:lnTo>
                  <a:lnTo>
                    <a:pt x="122" y="357"/>
                  </a:lnTo>
                  <a:lnTo>
                    <a:pt x="136" y="366"/>
                  </a:lnTo>
                  <a:lnTo>
                    <a:pt x="151" y="373"/>
                  </a:lnTo>
                  <a:lnTo>
                    <a:pt x="165" y="379"/>
                  </a:lnTo>
                  <a:lnTo>
                    <a:pt x="182" y="384"/>
                  </a:lnTo>
                  <a:lnTo>
                    <a:pt x="198" y="386"/>
                  </a:lnTo>
                  <a:lnTo>
                    <a:pt x="215" y="388"/>
                  </a:lnTo>
                  <a:lnTo>
                    <a:pt x="215" y="388"/>
                  </a:lnTo>
                  <a:close/>
                </a:path>
              </a:pathLst>
            </a:custGeom>
            <a:grpFill/>
            <a:ln>
              <a:noFill/>
            </a:ln>
            <a:extLst/>
          </p:spPr>
          <p:txBody>
            <a:bodyPr/>
            <a:lstStyle/>
            <a:p>
              <a:pPr>
                <a:defRPr/>
              </a:pPr>
              <a:endParaRPr lang="en-US" dirty="0"/>
            </a:p>
          </p:txBody>
        </p:sp>
        <p:sp>
          <p:nvSpPr>
            <p:cNvPr id="14" name="Freeform 13"/>
            <p:cNvSpPr>
              <a:spLocks noEditPoints="1"/>
            </p:cNvSpPr>
            <p:nvPr/>
          </p:nvSpPr>
          <p:spPr bwMode="auto">
            <a:xfrm>
              <a:off x="3472" y="662"/>
              <a:ext cx="131" cy="131"/>
            </a:xfrm>
            <a:custGeom>
              <a:avLst/>
              <a:gdLst>
                <a:gd name="T0" fmla="*/ 43 w 392"/>
                <a:gd name="T1" fmla="*/ 39 h 393"/>
                <a:gd name="T2" fmla="*/ 39 w 392"/>
                <a:gd name="T3" fmla="*/ 19 h 393"/>
                <a:gd name="T4" fmla="*/ 22 w 392"/>
                <a:gd name="T5" fmla="*/ 9 h 393"/>
                <a:gd name="T6" fmla="*/ 3 w 392"/>
                <a:gd name="T7" fmla="*/ 8 h 393"/>
                <a:gd name="T8" fmla="*/ 0 w 392"/>
                <a:gd name="T9" fmla="*/ 3 h 393"/>
                <a:gd name="T10" fmla="*/ 45 w 392"/>
                <a:gd name="T11" fmla="*/ 2 h 393"/>
                <a:gd name="T12" fmla="*/ 127 w 392"/>
                <a:gd name="T13" fmla="*/ 0 h 393"/>
                <a:gd name="T14" fmla="*/ 189 w 392"/>
                <a:gd name="T15" fmla="*/ 8 h 393"/>
                <a:gd name="T16" fmla="*/ 223 w 392"/>
                <a:gd name="T17" fmla="*/ 24 h 393"/>
                <a:gd name="T18" fmla="*/ 246 w 392"/>
                <a:gd name="T19" fmla="*/ 49 h 393"/>
                <a:gd name="T20" fmla="*/ 258 w 392"/>
                <a:gd name="T21" fmla="*/ 94 h 393"/>
                <a:gd name="T22" fmla="*/ 251 w 392"/>
                <a:gd name="T23" fmla="*/ 138 h 393"/>
                <a:gd name="T24" fmla="*/ 212 w 392"/>
                <a:gd name="T25" fmla="*/ 198 h 393"/>
                <a:gd name="T26" fmla="*/ 280 w 392"/>
                <a:gd name="T27" fmla="*/ 320 h 393"/>
                <a:gd name="T28" fmla="*/ 324 w 392"/>
                <a:gd name="T29" fmla="*/ 365 h 393"/>
                <a:gd name="T30" fmla="*/ 355 w 392"/>
                <a:gd name="T31" fmla="*/ 382 h 393"/>
                <a:gd name="T32" fmla="*/ 387 w 392"/>
                <a:gd name="T33" fmla="*/ 385 h 393"/>
                <a:gd name="T34" fmla="*/ 392 w 392"/>
                <a:gd name="T35" fmla="*/ 389 h 393"/>
                <a:gd name="T36" fmla="*/ 343 w 392"/>
                <a:gd name="T37" fmla="*/ 393 h 393"/>
                <a:gd name="T38" fmla="*/ 297 w 392"/>
                <a:gd name="T39" fmla="*/ 388 h 393"/>
                <a:gd name="T40" fmla="*/ 270 w 392"/>
                <a:gd name="T41" fmla="*/ 372 h 393"/>
                <a:gd name="T42" fmla="*/ 217 w 392"/>
                <a:gd name="T43" fmla="*/ 306 h 393"/>
                <a:gd name="T44" fmla="*/ 160 w 392"/>
                <a:gd name="T45" fmla="*/ 230 h 393"/>
                <a:gd name="T46" fmla="*/ 90 w 392"/>
                <a:gd name="T47" fmla="*/ 226 h 393"/>
                <a:gd name="T48" fmla="*/ 86 w 392"/>
                <a:gd name="T49" fmla="*/ 242 h 393"/>
                <a:gd name="T50" fmla="*/ 88 w 392"/>
                <a:gd name="T51" fmla="*/ 355 h 393"/>
                <a:gd name="T52" fmla="*/ 99 w 392"/>
                <a:gd name="T53" fmla="*/ 381 h 393"/>
                <a:gd name="T54" fmla="*/ 132 w 392"/>
                <a:gd name="T55" fmla="*/ 385 h 393"/>
                <a:gd name="T56" fmla="*/ 137 w 392"/>
                <a:gd name="T57" fmla="*/ 389 h 393"/>
                <a:gd name="T58" fmla="*/ 128 w 392"/>
                <a:gd name="T59" fmla="*/ 393 h 393"/>
                <a:gd name="T60" fmla="*/ 64 w 392"/>
                <a:gd name="T61" fmla="*/ 391 h 393"/>
                <a:gd name="T62" fmla="*/ 10 w 392"/>
                <a:gd name="T63" fmla="*/ 393 h 393"/>
                <a:gd name="T64" fmla="*/ 8 w 392"/>
                <a:gd name="T65" fmla="*/ 387 h 393"/>
                <a:gd name="T66" fmla="*/ 27 w 392"/>
                <a:gd name="T67" fmla="*/ 384 h 393"/>
                <a:gd name="T68" fmla="*/ 36 w 392"/>
                <a:gd name="T69" fmla="*/ 378 h 393"/>
                <a:gd name="T70" fmla="*/ 42 w 392"/>
                <a:gd name="T71" fmla="*/ 355 h 393"/>
                <a:gd name="T72" fmla="*/ 45 w 392"/>
                <a:gd name="T73" fmla="*/ 151 h 393"/>
                <a:gd name="T74" fmla="*/ 90 w 392"/>
                <a:gd name="T75" fmla="*/ 202 h 393"/>
                <a:gd name="T76" fmla="*/ 127 w 392"/>
                <a:gd name="T77" fmla="*/ 211 h 393"/>
                <a:gd name="T78" fmla="*/ 164 w 392"/>
                <a:gd name="T79" fmla="*/ 209 h 393"/>
                <a:gd name="T80" fmla="*/ 190 w 392"/>
                <a:gd name="T81" fmla="*/ 196 h 393"/>
                <a:gd name="T82" fmla="*/ 210 w 392"/>
                <a:gd name="T83" fmla="*/ 161 h 393"/>
                <a:gd name="T84" fmla="*/ 215 w 392"/>
                <a:gd name="T85" fmla="*/ 121 h 393"/>
                <a:gd name="T86" fmla="*/ 209 w 392"/>
                <a:gd name="T87" fmla="*/ 77 h 393"/>
                <a:gd name="T88" fmla="*/ 190 w 392"/>
                <a:gd name="T89" fmla="*/ 44 h 393"/>
                <a:gd name="T90" fmla="*/ 162 w 392"/>
                <a:gd name="T91" fmla="*/ 25 h 393"/>
                <a:gd name="T92" fmla="*/ 125 w 392"/>
                <a:gd name="T93" fmla="*/ 17 h 393"/>
                <a:gd name="T94" fmla="*/ 91 w 392"/>
                <a:gd name="T95" fmla="*/ 2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393">
                  <a:moveTo>
                    <a:pt x="45" y="151"/>
                  </a:moveTo>
                  <a:lnTo>
                    <a:pt x="45" y="151"/>
                  </a:lnTo>
                  <a:lnTo>
                    <a:pt x="45" y="71"/>
                  </a:lnTo>
                  <a:lnTo>
                    <a:pt x="43" y="39"/>
                  </a:lnTo>
                  <a:lnTo>
                    <a:pt x="43" y="39"/>
                  </a:lnTo>
                  <a:lnTo>
                    <a:pt x="42" y="27"/>
                  </a:lnTo>
                  <a:lnTo>
                    <a:pt x="41" y="22"/>
                  </a:lnTo>
                  <a:lnTo>
                    <a:pt x="39" y="19"/>
                  </a:lnTo>
                  <a:lnTo>
                    <a:pt x="36" y="15"/>
                  </a:lnTo>
                  <a:lnTo>
                    <a:pt x="33" y="13"/>
                  </a:lnTo>
                  <a:lnTo>
                    <a:pt x="28" y="11"/>
                  </a:lnTo>
                  <a:lnTo>
                    <a:pt x="22" y="9"/>
                  </a:lnTo>
                  <a:lnTo>
                    <a:pt x="22" y="9"/>
                  </a:lnTo>
                  <a:lnTo>
                    <a:pt x="13" y="8"/>
                  </a:lnTo>
                  <a:lnTo>
                    <a:pt x="3" y="8"/>
                  </a:lnTo>
                  <a:lnTo>
                    <a:pt x="3" y="8"/>
                  </a:lnTo>
                  <a:lnTo>
                    <a:pt x="1" y="7"/>
                  </a:lnTo>
                  <a:lnTo>
                    <a:pt x="0" y="4"/>
                  </a:lnTo>
                  <a:lnTo>
                    <a:pt x="0" y="4"/>
                  </a:lnTo>
                  <a:lnTo>
                    <a:pt x="0" y="3"/>
                  </a:lnTo>
                  <a:lnTo>
                    <a:pt x="2" y="2"/>
                  </a:lnTo>
                  <a:lnTo>
                    <a:pt x="8" y="0"/>
                  </a:lnTo>
                  <a:lnTo>
                    <a:pt x="8" y="0"/>
                  </a:lnTo>
                  <a:lnTo>
                    <a:pt x="45" y="2"/>
                  </a:lnTo>
                  <a:lnTo>
                    <a:pt x="67" y="2"/>
                  </a:lnTo>
                  <a:lnTo>
                    <a:pt x="67" y="2"/>
                  </a:lnTo>
                  <a:lnTo>
                    <a:pt x="127" y="0"/>
                  </a:lnTo>
                  <a:lnTo>
                    <a:pt x="127" y="0"/>
                  </a:lnTo>
                  <a:lnTo>
                    <a:pt x="153" y="2"/>
                  </a:lnTo>
                  <a:lnTo>
                    <a:pt x="165" y="3"/>
                  </a:lnTo>
                  <a:lnTo>
                    <a:pt x="177" y="4"/>
                  </a:lnTo>
                  <a:lnTo>
                    <a:pt x="189" y="8"/>
                  </a:lnTo>
                  <a:lnTo>
                    <a:pt x="201" y="11"/>
                  </a:lnTo>
                  <a:lnTo>
                    <a:pt x="212" y="16"/>
                  </a:lnTo>
                  <a:lnTo>
                    <a:pt x="223" y="24"/>
                  </a:lnTo>
                  <a:lnTo>
                    <a:pt x="223" y="24"/>
                  </a:lnTo>
                  <a:lnTo>
                    <a:pt x="228" y="27"/>
                  </a:lnTo>
                  <a:lnTo>
                    <a:pt x="234" y="33"/>
                  </a:lnTo>
                  <a:lnTo>
                    <a:pt x="240" y="41"/>
                  </a:lnTo>
                  <a:lnTo>
                    <a:pt x="246" y="49"/>
                  </a:lnTo>
                  <a:lnTo>
                    <a:pt x="251" y="59"/>
                  </a:lnTo>
                  <a:lnTo>
                    <a:pt x="255" y="70"/>
                  </a:lnTo>
                  <a:lnTo>
                    <a:pt x="258" y="81"/>
                  </a:lnTo>
                  <a:lnTo>
                    <a:pt x="258" y="94"/>
                  </a:lnTo>
                  <a:lnTo>
                    <a:pt x="258" y="94"/>
                  </a:lnTo>
                  <a:lnTo>
                    <a:pt x="258" y="109"/>
                  </a:lnTo>
                  <a:lnTo>
                    <a:pt x="256" y="123"/>
                  </a:lnTo>
                  <a:lnTo>
                    <a:pt x="251" y="138"/>
                  </a:lnTo>
                  <a:lnTo>
                    <a:pt x="245" y="152"/>
                  </a:lnTo>
                  <a:lnTo>
                    <a:pt x="236" y="167"/>
                  </a:lnTo>
                  <a:lnTo>
                    <a:pt x="226" y="183"/>
                  </a:lnTo>
                  <a:lnTo>
                    <a:pt x="212" y="198"/>
                  </a:lnTo>
                  <a:lnTo>
                    <a:pt x="195" y="214"/>
                  </a:lnTo>
                  <a:lnTo>
                    <a:pt x="195" y="214"/>
                  </a:lnTo>
                  <a:lnTo>
                    <a:pt x="255" y="288"/>
                  </a:lnTo>
                  <a:lnTo>
                    <a:pt x="280" y="320"/>
                  </a:lnTo>
                  <a:lnTo>
                    <a:pt x="304" y="347"/>
                  </a:lnTo>
                  <a:lnTo>
                    <a:pt x="304" y="347"/>
                  </a:lnTo>
                  <a:lnTo>
                    <a:pt x="314" y="356"/>
                  </a:lnTo>
                  <a:lnTo>
                    <a:pt x="324" y="365"/>
                  </a:lnTo>
                  <a:lnTo>
                    <a:pt x="332" y="371"/>
                  </a:lnTo>
                  <a:lnTo>
                    <a:pt x="341" y="376"/>
                  </a:lnTo>
                  <a:lnTo>
                    <a:pt x="349" y="379"/>
                  </a:lnTo>
                  <a:lnTo>
                    <a:pt x="355" y="382"/>
                  </a:lnTo>
                  <a:lnTo>
                    <a:pt x="368" y="384"/>
                  </a:lnTo>
                  <a:lnTo>
                    <a:pt x="368" y="384"/>
                  </a:lnTo>
                  <a:lnTo>
                    <a:pt x="380" y="385"/>
                  </a:lnTo>
                  <a:lnTo>
                    <a:pt x="387" y="385"/>
                  </a:lnTo>
                  <a:lnTo>
                    <a:pt x="387" y="385"/>
                  </a:lnTo>
                  <a:lnTo>
                    <a:pt x="391" y="387"/>
                  </a:lnTo>
                  <a:lnTo>
                    <a:pt x="392" y="389"/>
                  </a:lnTo>
                  <a:lnTo>
                    <a:pt x="392" y="389"/>
                  </a:lnTo>
                  <a:lnTo>
                    <a:pt x="392" y="391"/>
                  </a:lnTo>
                  <a:lnTo>
                    <a:pt x="389" y="393"/>
                  </a:lnTo>
                  <a:lnTo>
                    <a:pt x="380" y="393"/>
                  </a:lnTo>
                  <a:lnTo>
                    <a:pt x="343" y="393"/>
                  </a:lnTo>
                  <a:lnTo>
                    <a:pt x="343" y="393"/>
                  </a:lnTo>
                  <a:lnTo>
                    <a:pt x="324" y="393"/>
                  </a:lnTo>
                  <a:lnTo>
                    <a:pt x="309" y="390"/>
                  </a:lnTo>
                  <a:lnTo>
                    <a:pt x="297" y="388"/>
                  </a:lnTo>
                  <a:lnTo>
                    <a:pt x="287" y="383"/>
                  </a:lnTo>
                  <a:lnTo>
                    <a:pt x="287" y="383"/>
                  </a:lnTo>
                  <a:lnTo>
                    <a:pt x="279" y="378"/>
                  </a:lnTo>
                  <a:lnTo>
                    <a:pt x="270" y="372"/>
                  </a:lnTo>
                  <a:lnTo>
                    <a:pt x="263" y="364"/>
                  </a:lnTo>
                  <a:lnTo>
                    <a:pt x="255" y="355"/>
                  </a:lnTo>
                  <a:lnTo>
                    <a:pt x="238" y="333"/>
                  </a:lnTo>
                  <a:lnTo>
                    <a:pt x="217" y="306"/>
                  </a:lnTo>
                  <a:lnTo>
                    <a:pt x="217" y="306"/>
                  </a:lnTo>
                  <a:lnTo>
                    <a:pt x="184" y="263"/>
                  </a:lnTo>
                  <a:lnTo>
                    <a:pt x="160" y="230"/>
                  </a:lnTo>
                  <a:lnTo>
                    <a:pt x="160" y="230"/>
                  </a:lnTo>
                  <a:lnTo>
                    <a:pt x="158" y="228"/>
                  </a:lnTo>
                  <a:lnTo>
                    <a:pt x="154" y="228"/>
                  </a:lnTo>
                  <a:lnTo>
                    <a:pt x="90" y="226"/>
                  </a:lnTo>
                  <a:lnTo>
                    <a:pt x="90" y="226"/>
                  </a:lnTo>
                  <a:lnTo>
                    <a:pt x="87" y="228"/>
                  </a:lnTo>
                  <a:lnTo>
                    <a:pt x="86" y="230"/>
                  </a:lnTo>
                  <a:lnTo>
                    <a:pt x="86" y="242"/>
                  </a:lnTo>
                  <a:lnTo>
                    <a:pt x="86" y="242"/>
                  </a:lnTo>
                  <a:lnTo>
                    <a:pt x="87" y="309"/>
                  </a:lnTo>
                  <a:lnTo>
                    <a:pt x="87" y="336"/>
                  </a:lnTo>
                  <a:lnTo>
                    <a:pt x="88" y="355"/>
                  </a:lnTo>
                  <a:lnTo>
                    <a:pt x="88" y="355"/>
                  </a:lnTo>
                  <a:lnTo>
                    <a:pt x="91" y="366"/>
                  </a:lnTo>
                  <a:lnTo>
                    <a:pt x="93" y="374"/>
                  </a:lnTo>
                  <a:lnTo>
                    <a:pt x="97" y="378"/>
                  </a:lnTo>
                  <a:lnTo>
                    <a:pt x="99" y="381"/>
                  </a:lnTo>
                  <a:lnTo>
                    <a:pt x="104" y="383"/>
                  </a:lnTo>
                  <a:lnTo>
                    <a:pt x="109" y="384"/>
                  </a:lnTo>
                  <a:lnTo>
                    <a:pt x="109" y="384"/>
                  </a:lnTo>
                  <a:lnTo>
                    <a:pt x="132" y="385"/>
                  </a:lnTo>
                  <a:lnTo>
                    <a:pt x="132" y="385"/>
                  </a:lnTo>
                  <a:lnTo>
                    <a:pt x="136" y="387"/>
                  </a:lnTo>
                  <a:lnTo>
                    <a:pt x="137" y="389"/>
                  </a:lnTo>
                  <a:lnTo>
                    <a:pt x="137" y="389"/>
                  </a:lnTo>
                  <a:lnTo>
                    <a:pt x="136" y="390"/>
                  </a:lnTo>
                  <a:lnTo>
                    <a:pt x="135" y="391"/>
                  </a:lnTo>
                  <a:lnTo>
                    <a:pt x="132" y="393"/>
                  </a:lnTo>
                  <a:lnTo>
                    <a:pt x="128" y="393"/>
                  </a:lnTo>
                  <a:lnTo>
                    <a:pt x="128" y="393"/>
                  </a:lnTo>
                  <a:lnTo>
                    <a:pt x="87" y="393"/>
                  </a:lnTo>
                  <a:lnTo>
                    <a:pt x="64" y="391"/>
                  </a:lnTo>
                  <a:lnTo>
                    <a:pt x="64" y="391"/>
                  </a:lnTo>
                  <a:lnTo>
                    <a:pt x="46" y="393"/>
                  </a:lnTo>
                  <a:lnTo>
                    <a:pt x="16" y="393"/>
                  </a:lnTo>
                  <a:lnTo>
                    <a:pt x="16" y="393"/>
                  </a:lnTo>
                  <a:lnTo>
                    <a:pt x="10" y="393"/>
                  </a:lnTo>
                  <a:lnTo>
                    <a:pt x="8" y="391"/>
                  </a:lnTo>
                  <a:lnTo>
                    <a:pt x="7" y="389"/>
                  </a:lnTo>
                  <a:lnTo>
                    <a:pt x="7" y="389"/>
                  </a:lnTo>
                  <a:lnTo>
                    <a:pt x="8" y="387"/>
                  </a:lnTo>
                  <a:lnTo>
                    <a:pt x="12" y="385"/>
                  </a:lnTo>
                  <a:lnTo>
                    <a:pt x="12" y="385"/>
                  </a:lnTo>
                  <a:lnTo>
                    <a:pt x="19" y="385"/>
                  </a:lnTo>
                  <a:lnTo>
                    <a:pt x="27" y="384"/>
                  </a:lnTo>
                  <a:lnTo>
                    <a:pt x="27" y="384"/>
                  </a:lnTo>
                  <a:lnTo>
                    <a:pt x="30" y="383"/>
                  </a:lnTo>
                  <a:lnTo>
                    <a:pt x="34" y="381"/>
                  </a:lnTo>
                  <a:lnTo>
                    <a:pt x="36" y="378"/>
                  </a:lnTo>
                  <a:lnTo>
                    <a:pt x="37" y="374"/>
                  </a:lnTo>
                  <a:lnTo>
                    <a:pt x="41" y="366"/>
                  </a:lnTo>
                  <a:lnTo>
                    <a:pt x="42" y="355"/>
                  </a:lnTo>
                  <a:lnTo>
                    <a:pt x="42" y="355"/>
                  </a:lnTo>
                  <a:lnTo>
                    <a:pt x="43" y="336"/>
                  </a:lnTo>
                  <a:lnTo>
                    <a:pt x="45" y="309"/>
                  </a:lnTo>
                  <a:lnTo>
                    <a:pt x="45" y="242"/>
                  </a:lnTo>
                  <a:lnTo>
                    <a:pt x="45" y="151"/>
                  </a:lnTo>
                  <a:close/>
                  <a:moveTo>
                    <a:pt x="86" y="196"/>
                  </a:moveTo>
                  <a:lnTo>
                    <a:pt x="86" y="196"/>
                  </a:lnTo>
                  <a:lnTo>
                    <a:pt x="87" y="200"/>
                  </a:lnTo>
                  <a:lnTo>
                    <a:pt x="90" y="202"/>
                  </a:lnTo>
                  <a:lnTo>
                    <a:pt x="90" y="202"/>
                  </a:lnTo>
                  <a:lnTo>
                    <a:pt x="98" y="206"/>
                  </a:lnTo>
                  <a:lnTo>
                    <a:pt x="111" y="208"/>
                  </a:lnTo>
                  <a:lnTo>
                    <a:pt x="127" y="211"/>
                  </a:lnTo>
                  <a:lnTo>
                    <a:pt x="144" y="211"/>
                  </a:lnTo>
                  <a:lnTo>
                    <a:pt x="144" y="211"/>
                  </a:lnTo>
                  <a:lnTo>
                    <a:pt x="154" y="211"/>
                  </a:lnTo>
                  <a:lnTo>
                    <a:pt x="164" y="209"/>
                  </a:lnTo>
                  <a:lnTo>
                    <a:pt x="173" y="206"/>
                  </a:lnTo>
                  <a:lnTo>
                    <a:pt x="183" y="201"/>
                  </a:lnTo>
                  <a:lnTo>
                    <a:pt x="183" y="201"/>
                  </a:lnTo>
                  <a:lnTo>
                    <a:pt x="190" y="196"/>
                  </a:lnTo>
                  <a:lnTo>
                    <a:pt x="196" y="189"/>
                  </a:lnTo>
                  <a:lnTo>
                    <a:pt x="201" y="180"/>
                  </a:lnTo>
                  <a:lnTo>
                    <a:pt x="206" y="170"/>
                  </a:lnTo>
                  <a:lnTo>
                    <a:pt x="210" y="161"/>
                  </a:lnTo>
                  <a:lnTo>
                    <a:pt x="212" y="149"/>
                  </a:lnTo>
                  <a:lnTo>
                    <a:pt x="215" y="135"/>
                  </a:lnTo>
                  <a:lnTo>
                    <a:pt x="215" y="121"/>
                  </a:lnTo>
                  <a:lnTo>
                    <a:pt x="215" y="121"/>
                  </a:lnTo>
                  <a:lnTo>
                    <a:pt x="215" y="109"/>
                  </a:lnTo>
                  <a:lnTo>
                    <a:pt x="213" y="98"/>
                  </a:lnTo>
                  <a:lnTo>
                    <a:pt x="211" y="87"/>
                  </a:lnTo>
                  <a:lnTo>
                    <a:pt x="209" y="77"/>
                  </a:lnTo>
                  <a:lnTo>
                    <a:pt x="205" y="68"/>
                  </a:lnTo>
                  <a:lnTo>
                    <a:pt x="201" y="60"/>
                  </a:lnTo>
                  <a:lnTo>
                    <a:pt x="196" y="51"/>
                  </a:lnTo>
                  <a:lnTo>
                    <a:pt x="190" y="44"/>
                  </a:lnTo>
                  <a:lnTo>
                    <a:pt x="184" y="38"/>
                  </a:lnTo>
                  <a:lnTo>
                    <a:pt x="178" y="33"/>
                  </a:lnTo>
                  <a:lnTo>
                    <a:pt x="171" y="28"/>
                  </a:lnTo>
                  <a:lnTo>
                    <a:pt x="162" y="25"/>
                  </a:lnTo>
                  <a:lnTo>
                    <a:pt x="154" y="21"/>
                  </a:lnTo>
                  <a:lnTo>
                    <a:pt x="144" y="19"/>
                  </a:lnTo>
                  <a:lnTo>
                    <a:pt x="135" y="17"/>
                  </a:lnTo>
                  <a:lnTo>
                    <a:pt x="125" y="17"/>
                  </a:lnTo>
                  <a:lnTo>
                    <a:pt x="125" y="17"/>
                  </a:lnTo>
                  <a:lnTo>
                    <a:pt x="104" y="19"/>
                  </a:lnTo>
                  <a:lnTo>
                    <a:pt x="91" y="20"/>
                  </a:lnTo>
                  <a:lnTo>
                    <a:pt x="91" y="20"/>
                  </a:lnTo>
                  <a:lnTo>
                    <a:pt x="87" y="22"/>
                  </a:lnTo>
                  <a:lnTo>
                    <a:pt x="86" y="26"/>
                  </a:lnTo>
                  <a:lnTo>
                    <a:pt x="86" y="196"/>
                  </a:lnTo>
                  <a:close/>
                </a:path>
              </a:pathLst>
            </a:custGeom>
            <a:grpFill/>
            <a:ln>
              <a:noFill/>
            </a:ln>
            <a:extLst/>
          </p:spPr>
          <p:txBody>
            <a:bodyPr/>
            <a:lstStyle/>
            <a:p>
              <a:pPr>
                <a:defRPr/>
              </a:pPr>
              <a:endParaRPr lang="en-US" dirty="0"/>
            </a:p>
          </p:txBody>
        </p:sp>
        <p:sp>
          <p:nvSpPr>
            <p:cNvPr id="15" name="Freeform 17"/>
            <p:cNvSpPr>
              <a:spLocks/>
            </p:cNvSpPr>
            <p:nvPr/>
          </p:nvSpPr>
          <p:spPr bwMode="auto">
            <a:xfrm>
              <a:off x="3633" y="659"/>
              <a:ext cx="139" cy="135"/>
            </a:xfrm>
            <a:custGeom>
              <a:avLst/>
              <a:gdLst>
                <a:gd name="T0" fmla="*/ 72 w 417"/>
                <a:gd name="T1" fmla="*/ 329 h 403"/>
                <a:gd name="T2" fmla="*/ 75 w 417"/>
                <a:gd name="T3" fmla="*/ 366 h 403"/>
                <a:gd name="T4" fmla="*/ 80 w 417"/>
                <a:gd name="T5" fmla="*/ 380 h 403"/>
                <a:gd name="T6" fmla="*/ 87 w 417"/>
                <a:gd name="T7" fmla="*/ 388 h 403"/>
                <a:gd name="T8" fmla="*/ 92 w 417"/>
                <a:gd name="T9" fmla="*/ 390 h 403"/>
                <a:gd name="T10" fmla="*/ 119 w 417"/>
                <a:gd name="T11" fmla="*/ 392 h 403"/>
                <a:gd name="T12" fmla="*/ 121 w 417"/>
                <a:gd name="T13" fmla="*/ 394 h 403"/>
                <a:gd name="T14" fmla="*/ 122 w 417"/>
                <a:gd name="T15" fmla="*/ 396 h 403"/>
                <a:gd name="T16" fmla="*/ 120 w 417"/>
                <a:gd name="T17" fmla="*/ 400 h 403"/>
                <a:gd name="T18" fmla="*/ 112 w 417"/>
                <a:gd name="T19" fmla="*/ 400 h 403"/>
                <a:gd name="T20" fmla="*/ 58 w 417"/>
                <a:gd name="T21" fmla="*/ 398 h 403"/>
                <a:gd name="T22" fmla="*/ 40 w 417"/>
                <a:gd name="T23" fmla="*/ 400 h 403"/>
                <a:gd name="T24" fmla="*/ 8 w 417"/>
                <a:gd name="T25" fmla="*/ 400 h 403"/>
                <a:gd name="T26" fmla="*/ 1 w 417"/>
                <a:gd name="T27" fmla="*/ 398 h 403"/>
                <a:gd name="T28" fmla="*/ 0 w 417"/>
                <a:gd name="T29" fmla="*/ 396 h 403"/>
                <a:gd name="T30" fmla="*/ 4 w 417"/>
                <a:gd name="T31" fmla="*/ 392 h 403"/>
                <a:gd name="T32" fmla="*/ 13 w 417"/>
                <a:gd name="T33" fmla="*/ 392 h 403"/>
                <a:gd name="T34" fmla="*/ 25 w 417"/>
                <a:gd name="T35" fmla="*/ 390 h 403"/>
                <a:gd name="T36" fmla="*/ 34 w 417"/>
                <a:gd name="T37" fmla="*/ 384 h 403"/>
                <a:gd name="T38" fmla="*/ 38 w 417"/>
                <a:gd name="T39" fmla="*/ 373 h 403"/>
                <a:gd name="T40" fmla="*/ 41 w 417"/>
                <a:gd name="T41" fmla="*/ 354 h 403"/>
                <a:gd name="T42" fmla="*/ 41 w 417"/>
                <a:gd name="T43" fmla="*/ 26 h 403"/>
                <a:gd name="T44" fmla="*/ 42 w 417"/>
                <a:gd name="T45" fmla="*/ 14 h 403"/>
                <a:gd name="T46" fmla="*/ 44 w 417"/>
                <a:gd name="T47" fmla="*/ 1 h 403"/>
                <a:gd name="T48" fmla="*/ 47 w 417"/>
                <a:gd name="T49" fmla="*/ 0 h 403"/>
                <a:gd name="T50" fmla="*/ 55 w 417"/>
                <a:gd name="T51" fmla="*/ 6 h 403"/>
                <a:gd name="T52" fmla="*/ 65 w 417"/>
                <a:gd name="T53" fmla="*/ 17 h 403"/>
                <a:gd name="T54" fmla="*/ 230 w 417"/>
                <a:gd name="T55" fmla="*/ 194 h 403"/>
                <a:gd name="T56" fmla="*/ 355 w 417"/>
                <a:gd name="T57" fmla="*/ 330 h 403"/>
                <a:gd name="T58" fmla="*/ 349 w 417"/>
                <a:gd name="T59" fmla="*/ 67 h 403"/>
                <a:gd name="T60" fmla="*/ 347 w 417"/>
                <a:gd name="T61" fmla="*/ 38 h 403"/>
                <a:gd name="T62" fmla="*/ 342 w 417"/>
                <a:gd name="T63" fmla="*/ 26 h 403"/>
                <a:gd name="T64" fmla="*/ 335 w 417"/>
                <a:gd name="T65" fmla="*/ 20 h 403"/>
                <a:gd name="T66" fmla="*/ 328 w 417"/>
                <a:gd name="T67" fmla="*/ 17 h 403"/>
                <a:gd name="T68" fmla="*/ 303 w 417"/>
                <a:gd name="T69" fmla="*/ 15 h 403"/>
                <a:gd name="T70" fmla="*/ 301 w 417"/>
                <a:gd name="T71" fmla="*/ 15 h 403"/>
                <a:gd name="T72" fmla="*/ 299 w 417"/>
                <a:gd name="T73" fmla="*/ 11 h 403"/>
                <a:gd name="T74" fmla="*/ 299 w 417"/>
                <a:gd name="T75" fmla="*/ 9 h 403"/>
                <a:gd name="T76" fmla="*/ 310 w 417"/>
                <a:gd name="T77" fmla="*/ 7 h 403"/>
                <a:gd name="T78" fmla="*/ 343 w 417"/>
                <a:gd name="T79" fmla="*/ 9 h 403"/>
                <a:gd name="T80" fmla="*/ 364 w 417"/>
                <a:gd name="T81" fmla="*/ 9 h 403"/>
                <a:gd name="T82" fmla="*/ 407 w 417"/>
                <a:gd name="T83" fmla="*/ 7 h 403"/>
                <a:gd name="T84" fmla="*/ 415 w 417"/>
                <a:gd name="T85" fmla="*/ 7 h 403"/>
                <a:gd name="T86" fmla="*/ 417 w 417"/>
                <a:gd name="T87" fmla="*/ 11 h 403"/>
                <a:gd name="T88" fmla="*/ 417 w 417"/>
                <a:gd name="T89" fmla="*/ 12 h 403"/>
                <a:gd name="T90" fmla="*/ 411 w 417"/>
                <a:gd name="T91" fmla="*/ 15 h 403"/>
                <a:gd name="T92" fmla="*/ 406 w 417"/>
                <a:gd name="T93" fmla="*/ 15 h 403"/>
                <a:gd name="T94" fmla="*/ 399 w 417"/>
                <a:gd name="T95" fmla="*/ 16 h 403"/>
                <a:gd name="T96" fmla="*/ 389 w 417"/>
                <a:gd name="T97" fmla="*/ 21 h 403"/>
                <a:gd name="T98" fmla="*/ 383 w 417"/>
                <a:gd name="T99" fmla="*/ 29 h 403"/>
                <a:gd name="T100" fmla="*/ 381 w 417"/>
                <a:gd name="T101" fmla="*/ 43 h 403"/>
                <a:gd name="T102" fmla="*/ 378 w 417"/>
                <a:gd name="T103" fmla="*/ 367 h 403"/>
                <a:gd name="T104" fmla="*/ 378 w 417"/>
                <a:gd name="T105" fmla="*/ 386 h 403"/>
                <a:gd name="T106" fmla="*/ 376 w 417"/>
                <a:gd name="T107" fmla="*/ 402 h 403"/>
                <a:gd name="T108" fmla="*/ 375 w 417"/>
                <a:gd name="T109" fmla="*/ 403 h 403"/>
                <a:gd name="T110" fmla="*/ 364 w 417"/>
                <a:gd name="T111" fmla="*/ 397 h 403"/>
                <a:gd name="T112" fmla="*/ 337 w 417"/>
                <a:gd name="T113" fmla="*/ 371 h 403"/>
                <a:gd name="T114" fmla="*/ 201 w 417"/>
                <a:gd name="T115" fmla="*/ 230 h 403"/>
                <a:gd name="T116" fmla="*/ 116 w 417"/>
                <a:gd name="T117" fmla="*/ 137 h 403"/>
                <a:gd name="T118" fmla="*/ 72 w 417"/>
                <a:gd name="T119" fmla="*/ 32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7" h="403">
                  <a:moveTo>
                    <a:pt x="72" y="329"/>
                  </a:moveTo>
                  <a:lnTo>
                    <a:pt x="72" y="329"/>
                  </a:lnTo>
                  <a:lnTo>
                    <a:pt x="74" y="356"/>
                  </a:lnTo>
                  <a:lnTo>
                    <a:pt x="75" y="366"/>
                  </a:lnTo>
                  <a:lnTo>
                    <a:pt x="77" y="374"/>
                  </a:lnTo>
                  <a:lnTo>
                    <a:pt x="80" y="380"/>
                  </a:lnTo>
                  <a:lnTo>
                    <a:pt x="83" y="385"/>
                  </a:lnTo>
                  <a:lnTo>
                    <a:pt x="87" y="388"/>
                  </a:lnTo>
                  <a:lnTo>
                    <a:pt x="92" y="390"/>
                  </a:lnTo>
                  <a:lnTo>
                    <a:pt x="92" y="390"/>
                  </a:lnTo>
                  <a:lnTo>
                    <a:pt x="108" y="392"/>
                  </a:lnTo>
                  <a:lnTo>
                    <a:pt x="119" y="392"/>
                  </a:lnTo>
                  <a:lnTo>
                    <a:pt x="119" y="392"/>
                  </a:lnTo>
                  <a:lnTo>
                    <a:pt x="121" y="394"/>
                  </a:lnTo>
                  <a:lnTo>
                    <a:pt x="122" y="396"/>
                  </a:lnTo>
                  <a:lnTo>
                    <a:pt x="122" y="396"/>
                  </a:lnTo>
                  <a:lnTo>
                    <a:pt x="122" y="398"/>
                  </a:lnTo>
                  <a:lnTo>
                    <a:pt x="120" y="400"/>
                  </a:lnTo>
                  <a:lnTo>
                    <a:pt x="112" y="400"/>
                  </a:lnTo>
                  <a:lnTo>
                    <a:pt x="112" y="400"/>
                  </a:lnTo>
                  <a:lnTo>
                    <a:pt x="76" y="400"/>
                  </a:lnTo>
                  <a:lnTo>
                    <a:pt x="58" y="398"/>
                  </a:lnTo>
                  <a:lnTo>
                    <a:pt x="58" y="398"/>
                  </a:lnTo>
                  <a:lnTo>
                    <a:pt x="40" y="400"/>
                  </a:lnTo>
                  <a:lnTo>
                    <a:pt x="8" y="400"/>
                  </a:lnTo>
                  <a:lnTo>
                    <a:pt x="8" y="400"/>
                  </a:lnTo>
                  <a:lnTo>
                    <a:pt x="2" y="400"/>
                  </a:lnTo>
                  <a:lnTo>
                    <a:pt x="1" y="398"/>
                  </a:lnTo>
                  <a:lnTo>
                    <a:pt x="0" y="396"/>
                  </a:lnTo>
                  <a:lnTo>
                    <a:pt x="0" y="396"/>
                  </a:lnTo>
                  <a:lnTo>
                    <a:pt x="1" y="394"/>
                  </a:lnTo>
                  <a:lnTo>
                    <a:pt x="4" y="392"/>
                  </a:lnTo>
                  <a:lnTo>
                    <a:pt x="4" y="392"/>
                  </a:lnTo>
                  <a:lnTo>
                    <a:pt x="13" y="392"/>
                  </a:lnTo>
                  <a:lnTo>
                    <a:pt x="25" y="390"/>
                  </a:lnTo>
                  <a:lnTo>
                    <a:pt x="25" y="390"/>
                  </a:lnTo>
                  <a:lnTo>
                    <a:pt x="30" y="388"/>
                  </a:lnTo>
                  <a:lnTo>
                    <a:pt x="34" y="384"/>
                  </a:lnTo>
                  <a:lnTo>
                    <a:pt x="36" y="380"/>
                  </a:lnTo>
                  <a:lnTo>
                    <a:pt x="38" y="373"/>
                  </a:lnTo>
                  <a:lnTo>
                    <a:pt x="40" y="364"/>
                  </a:lnTo>
                  <a:lnTo>
                    <a:pt x="41" y="354"/>
                  </a:lnTo>
                  <a:lnTo>
                    <a:pt x="41" y="323"/>
                  </a:lnTo>
                  <a:lnTo>
                    <a:pt x="41" y="26"/>
                  </a:lnTo>
                  <a:lnTo>
                    <a:pt x="41" y="26"/>
                  </a:lnTo>
                  <a:lnTo>
                    <a:pt x="42" y="14"/>
                  </a:lnTo>
                  <a:lnTo>
                    <a:pt x="42" y="5"/>
                  </a:lnTo>
                  <a:lnTo>
                    <a:pt x="44" y="1"/>
                  </a:lnTo>
                  <a:lnTo>
                    <a:pt x="47" y="0"/>
                  </a:lnTo>
                  <a:lnTo>
                    <a:pt x="47" y="0"/>
                  </a:lnTo>
                  <a:lnTo>
                    <a:pt x="51" y="3"/>
                  </a:lnTo>
                  <a:lnTo>
                    <a:pt x="55" y="6"/>
                  </a:lnTo>
                  <a:lnTo>
                    <a:pt x="65" y="17"/>
                  </a:lnTo>
                  <a:lnTo>
                    <a:pt x="65" y="17"/>
                  </a:lnTo>
                  <a:lnTo>
                    <a:pt x="230" y="194"/>
                  </a:lnTo>
                  <a:lnTo>
                    <a:pt x="230" y="194"/>
                  </a:lnTo>
                  <a:lnTo>
                    <a:pt x="305" y="277"/>
                  </a:lnTo>
                  <a:lnTo>
                    <a:pt x="355" y="330"/>
                  </a:lnTo>
                  <a:lnTo>
                    <a:pt x="349" y="67"/>
                  </a:lnTo>
                  <a:lnTo>
                    <a:pt x="349" y="67"/>
                  </a:lnTo>
                  <a:lnTo>
                    <a:pt x="348" y="45"/>
                  </a:lnTo>
                  <a:lnTo>
                    <a:pt x="347" y="38"/>
                  </a:lnTo>
                  <a:lnTo>
                    <a:pt x="344" y="31"/>
                  </a:lnTo>
                  <a:lnTo>
                    <a:pt x="342" y="26"/>
                  </a:lnTo>
                  <a:lnTo>
                    <a:pt x="338" y="22"/>
                  </a:lnTo>
                  <a:lnTo>
                    <a:pt x="335" y="20"/>
                  </a:lnTo>
                  <a:lnTo>
                    <a:pt x="328" y="17"/>
                  </a:lnTo>
                  <a:lnTo>
                    <a:pt x="328" y="17"/>
                  </a:lnTo>
                  <a:lnTo>
                    <a:pt x="314" y="15"/>
                  </a:lnTo>
                  <a:lnTo>
                    <a:pt x="303" y="15"/>
                  </a:lnTo>
                  <a:lnTo>
                    <a:pt x="303" y="15"/>
                  </a:lnTo>
                  <a:lnTo>
                    <a:pt x="301" y="15"/>
                  </a:lnTo>
                  <a:lnTo>
                    <a:pt x="299" y="14"/>
                  </a:lnTo>
                  <a:lnTo>
                    <a:pt x="299" y="11"/>
                  </a:lnTo>
                  <a:lnTo>
                    <a:pt x="299" y="11"/>
                  </a:lnTo>
                  <a:lnTo>
                    <a:pt x="299" y="9"/>
                  </a:lnTo>
                  <a:lnTo>
                    <a:pt x="302" y="7"/>
                  </a:lnTo>
                  <a:lnTo>
                    <a:pt x="310" y="7"/>
                  </a:lnTo>
                  <a:lnTo>
                    <a:pt x="310" y="7"/>
                  </a:lnTo>
                  <a:lnTo>
                    <a:pt x="343" y="9"/>
                  </a:lnTo>
                  <a:lnTo>
                    <a:pt x="364" y="9"/>
                  </a:lnTo>
                  <a:lnTo>
                    <a:pt x="364" y="9"/>
                  </a:lnTo>
                  <a:lnTo>
                    <a:pt x="379" y="9"/>
                  </a:lnTo>
                  <a:lnTo>
                    <a:pt x="407" y="7"/>
                  </a:lnTo>
                  <a:lnTo>
                    <a:pt x="407" y="7"/>
                  </a:lnTo>
                  <a:lnTo>
                    <a:pt x="415" y="7"/>
                  </a:lnTo>
                  <a:lnTo>
                    <a:pt x="416" y="9"/>
                  </a:lnTo>
                  <a:lnTo>
                    <a:pt x="417" y="11"/>
                  </a:lnTo>
                  <a:lnTo>
                    <a:pt x="417" y="11"/>
                  </a:lnTo>
                  <a:lnTo>
                    <a:pt x="417" y="12"/>
                  </a:lnTo>
                  <a:lnTo>
                    <a:pt x="416" y="14"/>
                  </a:lnTo>
                  <a:lnTo>
                    <a:pt x="411" y="15"/>
                  </a:lnTo>
                  <a:lnTo>
                    <a:pt x="411" y="15"/>
                  </a:lnTo>
                  <a:lnTo>
                    <a:pt x="406" y="15"/>
                  </a:lnTo>
                  <a:lnTo>
                    <a:pt x="399" y="16"/>
                  </a:lnTo>
                  <a:lnTo>
                    <a:pt x="399" y="16"/>
                  </a:lnTo>
                  <a:lnTo>
                    <a:pt x="393" y="18"/>
                  </a:lnTo>
                  <a:lnTo>
                    <a:pt x="389" y="21"/>
                  </a:lnTo>
                  <a:lnTo>
                    <a:pt x="386" y="24"/>
                  </a:lnTo>
                  <a:lnTo>
                    <a:pt x="383" y="29"/>
                  </a:lnTo>
                  <a:lnTo>
                    <a:pt x="381" y="35"/>
                  </a:lnTo>
                  <a:lnTo>
                    <a:pt x="381" y="43"/>
                  </a:lnTo>
                  <a:lnTo>
                    <a:pt x="379" y="62"/>
                  </a:lnTo>
                  <a:lnTo>
                    <a:pt x="378" y="367"/>
                  </a:lnTo>
                  <a:lnTo>
                    <a:pt x="378" y="367"/>
                  </a:lnTo>
                  <a:lnTo>
                    <a:pt x="378" y="386"/>
                  </a:lnTo>
                  <a:lnTo>
                    <a:pt x="378" y="398"/>
                  </a:lnTo>
                  <a:lnTo>
                    <a:pt x="376" y="402"/>
                  </a:lnTo>
                  <a:lnTo>
                    <a:pt x="375" y="403"/>
                  </a:lnTo>
                  <a:lnTo>
                    <a:pt x="375" y="403"/>
                  </a:lnTo>
                  <a:lnTo>
                    <a:pt x="370" y="402"/>
                  </a:lnTo>
                  <a:lnTo>
                    <a:pt x="364" y="397"/>
                  </a:lnTo>
                  <a:lnTo>
                    <a:pt x="337" y="371"/>
                  </a:lnTo>
                  <a:lnTo>
                    <a:pt x="337" y="371"/>
                  </a:lnTo>
                  <a:lnTo>
                    <a:pt x="287" y="321"/>
                  </a:lnTo>
                  <a:lnTo>
                    <a:pt x="201" y="230"/>
                  </a:lnTo>
                  <a:lnTo>
                    <a:pt x="201" y="230"/>
                  </a:lnTo>
                  <a:lnTo>
                    <a:pt x="116" y="137"/>
                  </a:lnTo>
                  <a:lnTo>
                    <a:pt x="65" y="80"/>
                  </a:lnTo>
                  <a:lnTo>
                    <a:pt x="72" y="329"/>
                  </a:lnTo>
                  <a:close/>
                </a:path>
              </a:pathLst>
            </a:custGeom>
            <a:grpFill/>
            <a:ln>
              <a:noFill/>
            </a:ln>
            <a:extLst/>
          </p:spPr>
          <p:txBody>
            <a:bodyPr/>
            <a:lstStyle/>
            <a:p>
              <a:pPr>
                <a:defRPr/>
              </a:pPr>
              <a:endParaRPr lang="en-US" dirty="0"/>
            </a:p>
          </p:txBody>
        </p:sp>
        <p:sp>
          <p:nvSpPr>
            <p:cNvPr id="16" name="Freeform 18"/>
            <p:cNvSpPr>
              <a:spLocks/>
            </p:cNvSpPr>
            <p:nvPr/>
          </p:nvSpPr>
          <p:spPr bwMode="auto">
            <a:xfrm>
              <a:off x="3836" y="661"/>
              <a:ext cx="76" cy="132"/>
            </a:xfrm>
            <a:custGeom>
              <a:avLst/>
              <a:gdLst>
                <a:gd name="T0" fmla="*/ 44 w 230"/>
                <a:gd name="T1" fmla="*/ 312 h 398"/>
                <a:gd name="T2" fmla="*/ 42 w 230"/>
                <a:gd name="T3" fmla="*/ 358 h 398"/>
                <a:gd name="T4" fmla="*/ 36 w 230"/>
                <a:gd name="T5" fmla="*/ 381 h 398"/>
                <a:gd name="T6" fmla="*/ 28 w 230"/>
                <a:gd name="T7" fmla="*/ 387 h 398"/>
                <a:gd name="T8" fmla="*/ 12 w 230"/>
                <a:gd name="T9" fmla="*/ 388 h 398"/>
                <a:gd name="T10" fmla="*/ 8 w 230"/>
                <a:gd name="T11" fmla="*/ 392 h 398"/>
                <a:gd name="T12" fmla="*/ 9 w 230"/>
                <a:gd name="T13" fmla="*/ 396 h 398"/>
                <a:gd name="T14" fmla="*/ 47 w 230"/>
                <a:gd name="T15" fmla="*/ 396 h 398"/>
                <a:gd name="T16" fmla="*/ 108 w 230"/>
                <a:gd name="T17" fmla="*/ 396 h 398"/>
                <a:gd name="T18" fmla="*/ 195 w 230"/>
                <a:gd name="T19" fmla="*/ 398 h 398"/>
                <a:gd name="T20" fmla="*/ 218 w 230"/>
                <a:gd name="T21" fmla="*/ 394 h 398"/>
                <a:gd name="T22" fmla="*/ 223 w 230"/>
                <a:gd name="T23" fmla="*/ 385 h 398"/>
                <a:gd name="T24" fmla="*/ 230 w 230"/>
                <a:gd name="T25" fmla="*/ 334 h 398"/>
                <a:gd name="T26" fmla="*/ 229 w 230"/>
                <a:gd name="T27" fmla="*/ 326 h 398"/>
                <a:gd name="T28" fmla="*/ 225 w 230"/>
                <a:gd name="T29" fmla="*/ 326 h 398"/>
                <a:gd name="T30" fmla="*/ 222 w 230"/>
                <a:gd name="T31" fmla="*/ 334 h 398"/>
                <a:gd name="T32" fmla="*/ 211 w 230"/>
                <a:gd name="T33" fmla="*/ 363 h 398"/>
                <a:gd name="T34" fmla="*/ 199 w 230"/>
                <a:gd name="T35" fmla="*/ 371 h 398"/>
                <a:gd name="T36" fmla="*/ 174 w 230"/>
                <a:gd name="T37" fmla="*/ 376 h 398"/>
                <a:gd name="T38" fmla="*/ 132 w 230"/>
                <a:gd name="T39" fmla="*/ 376 h 398"/>
                <a:gd name="T40" fmla="*/ 100 w 230"/>
                <a:gd name="T41" fmla="*/ 369 h 398"/>
                <a:gd name="T42" fmla="*/ 89 w 230"/>
                <a:gd name="T43" fmla="*/ 346 h 398"/>
                <a:gd name="T44" fmla="*/ 88 w 230"/>
                <a:gd name="T45" fmla="*/ 292 h 398"/>
                <a:gd name="T46" fmla="*/ 88 w 230"/>
                <a:gd name="T47" fmla="*/ 200 h 398"/>
                <a:gd name="T48" fmla="*/ 92 w 230"/>
                <a:gd name="T49" fmla="*/ 197 h 398"/>
                <a:gd name="T50" fmla="*/ 167 w 230"/>
                <a:gd name="T51" fmla="*/ 199 h 398"/>
                <a:gd name="T52" fmla="*/ 184 w 230"/>
                <a:gd name="T53" fmla="*/ 204 h 398"/>
                <a:gd name="T54" fmla="*/ 194 w 230"/>
                <a:gd name="T55" fmla="*/ 217 h 398"/>
                <a:gd name="T56" fmla="*/ 195 w 230"/>
                <a:gd name="T57" fmla="*/ 234 h 398"/>
                <a:gd name="T58" fmla="*/ 197 w 230"/>
                <a:gd name="T59" fmla="*/ 238 h 398"/>
                <a:gd name="T60" fmla="*/ 201 w 230"/>
                <a:gd name="T61" fmla="*/ 238 h 398"/>
                <a:gd name="T62" fmla="*/ 202 w 230"/>
                <a:gd name="T63" fmla="*/ 229 h 398"/>
                <a:gd name="T64" fmla="*/ 207 w 230"/>
                <a:gd name="T65" fmla="*/ 176 h 398"/>
                <a:gd name="T66" fmla="*/ 208 w 230"/>
                <a:gd name="T67" fmla="*/ 164 h 398"/>
                <a:gd name="T68" fmla="*/ 203 w 230"/>
                <a:gd name="T69" fmla="*/ 164 h 398"/>
                <a:gd name="T70" fmla="*/ 195 w 230"/>
                <a:gd name="T71" fmla="*/ 172 h 398"/>
                <a:gd name="T72" fmla="*/ 174 w 230"/>
                <a:gd name="T73" fmla="*/ 176 h 398"/>
                <a:gd name="T74" fmla="*/ 92 w 230"/>
                <a:gd name="T75" fmla="*/ 177 h 398"/>
                <a:gd name="T76" fmla="*/ 89 w 230"/>
                <a:gd name="T77" fmla="*/ 176 h 398"/>
                <a:gd name="T78" fmla="*/ 88 w 230"/>
                <a:gd name="T79" fmla="*/ 29 h 398"/>
                <a:gd name="T80" fmla="*/ 92 w 230"/>
                <a:gd name="T81" fmla="*/ 24 h 398"/>
                <a:gd name="T82" fmla="*/ 163 w 230"/>
                <a:gd name="T83" fmla="*/ 25 h 398"/>
                <a:gd name="T84" fmla="*/ 186 w 230"/>
                <a:gd name="T85" fmla="*/ 30 h 398"/>
                <a:gd name="T86" fmla="*/ 196 w 230"/>
                <a:gd name="T87" fmla="*/ 37 h 398"/>
                <a:gd name="T88" fmla="*/ 201 w 230"/>
                <a:gd name="T89" fmla="*/ 48 h 398"/>
                <a:gd name="T90" fmla="*/ 202 w 230"/>
                <a:gd name="T91" fmla="*/ 62 h 398"/>
                <a:gd name="T92" fmla="*/ 207 w 230"/>
                <a:gd name="T93" fmla="*/ 68 h 398"/>
                <a:gd name="T94" fmla="*/ 210 w 230"/>
                <a:gd name="T95" fmla="*/ 67 h 398"/>
                <a:gd name="T96" fmla="*/ 212 w 230"/>
                <a:gd name="T97" fmla="*/ 45 h 398"/>
                <a:gd name="T98" fmla="*/ 216 w 230"/>
                <a:gd name="T99" fmla="*/ 12 h 398"/>
                <a:gd name="T100" fmla="*/ 217 w 230"/>
                <a:gd name="T101" fmla="*/ 1 h 398"/>
                <a:gd name="T102" fmla="*/ 212 w 230"/>
                <a:gd name="T103" fmla="*/ 0 h 398"/>
                <a:gd name="T104" fmla="*/ 199 w 230"/>
                <a:gd name="T105" fmla="*/ 3 h 398"/>
                <a:gd name="T106" fmla="*/ 68 w 230"/>
                <a:gd name="T107" fmla="*/ 5 h 398"/>
                <a:gd name="T108" fmla="*/ 8 w 230"/>
                <a:gd name="T109" fmla="*/ 3 h 398"/>
                <a:gd name="T110" fmla="*/ 1 w 230"/>
                <a:gd name="T111" fmla="*/ 6 h 398"/>
                <a:gd name="T112" fmla="*/ 1 w 230"/>
                <a:gd name="T113" fmla="*/ 10 h 398"/>
                <a:gd name="T114" fmla="*/ 4 w 230"/>
                <a:gd name="T115" fmla="*/ 11 h 398"/>
                <a:gd name="T116" fmla="*/ 21 w 230"/>
                <a:gd name="T117" fmla="*/ 12 h 398"/>
                <a:gd name="T118" fmla="*/ 36 w 230"/>
                <a:gd name="T119" fmla="*/ 18 h 398"/>
                <a:gd name="T120" fmla="*/ 42 w 230"/>
                <a:gd name="T121" fmla="*/ 30 h 398"/>
                <a:gd name="T122" fmla="*/ 44 w 230"/>
                <a:gd name="T123" fmla="*/ 7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 h="398">
                  <a:moveTo>
                    <a:pt x="44" y="245"/>
                  </a:moveTo>
                  <a:lnTo>
                    <a:pt x="44" y="245"/>
                  </a:lnTo>
                  <a:lnTo>
                    <a:pt x="44" y="312"/>
                  </a:lnTo>
                  <a:lnTo>
                    <a:pt x="44" y="339"/>
                  </a:lnTo>
                  <a:lnTo>
                    <a:pt x="42" y="358"/>
                  </a:lnTo>
                  <a:lnTo>
                    <a:pt x="42" y="358"/>
                  </a:lnTo>
                  <a:lnTo>
                    <a:pt x="41" y="369"/>
                  </a:lnTo>
                  <a:lnTo>
                    <a:pt x="38" y="377"/>
                  </a:lnTo>
                  <a:lnTo>
                    <a:pt x="36" y="381"/>
                  </a:lnTo>
                  <a:lnTo>
                    <a:pt x="34" y="384"/>
                  </a:lnTo>
                  <a:lnTo>
                    <a:pt x="31" y="386"/>
                  </a:lnTo>
                  <a:lnTo>
                    <a:pt x="28" y="387"/>
                  </a:lnTo>
                  <a:lnTo>
                    <a:pt x="28" y="387"/>
                  </a:lnTo>
                  <a:lnTo>
                    <a:pt x="20" y="388"/>
                  </a:lnTo>
                  <a:lnTo>
                    <a:pt x="12" y="388"/>
                  </a:lnTo>
                  <a:lnTo>
                    <a:pt x="12" y="388"/>
                  </a:lnTo>
                  <a:lnTo>
                    <a:pt x="9" y="390"/>
                  </a:lnTo>
                  <a:lnTo>
                    <a:pt x="8" y="392"/>
                  </a:lnTo>
                  <a:lnTo>
                    <a:pt x="8" y="392"/>
                  </a:lnTo>
                  <a:lnTo>
                    <a:pt x="8" y="394"/>
                  </a:lnTo>
                  <a:lnTo>
                    <a:pt x="9" y="396"/>
                  </a:lnTo>
                  <a:lnTo>
                    <a:pt x="17" y="396"/>
                  </a:lnTo>
                  <a:lnTo>
                    <a:pt x="17" y="396"/>
                  </a:lnTo>
                  <a:lnTo>
                    <a:pt x="47" y="396"/>
                  </a:lnTo>
                  <a:lnTo>
                    <a:pt x="68" y="394"/>
                  </a:lnTo>
                  <a:lnTo>
                    <a:pt x="68" y="394"/>
                  </a:lnTo>
                  <a:lnTo>
                    <a:pt x="108" y="396"/>
                  </a:lnTo>
                  <a:lnTo>
                    <a:pt x="144" y="397"/>
                  </a:lnTo>
                  <a:lnTo>
                    <a:pt x="195" y="398"/>
                  </a:lnTo>
                  <a:lnTo>
                    <a:pt x="195" y="398"/>
                  </a:lnTo>
                  <a:lnTo>
                    <a:pt x="207" y="397"/>
                  </a:lnTo>
                  <a:lnTo>
                    <a:pt x="216" y="396"/>
                  </a:lnTo>
                  <a:lnTo>
                    <a:pt x="218" y="394"/>
                  </a:lnTo>
                  <a:lnTo>
                    <a:pt x="220" y="392"/>
                  </a:lnTo>
                  <a:lnTo>
                    <a:pt x="223" y="385"/>
                  </a:lnTo>
                  <a:lnTo>
                    <a:pt x="223" y="385"/>
                  </a:lnTo>
                  <a:lnTo>
                    <a:pt x="225" y="373"/>
                  </a:lnTo>
                  <a:lnTo>
                    <a:pt x="228" y="357"/>
                  </a:lnTo>
                  <a:lnTo>
                    <a:pt x="230" y="334"/>
                  </a:lnTo>
                  <a:lnTo>
                    <a:pt x="230" y="334"/>
                  </a:lnTo>
                  <a:lnTo>
                    <a:pt x="229" y="329"/>
                  </a:lnTo>
                  <a:lnTo>
                    <a:pt x="229" y="326"/>
                  </a:lnTo>
                  <a:lnTo>
                    <a:pt x="227" y="326"/>
                  </a:lnTo>
                  <a:lnTo>
                    <a:pt x="227" y="326"/>
                  </a:lnTo>
                  <a:lnTo>
                    <a:pt x="225" y="326"/>
                  </a:lnTo>
                  <a:lnTo>
                    <a:pt x="224" y="328"/>
                  </a:lnTo>
                  <a:lnTo>
                    <a:pt x="222" y="334"/>
                  </a:lnTo>
                  <a:lnTo>
                    <a:pt x="222" y="334"/>
                  </a:lnTo>
                  <a:lnTo>
                    <a:pt x="219" y="348"/>
                  </a:lnTo>
                  <a:lnTo>
                    <a:pt x="214" y="358"/>
                  </a:lnTo>
                  <a:lnTo>
                    <a:pt x="211" y="363"/>
                  </a:lnTo>
                  <a:lnTo>
                    <a:pt x="207" y="365"/>
                  </a:lnTo>
                  <a:lnTo>
                    <a:pt x="203" y="369"/>
                  </a:lnTo>
                  <a:lnTo>
                    <a:pt x="199" y="371"/>
                  </a:lnTo>
                  <a:lnTo>
                    <a:pt x="199" y="371"/>
                  </a:lnTo>
                  <a:lnTo>
                    <a:pt x="188" y="375"/>
                  </a:lnTo>
                  <a:lnTo>
                    <a:pt x="174" y="376"/>
                  </a:lnTo>
                  <a:lnTo>
                    <a:pt x="149" y="377"/>
                  </a:lnTo>
                  <a:lnTo>
                    <a:pt x="149" y="377"/>
                  </a:lnTo>
                  <a:lnTo>
                    <a:pt x="132" y="376"/>
                  </a:lnTo>
                  <a:lnTo>
                    <a:pt x="119" y="375"/>
                  </a:lnTo>
                  <a:lnTo>
                    <a:pt x="108" y="373"/>
                  </a:lnTo>
                  <a:lnTo>
                    <a:pt x="100" y="369"/>
                  </a:lnTo>
                  <a:lnTo>
                    <a:pt x="95" y="363"/>
                  </a:lnTo>
                  <a:lnTo>
                    <a:pt x="92" y="356"/>
                  </a:lnTo>
                  <a:lnTo>
                    <a:pt x="89" y="346"/>
                  </a:lnTo>
                  <a:lnTo>
                    <a:pt x="88" y="334"/>
                  </a:lnTo>
                  <a:lnTo>
                    <a:pt x="88" y="334"/>
                  </a:lnTo>
                  <a:lnTo>
                    <a:pt x="88" y="292"/>
                  </a:lnTo>
                  <a:lnTo>
                    <a:pt x="88" y="245"/>
                  </a:lnTo>
                  <a:lnTo>
                    <a:pt x="88" y="200"/>
                  </a:lnTo>
                  <a:lnTo>
                    <a:pt x="88" y="200"/>
                  </a:lnTo>
                  <a:lnTo>
                    <a:pt x="89" y="198"/>
                  </a:lnTo>
                  <a:lnTo>
                    <a:pt x="92" y="197"/>
                  </a:lnTo>
                  <a:lnTo>
                    <a:pt x="92" y="197"/>
                  </a:lnTo>
                  <a:lnTo>
                    <a:pt x="127" y="197"/>
                  </a:lnTo>
                  <a:lnTo>
                    <a:pt x="167" y="199"/>
                  </a:lnTo>
                  <a:lnTo>
                    <a:pt x="167" y="199"/>
                  </a:lnTo>
                  <a:lnTo>
                    <a:pt x="173" y="200"/>
                  </a:lnTo>
                  <a:lnTo>
                    <a:pt x="179" y="201"/>
                  </a:lnTo>
                  <a:lnTo>
                    <a:pt x="184" y="204"/>
                  </a:lnTo>
                  <a:lnTo>
                    <a:pt x="186" y="206"/>
                  </a:lnTo>
                  <a:lnTo>
                    <a:pt x="191" y="211"/>
                  </a:lnTo>
                  <a:lnTo>
                    <a:pt x="194" y="217"/>
                  </a:lnTo>
                  <a:lnTo>
                    <a:pt x="194" y="217"/>
                  </a:lnTo>
                  <a:lnTo>
                    <a:pt x="195" y="226"/>
                  </a:lnTo>
                  <a:lnTo>
                    <a:pt x="195" y="234"/>
                  </a:lnTo>
                  <a:lnTo>
                    <a:pt x="195" y="234"/>
                  </a:lnTo>
                  <a:lnTo>
                    <a:pt x="196" y="238"/>
                  </a:lnTo>
                  <a:lnTo>
                    <a:pt x="197" y="238"/>
                  </a:lnTo>
                  <a:lnTo>
                    <a:pt x="200" y="239"/>
                  </a:lnTo>
                  <a:lnTo>
                    <a:pt x="200" y="239"/>
                  </a:lnTo>
                  <a:lnTo>
                    <a:pt x="201" y="238"/>
                  </a:lnTo>
                  <a:lnTo>
                    <a:pt x="202" y="235"/>
                  </a:lnTo>
                  <a:lnTo>
                    <a:pt x="202" y="229"/>
                  </a:lnTo>
                  <a:lnTo>
                    <a:pt x="202" y="229"/>
                  </a:lnTo>
                  <a:lnTo>
                    <a:pt x="205" y="195"/>
                  </a:lnTo>
                  <a:lnTo>
                    <a:pt x="205" y="195"/>
                  </a:lnTo>
                  <a:lnTo>
                    <a:pt x="207" y="176"/>
                  </a:lnTo>
                  <a:lnTo>
                    <a:pt x="210" y="166"/>
                  </a:lnTo>
                  <a:lnTo>
                    <a:pt x="210" y="166"/>
                  </a:lnTo>
                  <a:lnTo>
                    <a:pt x="208" y="164"/>
                  </a:lnTo>
                  <a:lnTo>
                    <a:pt x="207" y="163"/>
                  </a:lnTo>
                  <a:lnTo>
                    <a:pt x="207" y="163"/>
                  </a:lnTo>
                  <a:lnTo>
                    <a:pt x="203" y="164"/>
                  </a:lnTo>
                  <a:lnTo>
                    <a:pt x="199" y="169"/>
                  </a:lnTo>
                  <a:lnTo>
                    <a:pt x="199" y="169"/>
                  </a:lnTo>
                  <a:lnTo>
                    <a:pt x="195" y="172"/>
                  </a:lnTo>
                  <a:lnTo>
                    <a:pt x="189" y="175"/>
                  </a:lnTo>
                  <a:lnTo>
                    <a:pt x="183" y="176"/>
                  </a:lnTo>
                  <a:lnTo>
                    <a:pt x="174" y="176"/>
                  </a:lnTo>
                  <a:lnTo>
                    <a:pt x="174" y="176"/>
                  </a:lnTo>
                  <a:lnTo>
                    <a:pt x="131" y="177"/>
                  </a:lnTo>
                  <a:lnTo>
                    <a:pt x="92" y="177"/>
                  </a:lnTo>
                  <a:lnTo>
                    <a:pt x="92" y="177"/>
                  </a:lnTo>
                  <a:lnTo>
                    <a:pt x="91" y="177"/>
                  </a:lnTo>
                  <a:lnTo>
                    <a:pt x="89" y="176"/>
                  </a:lnTo>
                  <a:lnTo>
                    <a:pt x="88" y="172"/>
                  </a:lnTo>
                  <a:lnTo>
                    <a:pt x="88" y="29"/>
                  </a:lnTo>
                  <a:lnTo>
                    <a:pt x="88" y="29"/>
                  </a:lnTo>
                  <a:lnTo>
                    <a:pt x="89" y="25"/>
                  </a:lnTo>
                  <a:lnTo>
                    <a:pt x="91" y="24"/>
                  </a:lnTo>
                  <a:lnTo>
                    <a:pt x="92" y="24"/>
                  </a:lnTo>
                  <a:lnTo>
                    <a:pt x="92" y="24"/>
                  </a:lnTo>
                  <a:lnTo>
                    <a:pt x="126" y="24"/>
                  </a:lnTo>
                  <a:lnTo>
                    <a:pt x="163" y="25"/>
                  </a:lnTo>
                  <a:lnTo>
                    <a:pt x="163" y="25"/>
                  </a:lnTo>
                  <a:lnTo>
                    <a:pt x="180" y="28"/>
                  </a:lnTo>
                  <a:lnTo>
                    <a:pt x="186" y="30"/>
                  </a:lnTo>
                  <a:lnTo>
                    <a:pt x="190" y="33"/>
                  </a:lnTo>
                  <a:lnTo>
                    <a:pt x="194" y="35"/>
                  </a:lnTo>
                  <a:lnTo>
                    <a:pt x="196" y="37"/>
                  </a:lnTo>
                  <a:lnTo>
                    <a:pt x="200" y="44"/>
                  </a:lnTo>
                  <a:lnTo>
                    <a:pt x="200" y="44"/>
                  </a:lnTo>
                  <a:lnTo>
                    <a:pt x="201" y="48"/>
                  </a:lnTo>
                  <a:lnTo>
                    <a:pt x="202" y="53"/>
                  </a:lnTo>
                  <a:lnTo>
                    <a:pt x="202" y="62"/>
                  </a:lnTo>
                  <a:lnTo>
                    <a:pt x="202" y="62"/>
                  </a:lnTo>
                  <a:lnTo>
                    <a:pt x="203" y="67"/>
                  </a:lnTo>
                  <a:lnTo>
                    <a:pt x="205" y="68"/>
                  </a:lnTo>
                  <a:lnTo>
                    <a:pt x="207" y="68"/>
                  </a:lnTo>
                  <a:lnTo>
                    <a:pt x="207" y="68"/>
                  </a:lnTo>
                  <a:lnTo>
                    <a:pt x="208" y="68"/>
                  </a:lnTo>
                  <a:lnTo>
                    <a:pt x="210" y="67"/>
                  </a:lnTo>
                  <a:lnTo>
                    <a:pt x="211" y="63"/>
                  </a:lnTo>
                  <a:lnTo>
                    <a:pt x="211" y="63"/>
                  </a:lnTo>
                  <a:lnTo>
                    <a:pt x="212" y="45"/>
                  </a:lnTo>
                  <a:lnTo>
                    <a:pt x="213" y="29"/>
                  </a:lnTo>
                  <a:lnTo>
                    <a:pt x="213" y="29"/>
                  </a:lnTo>
                  <a:lnTo>
                    <a:pt x="216" y="12"/>
                  </a:lnTo>
                  <a:lnTo>
                    <a:pt x="217" y="3"/>
                  </a:lnTo>
                  <a:lnTo>
                    <a:pt x="217" y="3"/>
                  </a:lnTo>
                  <a:lnTo>
                    <a:pt x="217" y="1"/>
                  </a:lnTo>
                  <a:lnTo>
                    <a:pt x="216" y="0"/>
                  </a:lnTo>
                  <a:lnTo>
                    <a:pt x="216" y="0"/>
                  </a:lnTo>
                  <a:lnTo>
                    <a:pt x="212" y="0"/>
                  </a:lnTo>
                  <a:lnTo>
                    <a:pt x="208" y="2"/>
                  </a:lnTo>
                  <a:lnTo>
                    <a:pt x="208" y="2"/>
                  </a:lnTo>
                  <a:lnTo>
                    <a:pt x="199" y="3"/>
                  </a:lnTo>
                  <a:lnTo>
                    <a:pt x="185" y="5"/>
                  </a:lnTo>
                  <a:lnTo>
                    <a:pt x="185" y="5"/>
                  </a:lnTo>
                  <a:lnTo>
                    <a:pt x="68" y="5"/>
                  </a:lnTo>
                  <a:lnTo>
                    <a:pt x="68" y="5"/>
                  </a:lnTo>
                  <a:lnTo>
                    <a:pt x="46" y="5"/>
                  </a:lnTo>
                  <a:lnTo>
                    <a:pt x="8" y="3"/>
                  </a:lnTo>
                  <a:lnTo>
                    <a:pt x="8" y="3"/>
                  </a:lnTo>
                  <a:lnTo>
                    <a:pt x="2" y="5"/>
                  </a:lnTo>
                  <a:lnTo>
                    <a:pt x="1" y="6"/>
                  </a:lnTo>
                  <a:lnTo>
                    <a:pt x="0" y="7"/>
                  </a:lnTo>
                  <a:lnTo>
                    <a:pt x="0" y="7"/>
                  </a:lnTo>
                  <a:lnTo>
                    <a:pt x="1" y="10"/>
                  </a:lnTo>
                  <a:lnTo>
                    <a:pt x="1" y="10"/>
                  </a:lnTo>
                  <a:lnTo>
                    <a:pt x="4" y="11"/>
                  </a:lnTo>
                  <a:lnTo>
                    <a:pt x="4" y="11"/>
                  </a:lnTo>
                  <a:lnTo>
                    <a:pt x="13" y="11"/>
                  </a:lnTo>
                  <a:lnTo>
                    <a:pt x="21" y="12"/>
                  </a:lnTo>
                  <a:lnTo>
                    <a:pt x="21" y="12"/>
                  </a:lnTo>
                  <a:lnTo>
                    <a:pt x="28" y="14"/>
                  </a:lnTo>
                  <a:lnTo>
                    <a:pt x="32" y="16"/>
                  </a:lnTo>
                  <a:lnTo>
                    <a:pt x="36" y="18"/>
                  </a:lnTo>
                  <a:lnTo>
                    <a:pt x="38" y="22"/>
                  </a:lnTo>
                  <a:lnTo>
                    <a:pt x="41" y="25"/>
                  </a:lnTo>
                  <a:lnTo>
                    <a:pt x="42" y="30"/>
                  </a:lnTo>
                  <a:lnTo>
                    <a:pt x="43" y="42"/>
                  </a:lnTo>
                  <a:lnTo>
                    <a:pt x="43" y="42"/>
                  </a:lnTo>
                  <a:lnTo>
                    <a:pt x="44" y="74"/>
                  </a:lnTo>
                  <a:lnTo>
                    <a:pt x="44" y="154"/>
                  </a:lnTo>
                  <a:lnTo>
                    <a:pt x="44" y="245"/>
                  </a:lnTo>
                  <a:close/>
                </a:path>
              </a:pathLst>
            </a:custGeom>
            <a:grpFill/>
            <a:ln>
              <a:noFill/>
            </a:ln>
            <a:extLst/>
          </p:spPr>
          <p:txBody>
            <a:bodyPr/>
            <a:lstStyle/>
            <a:p>
              <a:pPr>
                <a:defRPr/>
              </a:pPr>
              <a:endParaRPr lang="en-US" dirty="0"/>
            </a:p>
          </p:txBody>
        </p:sp>
        <p:sp>
          <p:nvSpPr>
            <p:cNvPr id="17" name="Freeform 19"/>
            <p:cNvSpPr>
              <a:spLocks/>
            </p:cNvSpPr>
            <p:nvPr/>
          </p:nvSpPr>
          <p:spPr bwMode="auto">
            <a:xfrm>
              <a:off x="3959" y="662"/>
              <a:ext cx="125" cy="131"/>
            </a:xfrm>
            <a:custGeom>
              <a:avLst/>
              <a:gdLst>
                <a:gd name="T0" fmla="*/ 165 w 375"/>
                <a:gd name="T1" fmla="*/ 240 h 393"/>
                <a:gd name="T2" fmla="*/ 154 w 375"/>
                <a:gd name="T3" fmla="*/ 204 h 393"/>
                <a:gd name="T4" fmla="*/ 114 w 375"/>
                <a:gd name="T5" fmla="*/ 136 h 393"/>
                <a:gd name="T6" fmla="*/ 63 w 375"/>
                <a:gd name="T7" fmla="*/ 55 h 393"/>
                <a:gd name="T8" fmla="*/ 35 w 375"/>
                <a:gd name="T9" fmla="*/ 22 h 393"/>
                <a:gd name="T10" fmla="*/ 22 w 375"/>
                <a:gd name="T11" fmla="*/ 13 h 393"/>
                <a:gd name="T12" fmla="*/ 5 w 375"/>
                <a:gd name="T13" fmla="*/ 8 h 393"/>
                <a:gd name="T14" fmla="*/ 0 w 375"/>
                <a:gd name="T15" fmla="*/ 5 h 393"/>
                <a:gd name="T16" fmla="*/ 0 w 375"/>
                <a:gd name="T17" fmla="*/ 3 h 393"/>
                <a:gd name="T18" fmla="*/ 7 w 375"/>
                <a:gd name="T19" fmla="*/ 0 h 393"/>
                <a:gd name="T20" fmla="*/ 74 w 375"/>
                <a:gd name="T21" fmla="*/ 2 h 393"/>
                <a:gd name="T22" fmla="*/ 108 w 375"/>
                <a:gd name="T23" fmla="*/ 2 h 393"/>
                <a:gd name="T24" fmla="*/ 109 w 375"/>
                <a:gd name="T25" fmla="*/ 4 h 393"/>
                <a:gd name="T26" fmla="*/ 100 w 375"/>
                <a:gd name="T27" fmla="*/ 9 h 393"/>
                <a:gd name="T28" fmla="*/ 96 w 375"/>
                <a:gd name="T29" fmla="*/ 13 h 393"/>
                <a:gd name="T30" fmla="*/ 94 w 375"/>
                <a:gd name="T31" fmla="*/ 19 h 393"/>
                <a:gd name="T32" fmla="*/ 100 w 375"/>
                <a:gd name="T33" fmla="*/ 38 h 393"/>
                <a:gd name="T34" fmla="*/ 196 w 375"/>
                <a:gd name="T35" fmla="*/ 202 h 393"/>
                <a:gd name="T36" fmla="*/ 239 w 375"/>
                <a:gd name="T37" fmla="*/ 124 h 393"/>
                <a:gd name="T38" fmla="*/ 286 w 375"/>
                <a:gd name="T39" fmla="*/ 42 h 393"/>
                <a:gd name="T40" fmla="*/ 291 w 375"/>
                <a:gd name="T41" fmla="*/ 24 h 393"/>
                <a:gd name="T42" fmla="*/ 290 w 375"/>
                <a:gd name="T43" fmla="*/ 14 h 393"/>
                <a:gd name="T44" fmla="*/ 282 w 375"/>
                <a:gd name="T45" fmla="*/ 9 h 393"/>
                <a:gd name="T46" fmla="*/ 275 w 375"/>
                <a:gd name="T47" fmla="*/ 4 h 393"/>
                <a:gd name="T48" fmla="*/ 278 w 375"/>
                <a:gd name="T49" fmla="*/ 2 h 393"/>
                <a:gd name="T50" fmla="*/ 304 w 375"/>
                <a:gd name="T51" fmla="*/ 2 h 393"/>
                <a:gd name="T52" fmla="*/ 367 w 375"/>
                <a:gd name="T53" fmla="*/ 0 h 393"/>
                <a:gd name="T54" fmla="*/ 374 w 375"/>
                <a:gd name="T55" fmla="*/ 2 h 393"/>
                <a:gd name="T56" fmla="*/ 374 w 375"/>
                <a:gd name="T57" fmla="*/ 5 h 393"/>
                <a:gd name="T58" fmla="*/ 367 w 375"/>
                <a:gd name="T59" fmla="*/ 8 h 393"/>
                <a:gd name="T60" fmla="*/ 350 w 375"/>
                <a:gd name="T61" fmla="*/ 11 h 393"/>
                <a:gd name="T62" fmla="*/ 337 w 375"/>
                <a:gd name="T63" fmla="*/ 20 h 393"/>
                <a:gd name="T64" fmla="*/ 316 w 375"/>
                <a:gd name="T65" fmla="*/ 42 h 393"/>
                <a:gd name="T66" fmla="*/ 264 w 375"/>
                <a:gd name="T67" fmla="*/ 123 h 393"/>
                <a:gd name="T68" fmla="*/ 217 w 375"/>
                <a:gd name="T69" fmla="*/ 207 h 393"/>
                <a:gd name="T70" fmla="*/ 211 w 375"/>
                <a:gd name="T71" fmla="*/ 234 h 393"/>
                <a:gd name="T72" fmla="*/ 210 w 375"/>
                <a:gd name="T73" fmla="*/ 303 h 393"/>
                <a:gd name="T74" fmla="*/ 211 w 375"/>
                <a:gd name="T75" fmla="*/ 355 h 393"/>
                <a:gd name="T76" fmla="*/ 215 w 375"/>
                <a:gd name="T77" fmla="*/ 371 h 393"/>
                <a:gd name="T78" fmla="*/ 223 w 375"/>
                <a:gd name="T79" fmla="*/ 381 h 393"/>
                <a:gd name="T80" fmla="*/ 233 w 375"/>
                <a:gd name="T81" fmla="*/ 384 h 393"/>
                <a:gd name="T82" fmla="*/ 259 w 375"/>
                <a:gd name="T83" fmla="*/ 387 h 393"/>
                <a:gd name="T84" fmla="*/ 259 w 375"/>
                <a:gd name="T85" fmla="*/ 390 h 393"/>
                <a:gd name="T86" fmla="*/ 252 w 375"/>
                <a:gd name="T87" fmla="*/ 393 h 393"/>
                <a:gd name="T88" fmla="*/ 188 w 375"/>
                <a:gd name="T89" fmla="*/ 391 h 393"/>
                <a:gd name="T90" fmla="*/ 137 w 375"/>
                <a:gd name="T91" fmla="*/ 393 h 393"/>
                <a:gd name="T92" fmla="*/ 130 w 375"/>
                <a:gd name="T93" fmla="*/ 391 h 393"/>
                <a:gd name="T94" fmla="*/ 130 w 375"/>
                <a:gd name="T95" fmla="*/ 387 h 393"/>
                <a:gd name="T96" fmla="*/ 141 w 375"/>
                <a:gd name="T97" fmla="*/ 385 h 393"/>
                <a:gd name="T98" fmla="*/ 151 w 375"/>
                <a:gd name="T99" fmla="*/ 383 h 393"/>
                <a:gd name="T100" fmla="*/ 160 w 375"/>
                <a:gd name="T101" fmla="*/ 374 h 393"/>
                <a:gd name="T102" fmla="*/ 165 w 375"/>
                <a:gd name="T103" fmla="*/ 355 h 393"/>
                <a:gd name="T104" fmla="*/ 166 w 375"/>
                <a:gd name="T105" fmla="*/ 2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5" h="393">
                  <a:moveTo>
                    <a:pt x="166" y="258"/>
                  </a:moveTo>
                  <a:lnTo>
                    <a:pt x="166" y="258"/>
                  </a:lnTo>
                  <a:lnTo>
                    <a:pt x="165" y="240"/>
                  </a:lnTo>
                  <a:lnTo>
                    <a:pt x="162" y="226"/>
                  </a:lnTo>
                  <a:lnTo>
                    <a:pt x="159" y="215"/>
                  </a:lnTo>
                  <a:lnTo>
                    <a:pt x="154" y="204"/>
                  </a:lnTo>
                  <a:lnTo>
                    <a:pt x="154" y="204"/>
                  </a:lnTo>
                  <a:lnTo>
                    <a:pt x="141" y="181"/>
                  </a:lnTo>
                  <a:lnTo>
                    <a:pt x="114" y="136"/>
                  </a:lnTo>
                  <a:lnTo>
                    <a:pt x="83" y="88"/>
                  </a:lnTo>
                  <a:lnTo>
                    <a:pt x="63" y="55"/>
                  </a:lnTo>
                  <a:lnTo>
                    <a:pt x="63" y="55"/>
                  </a:lnTo>
                  <a:lnTo>
                    <a:pt x="53" y="42"/>
                  </a:lnTo>
                  <a:lnTo>
                    <a:pt x="43" y="31"/>
                  </a:lnTo>
                  <a:lnTo>
                    <a:pt x="35" y="22"/>
                  </a:lnTo>
                  <a:lnTo>
                    <a:pt x="28" y="16"/>
                  </a:lnTo>
                  <a:lnTo>
                    <a:pt x="28" y="16"/>
                  </a:lnTo>
                  <a:lnTo>
                    <a:pt x="22" y="13"/>
                  </a:lnTo>
                  <a:lnTo>
                    <a:pt x="16" y="10"/>
                  </a:lnTo>
                  <a:lnTo>
                    <a:pt x="9" y="8"/>
                  </a:lnTo>
                  <a:lnTo>
                    <a:pt x="5" y="8"/>
                  </a:lnTo>
                  <a:lnTo>
                    <a:pt x="5" y="8"/>
                  </a:lnTo>
                  <a:lnTo>
                    <a:pt x="1" y="7"/>
                  </a:lnTo>
                  <a:lnTo>
                    <a:pt x="0" y="5"/>
                  </a:lnTo>
                  <a:lnTo>
                    <a:pt x="0" y="4"/>
                  </a:lnTo>
                  <a:lnTo>
                    <a:pt x="0" y="4"/>
                  </a:lnTo>
                  <a:lnTo>
                    <a:pt x="0" y="3"/>
                  </a:lnTo>
                  <a:lnTo>
                    <a:pt x="1" y="2"/>
                  </a:lnTo>
                  <a:lnTo>
                    <a:pt x="7" y="0"/>
                  </a:lnTo>
                  <a:lnTo>
                    <a:pt x="7" y="0"/>
                  </a:lnTo>
                  <a:lnTo>
                    <a:pt x="58" y="2"/>
                  </a:lnTo>
                  <a:lnTo>
                    <a:pt x="58" y="2"/>
                  </a:lnTo>
                  <a:lnTo>
                    <a:pt x="74" y="2"/>
                  </a:lnTo>
                  <a:lnTo>
                    <a:pt x="102" y="0"/>
                  </a:lnTo>
                  <a:lnTo>
                    <a:pt x="102" y="0"/>
                  </a:lnTo>
                  <a:lnTo>
                    <a:pt x="108" y="2"/>
                  </a:lnTo>
                  <a:lnTo>
                    <a:pt x="108" y="3"/>
                  </a:lnTo>
                  <a:lnTo>
                    <a:pt x="109" y="4"/>
                  </a:lnTo>
                  <a:lnTo>
                    <a:pt x="109" y="4"/>
                  </a:lnTo>
                  <a:lnTo>
                    <a:pt x="108" y="5"/>
                  </a:lnTo>
                  <a:lnTo>
                    <a:pt x="107" y="7"/>
                  </a:lnTo>
                  <a:lnTo>
                    <a:pt x="100" y="9"/>
                  </a:lnTo>
                  <a:lnTo>
                    <a:pt x="100" y="9"/>
                  </a:lnTo>
                  <a:lnTo>
                    <a:pt x="98" y="10"/>
                  </a:lnTo>
                  <a:lnTo>
                    <a:pt x="96" y="13"/>
                  </a:lnTo>
                  <a:lnTo>
                    <a:pt x="94" y="15"/>
                  </a:lnTo>
                  <a:lnTo>
                    <a:pt x="94" y="19"/>
                  </a:lnTo>
                  <a:lnTo>
                    <a:pt x="94" y="19"/>
                  </a:lnTo>
                  <a:lnTo>
                    <a:pt x="94" y="24"/>
                  </a:lnTo>
                  <a:lnTo>
                    <a:pt x="96" y="27"/>
                  </a:lnTo>
                  <a:lnTo>
                    <a:pt x="100" y="38"/>
                  </a:lnTo>
                  <a:lnTo>
                    <a:pt x="100" y="38"/>
                  </a:lnTo>
                  <a:lnTo>
                    <a:pt x="148" y="121"/>
                  </a:lnTo>
                  <a:lnTo>
                    <a:pt x="196" y="202"/>
                  </a:lnTo>
                  <a:lnTo>
                    <a:pt x="196" y="202"/>
                  </a:lnTo>
                  <a:lnTo>
                    <a:pt x="212" y="172"/>
                  </a:lnTo>
                  <a:lnTo>
                    <a:pt x="239" y="124"/>
                  </a:lnTo>
                  <a:lnTo>
                    <a:pt x="282" y="50"/>
                  </a:lnTo>
                  <a:lnTo>
                    <a:pt x="282" y="50"/>
                  </a:lnTo>
                  <a:lnTo>
                    <a:pt x="286" y="42"/>
                  </a:lnTo>
                  <a:lnTo>
                    <a:pt x="289" y="34"/>
                  </a:lnTo>
                  <a:lnTo>
                    <a:pt x="291" y="28"/>
                  </a:lnTo>
                  <a:lnTo>
                    <a:pt x="291" y="24"/>
                  </a:lnTo>
                  <a:lnTo>
                    <a:pt x="291" y="24"/>
                  </a:lnTo>
                  <a:lnTo>
                    <a:pt x="291" y="19"/>
                  </a:lnTo>
                  <a:lnTo>
                    <a:pt x="290" y="14"/>
                  </a:lnTo>
                  <a:lnTo>
                    <a:pt x="286" y="10"/>
                  </a:lnTo>
                  <a:lnTo>
                    <a:pt x="282" y="9"/>
                  </a:lnTo>
                  <a:lnTo>
                    <a:pt x="282" y="9"/>
                  </a:lnTo>
                  <a:lnTo>
                    <a:pt x="276" y="7"/>
                  </a:lnTo>
                  <a:lnTo>
                    <a:pt x="275" y="5"/>
                  </a:lnTo>
                  <a:lnTo>
                    <a:pt x="275" y="4"/>
                  </a:lnTo>
                  <a:lnTo>
                    <a:pt x="275" y="4"/>
                  </a:lnTo>
                  <a:lnTo>
                    <a:pt x="275" y="2"/>
                  </a:lnTo>
                  <a:lnTo>
                    <a:pt x="278" y="2"/>
                  </a:lnTo>
                  <a:lnTo>
                    <a:pt x="284" y="0"/>
                  </a:lnTo>
                  <a:lnTo>
                    <a:pt x="284" y="0"/>
                  </a:lnTo>
                  <a:lnTo>
                    <a:pt x="304" y="2"/>
                  </a:lnTo>
                  <a:lnTo>
                    <a:pt x="318" y="2"/>
                  </a:lnTo>
                  <a:lnTo>
                    <a:pt x="318" y="2"/>
                  </a:lnTo>
                  <a:lnTo>
                    <a:pt x="367" y="0"/>
                  </a:lnTo>
                  <a:lnTo>
                    <a:pt x="367" y="0"/>
                  </a:lnTo>
                  <a:lnTo>
                    <a:pt x="372" y="2"/>
                  </a:lnTo>
                  <a:lnTo>
                    <a:pt x="374" y="2"/>
                  </a:lnTo>
                  <a:lnTo>
                    <a:pt x="375" y="4"/>
                  </a:lnTo>
                  <a:lnTo>
                    <a:pt x="375" y="4"/>
                  </a:lnTo>
                  <a:lnTo>
                    <a:pt x="374" y="5"/>
                  </a:lnTo>
                  <a:lnTo>
                    <a:pt x="372" y="7"/>
                  </a:lnTo>
                  <a:lnTo>
                    <a:pt x="367" y="8"/>
                  </a:lnTo>
                  <a:lnTo>
                    <a:pt x="367" y="8"/>
                  </a:lnTo>
                  <a:lnTo>
                    <a:pt x="363" y="8"/>
                  </a:lnTo>
                  <a:lnTo>
                    <a:pt x="357" y="9"/>
                  </a:lnTo>
                  <a:lnTo>
                    <a:pt x="350" y="11"/>
                  </a:lnTo>
                  <a:lnTo>
                    <a:pt x="344" y="15"/>
                  </a:lnTo>
                  <a:lnTo>
                    <a:pt x="344" y="15"/>
                  </a:lnTo>
                  <a:lnTo>
                    <a:pt x="337" y="20"/>
                  </a:lnTo>
                  <a:lnTo>
                    <a:pt x="331" y="25"/>
                  </a:lnTo>
                  <a:lnTo>
                    <a:pt x="316" y="42"/>
                  </a:lnTo>
                  <a:lnTo>
                    <a:pt x="316" y="42"/>
                  </a:lnTo>
                  <a:lnTo>
                    <a:pt x="308" y="54"/>
                  </a:lnTo>
                  <a:lnTo>
                    <a:pt x="295" y="73"/>
                  </a:lnTo>
                  <a:lnTo>
                    <a:pt x="264" y="123"/>
                  </a:lnTo>
                  <a:lnTo>
                    <a:pt x="234" y="174"/>
                  </a:lnTo>
                  <a:lnTo>
                    <a:pt x="223" y="194"/>
                  </a:lnTo>
                  <a:lnTo>
                    <a:pt x="217" y="207"/>
                  </a:lnTo>
                  <a:lnTo>
                    <a:pt x="217" y="207"/>
                  </a:lnTo>
                  <a:lnTo>
                    <a:pt x="213" y="220"/>
                  </a:lnTo>
                  <a:lnTo>
                    <a:pt x="211" y="234"/>
                  </a:lnTo>
                  <a:lnTo>
                    <a:pt x="210" y="246"/>
                  </a:lnTo>
                  <a:lnTo>
                    <a:pt x="210" y="258"/>
                  </a:lnTo>
                  <a:lnTo>
                    <a:pt x="210" y="303"/>
                  </a:lnTo>
                  <a:lnTo>
                    <a:pt x="210" y="303"/>
                  </a:lnTo>
                  <a:lnTo>
                    <a:pt x="210" y="325"/>
                  </a:lnTo>
                  <a:lnTo>
                    <a:pt x="211" y="355"/>
                  </a:lnTo>
                  <a:lnTo>
                    <a:pt x="211" y="355"/>
                  </a:lnTo>
                  <a:lnTo>
                    <a:pt x="212" y="366"/>
                  </a:lnTo>
                  <a:lnTo>
                    <a:pt x="215" y="371"/>
                  </a:lnTo>
                  <a:lnTo>
                    <a:pt x="216" y="374"/>
                  </a:lnTo>
                  <a:lnTo>
                    <a:pt x="219" y="378"/>
                  </a:lnTo>
                  <a:lnTo>
                    <a:pt x="223" y="381"/>
                  </a:lnTo>
                  <a:lnTo>
                    <a:pt x="227" y="383"/>
                  </a:lnTo>
                  <a:lnTo>
                    <a:pt x="233" y="384"/>
                  </a:lnTo>
                  <a:lnTo>
                    <a:pt x="233" y="384"/>
                  </a:lnTo>
                  <a:lnTo>
                    <a:pt x="256" y="385"/>
                  </a:lnTo>
                  <a:lnTo>
                    <a:pt x="256" y="385"/>
                  </a:lnTo>
                  <a:lnTo>
                    <a:pt x="259" y="387"/>
                  </a:lnTo>
                  <a:lnTo>
                    <a:pt x="259" y="389"/>
                  </a:lnTo>
                  <a:lnTo>
                    <a:pt x="259" y="389"/>
                  </a:lnTo>
                  <a:lnTo>
                    <a:pt x="259" y="390"/>
                  </a:lnTo>
                  <a:lnTo>
                    <a:pt x="258" y="391"/>
                  </a:lnTo>
                  <a:lnTo>
                    <a:pt x="256" y="393"/>
                  </a:lnTo>
                  <a:lnTo>
                    <a:pt x="252" y="393"/>
                  </a:lnTo>
                  <a:lnTo>
                    <a:pt x="252" y="393"/>
                  </a:lnTo>
                  <a:lnTo>
                    <a:pt x="210" y="393"/>
                  </a:lnTo>
                  <a:lnTo>
                    <a:pt x="188" y="391"/>
                  </a:lnTo>
                  <a:lnTo>
                    <a:pt x="188" y="391"/>
                  </a:lnTo>
                  <a:lnTo>
                    <a:pt x="167" y="393"/>
                  </a:lnTo>
                  <a:lnTo>
                    <a:pt x="137" y="393"/>
                  </a:lnTo>
                  <a:lnTo>
                    <a:pt x="137" y="393"/>
                  </a:lnTo>
                  <a:lnTo>
                    <a:pt x="131" y="393"/>
                  </a:lnTo>
                  <a:lnTo>
                    <a:pt x="130" y="391"/>
                  </a:lnTo>
                  <a:lnTo>
                    <a:pt x="128" y="389"/>
                  </a:lnTo>
                  <a:lnTo>
                    <a:pt x="128" y="389"/>
                  </a:lnTo>
                  <a:lnTo>
                    <a:pt x="130" y="387"/>
                  </a:lnTo>
                  <a:lnTo>
                    <a:pt x="133" y="385"/>
                  </a:lnTo>
                  <a:lnTo>
                    <a:pt x="133" y="385"/>
                  </a:lnTo>
                  <a:lnTo>
                    <a:pt x="141" y="385"/>
                  </a:lnTo>
                  <a:lnTo>
                    <a:pt x="148" y="384"/>
                  </a:lnTo>
                  <a:lnTo>
                    <a:pt x="148" y="384"/>
                  </a:lnTo>
                  <a:lnTo>
                    <a:pt x="151" y="383"/>
                  </a:lnTo>
                  <a:lnTo>
                    <a:pt x="155" y="381"/>
                  </a:lnTo>
                  <a:lnTo>
                    <a:pt x="157" y="378"/>
                  </a:lnTo>
                  <a:lnTo>
                    <a:pt x="160" y="374"/>
                  </a:lnTo>
                  <a:lnTo>
                    <a:pt x="162" y="366"/>
                  </a:lnTo>
                  <a:lnTo>
                    <a:pt x="165" y="355"/>
                  </a:lnTo>
                  <a:lnTo>
                    <a:pt x="165" y="355"/>
                  </a:lnTo>
                  <a:lnTo>
                    <a:pt x="166" y="325"/>
                  </a:lnTo>
                  <a:lnTo>
                    <a:pt x="166" y="303"/>
                  </a:lnTo>
                  <a:lnTo>
                    <a:pt x="166" y="258"/>
                  </a:lnTo>
                  <a:close/>
                </a:path>
              </a:pathLst>
            </a:custGeom>
            <a:grpFill/>
            <a:ln>
              <a:noFill/>
            </a:ln>
            <a:extLst/>
          </p:spPr>
          <p:txBody>
            <a:bodyPr/>
            <a:lstStyle/>
            <a:p>
              <a:pPr>
                <a:defRPr/>
              </a:pPr>
              <a:endParaRPr lang="en-US" dirty="0"/>
            </a:p>
          </p:txBody>
        </p:sp>
        <p:sp>
          <p:nvSpPr>
            <p:cNvPr id="18" name="Freeform 20"/>
            <p:cNvSpPr>
              <a:spLocks/>
            </p:cNvSpPr>
            <p:nvPr/>
          </p:nvSpPr>
          <p:spPr bwMode="auto">
            <a:xfrm>
              <a:off x="4129" y="659"/>
              <a:ext cx="67" cy="136"/>
            </a:xfrm>
            <a:custGeom>
              <a:avLst/>
              <a:gdLst>
                <a:gd name="T0" fmla="*/ 98 w 200"/>
                <a:gd name="T1" fmla="*/ 406 h 407"/>
                <a:gd name="T2" fmla="*/ 138 w 200"/>
                <a:gd name="T3" fmla="*/ 396 h 407"/>
                <a:gd name="T4" fmla="*/ 155 w 200"/>
                <a:gd name="T5" fmla="*/ 385 h 407"/>
                <a:gd name="T6" fmla="*/ 185 w 200"/>
                <a:gd name="T7" fmla="*/ 352 h 407"/>
                <a:gd name="T8" fmla="*/ 197 w 200"/>
                <a:gd name="T9" fmla="*/ 318 h 407"/>
                <a:gd name="T10" fmla="*/ 200 w 200"/>
                <a:gd name="T11" fmla="*/ 299 h 407"/>
                <a:gd name="T12" fmla="*/ 191 w 200"/>
                <a:gd name="T13" fmla="*/ 255 h 407"/>
                <a:gd name="T14" fmla="*/ 161 w 200"/>
                <a:gd name="T15" fmla="*/ 211 h 407"/>
                <a:gd name="T16" fmla="*/ 109 w 200"/>
                <a:gd name="T17" fmla="*/ 165 h 407"/>
                <a:gd name="T18" fmla="*/ 79 w 200"/>
                <a:gd name="T19" fmla="*/ 140 h 407"/>
                <a:gd name="T20" fmla="*/ 53 w 200"/>
                <a:gd name="T21" fmla="*/ 108 h 407"/>
                <a:gd name="T22" fmla="*/ 46 w 200"/>
                <a:gd name="T23" fmla="*/ 79 h 407"/>
                <a:gd name="T24" fmla="*/ 51 w 200"/>
                <a:gd name="T25" fmla="*/ 54 h 407"/>
                <a:gd name="T26" fmla="*/ 74 w 200"/>
                <a:gd name="T27" fmla="*/ 27 h 407"/>
                <a:gd name="T28" fmla="*/ 110 w 200"/>
                <a:gd name="T29" fmla="*/ 18 h 407"/>
                <a:gd name="T30" fmla="*/ 139 w 200"/>
                <a:gd name="T31" fmla="*/ 22 h 407"/>
                <a:gd name="T32" fmla="*/ 165 w 200"/>
                <a:gd name="T33" fmla="*/ 34 h 407"/>
                <a:gd name="T34" fmla="*/ 174 w 200"/>
                <a:gd name="T35" fmla="*/ 46 h 407"/>
                <a:gd name="T36" fmla="*/ 182 w 200"/>
                <a:gd name="T37" fmla="*/ 72 h 407"/>
                <a:gd name="T38" fmla="*/ 183 w 200"/>
                <a:gd name="T39" fmla="*/ 78 h 407"/>
                <a:gd name="T40" fmla="*/ 188 w 200"/>
                <a:gd name="T41" fmla="*/ 78 h 407"/>
                <a:gd name="T42" fmla="*/ 189 w 200"/>
                <a:gd name="T43" fmla="*/ 67 h 407"/>
                <a:gd name="T44" fmla="*/ 191 w 200"/>
                <a:gd name="T45" fmla="*/ 11 h 407"/>
                <a:gd name="T46" fmla="*/ 190 w 200"/>
                <a:gd name="T47" fmla="*/ 9 h 407"/>
                <a:gd name="T48" fmla="*/ 179 w 200"/>
                <a:gd name="T49" fmla="*/ 7 h 407"/>
                <a:gd name="T50" fmla="*/ 146 w 200"/>
                <a:gd name="T51" fmla="*/ 1 h 407"/>
                <a:gd name="T52" fmla="*/ 120 w 200"/>
                <a:gd name="T53" fmla="*/ 0 h 407"/>
                <a:gd name="T54" fmla="*/ 85 w 200"/>
                <a:gd name="T55" fmla="*/ 4 h 407"/>
                <a:gd name="T56" fmla="*/ 57 w 200"/>
                <a:gd name="T57" fmla="*/ 15 h 407"/>
                <a:gd name="T58" fmla="*/ 35 w 200"/>
                <a:gd name="T59" fmla="*/ 33 h 407"/>
                <a:gd name="T60" fmla="*/ 20 w 200"/>
                <a:gd name="T61" fmla="*/ 56 h 407"/>
                <a:gd name="T62" fmla="*/ 13 w 200"/>
                <a:gd name="T63" fmla="*/ 83 h 407"/>
                <a:gd name="T64" fmla="*/ 13 w 200"/>
                <a:gd name="T65" fmla="*/ 107 h 407"/>
                <a:gd name="T66" fmla="*/ 25 w 200"/>
                <a:gd name="T67" fmla="*/ 146 h 407"/>
                <a:gd name="T68" fmla="*/ 60 w 200"/>
                <a:gd name="T69" fmla="*/ 190 h 407"/>
                <a:gd name="T70" fmla="*/ 103 w 200"/>
                <a:gd name="T71" fmla="*/ 226 h 407"/>
                <a:gd name="T72" fmla="*/ 142 w 200"/>
                <a:gd name="T73" fmla="*/ 262 h 407"/>
                <a:gd name="T74" fmla="*/ 160 w 200"/>
                <a:gd name="T75" fmla="*/ 294 h 407"/>
                <a:gd name="T76" fmla="*/ 162 w 200"/>
                <a:gd name="T77" fmla="*/ 320 h 407"/>
                <a:gd name="T78" fmla="*/ 153 w 200"/>
                <a:gd name="T79" fmla="*/ 356 h 407"/>
                <a:gd name="T80" fmla="*/ 133 w 200"/>
                <a:gd name="T81" fmla="*/ 375 h 407"/>
                <a:gd name="T82" fmla="*/ 114 w 200"/>
                <a:gd name="T83" fmla="*/ 385 h 407"/>
                <a:gd name="T84" fmla="*/ 88 w 200"/>
                <a:gd name="T85" fmla="*/ 389 h 407"/>
                <a:gd name="T86" fmla="*/ 63 w 200"/>
                <a:gd name="T87" fmla="*/ 385 h 407"/>
                <a:gd name="T88" fmla="*/ 30 w 200"/>
                <a:gd name="T89" fmla="*/ 368 h 407"/>
                <a:gd name="T90" fmla="*/ 13 w 200"/>
                <a:gd name="T91" fmla="*/ 341 h 407"/>
                <a:gd name="T92" fmla="*/ 11 w 200"/>
                <a:gd name="T93" fmla="*/ 324 h 407"/>
                <a:gd name="T94" fmla="*/ 9 w 200"/>
                <a:gd name="T95" fmla="*/ 311 h 407"/>
                <a:gd name="T96" fmla="*/ 7 w 200"/>
                <a:gd name="T97" fmla="*/ 310 h 407"/>
                <a:gd name="T98" fmla="*/ 2 w 200"/>
                <a:gd name="T99" fmla="*/ 318 h 407"/>
                <a:gd name="T100" fmla="*/ 0 w 200"/>
                <a:gd name="T101" fmla="*/ 373 h 407"/>
                <a:gd name="T102" fmla="*/ 1 w 200"/>
                <a:gd name="T103" fmla="*/ 388 h 407"/>
                <a:gd name="T104" fmla="*/ 8 w 200"/>
                <a:gd name="T105" fmla="*/ 394 h 407"/>
                <a:gd name="T106" fmla="*/ 59 w 200"/>
                <a:gd name="T10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407">
                  <a:moveTo>
                    <a:pt x="77" y="407"/>
                  </a:moveTo>
                  <a:lnTo>
                    <a:pt x="77" y="407"/>
                  </a:lnTo>
                  <a:lnTo>
                    <a:pt x="98" y="406"/>
                  </a:lnTo>
                  <a:lnTo>
                    <a:pt x="119" y="402"/>
                  </a:lnTo>
                  <a:lnTo>
                    <a:pt x="128" y="400"/>
                  </a:lnTo>
                  <a:lnTo>
                    <a:pt x="138" y="396"/>
                  </a:lnTo>
                  <a:lnTo>
                    <a:pt x="146" y="391"/>
                  </a:lnTo>
                  <a:lnTo>
                    <a:pt x="155" y="385"/>
                  </a:lnTo>
                  <a:lnTo>
                    <a:pt x="155" y="385"/>
                  </a:lnTo>
                  <a:lnTo>
                    <a:pt x="167" y="375"/>
                  </a:lnTo>
                  <a:lnTo>
                    <a:pt x="178" y="364"/>
                  </a:lnTo>
                  <a:lnTo>
                    <a:pt x="185" y="352"/>
                  </a:lnTo>
                  <a:lnTo>
                    <a:pt x="191" y="341"/>
                  </a:lnTo>
                  <a:lnTo>
                    <a:pt x="195" y="329"/>
                  </a:lnTo>
                  <a:lnTo>
                    <a:pt x="197" y="318"/>
                  </a:lnTo>
                  <a:lnTo>
                    <a:pt x="199" y="309"/>
                  </a:lnTo>
                  <a:lnTo>
                    <a:pt x="200" y="299"/>
                  </a:lnTo>
                  <a:lnTo>
                    <a:pt x="200" y="299"/>
                  </a:lnTo>
                  <a:lnTo>
                    <a:pt x="199" y="284"/>
                  </a:lnTo>
                  <a:lnTo>
                    <a:pt x="196" y="270"/>
                  </a:lnTo>
                  <a:lnTo>
                    <a:pt x="191" y="255"/>
                  </a:lnTo>
                  <a:lnTo>
                    <a:pt x="184" y="241"/>
                  </a:lnTo>
                  <a:lnTo>
                    <a:pt x="174" y="226"/>
                  </a:lnTo>
                  <a:lnTo>
                    <a:pt x="161" y="211"/>
                  </a:lnTo>
                  <a:lnTo>
                    <a:pt x="144" y="194"/>
                  </a:lnTo>
                  <a:lnTo>
                    <a:pt x="123" y="177"/>
                  </a:lnTo>
                  <a:lnTo>
                    <a:pt x="109" y="165"/>
                  </a:lnTo>
                  <a:lnTo>
                    <a:pt x="109" y="165"/>
                  </a:lnTo>
                  <a:lnTo>
                    <a:pt x="92" y="152"/>
                  </a:lnTo>
                  <a:lnTo>
                    <a:pt x="79" y="140"/>
                  </a:lnTo>
                  <a:lnTo>
                    <a:pt x="68" y="129"/>
                  </a:lnTo>
                  <a:lnTo>
                    <a:pt x="59" y="118"/>
                  </a:lnTo>
                  <a:lnTo>
                    <a:pt x="53" y="108"/>
                  </a:lnTo>
                  <a:lnTo>
                    <a:pt x="49" y="99"/>
                  </a:lnTo>
                  <a:lnTo>
                    <a:pt x="47" y="89"/>
                  </a:lnTo>
                  <a:lnTo>
                    <a:pt x="46" y="79"/>
                  </a:lnTo>
                  <a:lnTo>
                    <a:pt x="46" y="79"/>
                  </a:lnTo>
                  <a:lnTo>
                    <a:pt x="47" y="66"/>
                  </a:lnTo>
                  <a:lnTo>
                    <a:pt x="51" y="54"/>
                  </a:lnTo>
                  <a:lnTo>
                    <a:pt x="57" y="43"/>
                  </a:lnTo>
                  <a:lnTo>
                    <a:pt x="64" y="34"/>
                  </a:lnTo>
                  <a:lnTo>
                    <a:pt x="74" y="27"/>
                  </a:lnTo>
                  <a:lnTo>
                    <a:pt x="85" y="22"/>
                  </a:lnTo>
                  <a:lnTo>
                    <a:pt x="97" y="20"/>
                  </a:lnTo>
                  <a:lnTo>
                    <a:pt x="110" y="18"/>
                  </a:lnTo>
                  <a:lnTo>
                    <a:pt x="110" y="18"/>
                  </a:lnTo>
                  <a:lnTo>
                    <a:pt x="126" y="20"/>
                  </a:lnTo>
                  <a:lnTo>
                    <a:pt x="139" y="22"/>
                  </a:lnTo>
                  <a:lnTo>
                    <a:pt x="150" y="26"/>
                  </a:lnTo>
                  <a:lnTo>
                    <a:pt x="159" y="31"/>
                  </a:lnTo>
                  <a:lnTo>
                    <a:pt x="165" y="34"/>
                  </a:lnTo>
                  <a:lnTo>
                    <a:pt x="170" y="39"/>
                  </a:lnTo>
                  <a:lnTo>
                    <a:pt x="174" y="46"/>
                  </a:lnTo>
                  <a:lnTo>
                    <a:pt x="174" y="46"/>
                  </a:lnTo>
                  <a:lnTo>
                    <a:pt x="177" y="51"/>
                  </a:lnTo>
                  <a:lnTo>
                    <a:pt x="179" y="58"/>
                  </a:lnTo>
                  <a:lnTo>
                    <a:pt x="182" y="72"/>
                  </a:lnTo>
                  <a:lnTo>
                    <a:pt x="182" y="72"/>
                  </a:lnTo>
                  <a:lnTo>
                    <a:pt x="183" y="77"/>
                  </a:lnTo>
                  <a:lnTo>
                    <a:pt x="183" y="78"/>
                  </a:lnTo>
                  <a:lnTo>
                    <a:pt x="185" y="79"/>
                  </a:lnTo>
                  <a:lnTo>
                    <a:pt x="185" y="79"/>
                  </a:lnTo>
                  <a:lnTo>
                    <a:pt x="188" y="78"/>
                  </a:lnTo>
                  <a:lnTo>
                    <a:pt x="188" y="75"/>
                  </a:lnTo>
                  <a:lnTo>
                    <a:pt x="189" y="67"/>
                  </a:lnTo>
                  <a:lnTo>
                    <a:pt x="189" y="67"/>
                  </a:lnTo>
                  <a:lnTo>
                    <a:pt x="189" y="44"/>
                  </a:lnTo>
                  <a:lnTo>
                    <a:pt x="190" y="27"/>
                  </a:lnTo>
                  <a:lnTo>
                    <a:pt x="191" y="11"/>
                  </a:lnTo>
                  <a:lnTo>
                    <a:pt x="191" y="11"/>
                  </a:lnTo>
                  <a:lnTo>
                    <a:pt x="191" y="10"/>
                  </a:lnTo>
                  <a:lnTo>
                    <a:pt x="190" y="9"/>
                  </a:lnTo>
                  <a:lnTo>
                    <a:pt x="187" y="7"/>
                  </a:lnTo>
                  <a:lnTo>
                    <a:pt x="187" y="7"/>
                  </a:lnTo>
                  <a:lnTo>
                    <a:pt x="179" y="7"/>
                  </a:lnTo>
                  <a:lnTo>
                    <a:pt x="168" y="5"/>
                  </a:lnTo>
                  <a:lnTo>
                    <a:pt x="168" y="5"/>
                  </a:lnTo>
                  <a:lnTo>
                    <a:pt x="146" y="1"/>
                  </a:lnTo>
                  <a:lnTo>
                    <a:pt x="133" y="0"/>
                  </a:lnTo>
                  <a:lnTo>
                    <a:pt x="120" y="0"/>
                  </a:lnTo>
                  <a:lnTo>
                    <a:pt x="120" y="0"/>
                  </a:lnTo>
                  <a:lnTo>
                    <a:pt x="108" y="0"/>
                  </a:lnTo>
                  <a:lnTo>
                    <a:pt x="96" y="3"/>
                  </a:lnTo>
                  <a:lnTo>
                    <a:pt x="85" y="4"/>
                  </a:lnTo>
                  <a:lnTo>
                    <a:pt x="75" y="7"/>
                  </a:lnTo>
                  <a:lnTo>
                    <a:pt x="65" y="11"/>
                  </a:lnTo>
                  <a:lnTo>
                    <a:pt x="57" y="15"/>
                  </a:lnTo>
                  <a:lnTo>
                    <a:pt x="48" y="21"/>
                  </a:lnTo>
                  <a:lnTo>
                    <a:pt x="41" y="26"/>
                  </a:lnTo>
                  <a:lnTo>
                    <a:pt x="35" y="33"/>
                  </a:lnTo>
                  <a:lnTo>
                    <a:pt x="29" y="40"/>
                  </a:lnTo>
                  <a:lnTo>
                    <a:pt x="24" y="48"/>
                  </a:lnTo>
                  <a:lnTo>
                    <a:pt x="20" y="56"/>
                  </a:lnTo>
                  <a:lnTo>
                    <a:pt x="17" y="65"/>
                  </a:lnTo>
                  <a:lnTo>
                    <a:pt x="14" y="73"/>
                  </a:lnTo>
                  <a:lnTo>
                    <a:pt x="13" y="83"/>
                  </a:lnTo>
                  <a:lnTo>
                    <a:pt x="12" y="94"/>
                  </a:lnTo>
                  <a:lnTo>
                    <a:pt x="12" y="94"/>
                  </a:lnTo>
                  <a:lnTo>
                    <a:pt x="13" y="107"/>
                  </a:lnTo>
                  <a:lnTo>
                    <a:pt x="15" y="119"/>
                  </a:lnTo>
                  <a:lnTo>
                    <a:pt x="19" y="133"/>
                  </a:lnTo>
                  <a:lnTo>
                    <a:pt x="25" y="146"/>
                  </a:lnTo>
                  <a:lnTo>
                    <a:pt x="34" y="160"/>
                  </a:lnTo>
                  <a:lnTo>
                    <a:pt x="46" y="175"/>
                  </a:lnTo>
                  <a:lnTo>
                    <a:pt x="60" y="190"/>
                  </a:lnTo>
                  <a:lnTo>
                    <a:pt x="80" y="207"/>
                  </a:lnTo>
                  <a:lnTo>
                    <a:pt x="103" y="226"/>
                  </a:lnTo>
                  <a:lnTo>
                    <a:pt x="103" y="226"/>
                  </a:lnTo>
                  <a:lnTo>
                    <a:pt x="119" y="238"/>
                  </a:lnTo>
                  <a:lnTo>
                    <a:pt x="131" y="250"/>
                  </a:lnTo>
                  <a:lnTo>
                    <a:pt x="142" y="262"/>
                  </a:lnTo>
                  <a:lnTo>
                    <a:pt x="149" y="272"/>
                  </a:lnTo>
                  <a:lnTo>
                    <a:pt x="155" y="283"/>
                  </a:lnTo>
                  <a:lnTo>
                    <a:pt x="160" y="294"/>
                  </a:lnTo>
                  <a:lnTo>
                    <a:pt x="162" y="306"/>
                  </a:lnTo>
                  <a:lnTo>
                    <a:pt x="162" y="320"/>
                  </a:lnTo>
                  <a:lnTo>
                    <a:pt x="162" y="320"/>
                  </a:lnTo>
                  <a:lnTo>
                    <a:pt x="161" y="332"/>
                  </a:lnTo>
                  <a:lnTo>
                    <a:pt x="157" y="344"/>
                  </a:lnTo>
                  <a:lnTo>
                    <a:pt x="153" y="356"/>
                  </a:lnTo>
                  <a:lnTo>
                    <a:pt x="144" y="366"/>
                  </a:lnTo>
                  <a:lnTo>
                    <a:pt x="139" y="371"/>
                  </a:lnTo>
                  <a:lnTo>
                    <a:pt x="133" y="375"/>
                  </a:lnTo>
                  <a:lnTo>
                    <a:pt x="127" y="379"/>
                  </a:lnTo>
                  <a:lnTo>
                    <a:pt x="121" y="381"/>
                  </a:lnTo>
                  <a:lnTo>
                    <a:pt x="114" y="385"/>
                  </a:lnTo>
                  <a:lnTo>
                    <a:pt x="105" y="386"/>
                  </a:lnTo>
                  <a:lnTo>
                    <a:pt x="97" y="388"/>
                  </a:lnTo>
                  <a:lnTo>
                    <a:pt x="88" y="389"/>
                  </a:lnTo>
                  <a:lnTo>
                    <a:pt x="88" y="389"/>
                  </a:lnTo>
                  <a:lnTo>
                    <a:pt x="75" y="388"/>
                  </a:lnTo>
                  <a:lnTo>
                    <a:pt x="63" y="385"/>
                  </a:lnTo>
                  <a:lnTo>
                    <a:pt x="51" y="381"/>
                  </a:lnTo>
                  <a:lnTo>
                    <a:pt x="40" y="375"/>
                  </a:lnTo>
                  <a:lnTo>
                    <a:pt x="30" y="368"/>
                  </a:lnTo>
                  <a:lnTo>
                    <a:pt x="21" y="360"/>
                  </a:lnTo>
                  <a:lnTo>
                    <a:pt x="15" y="349"/>
                  </a:lnTo>
                  <a:lnTo>
                    <a:pt x="13" y="341"/>
                  </a:lnTo>
                  <a:lnTo>
                    <a:pt x="12" y="335"/>
                  </a:lnTo>
                  <a:lnTo>
                    <a:pt x="12" y="335"/>
                  </a:lnTo>
                  <a:lnTo>
                    <a:pt x="11" y="324"/>
                  </a:lnTo>
                  <a:lnTo>
                    <a:pt x="11" y="316"/>
                  </a:lnTo>
                  <a:lnTo>
                    <a:pt x="11" y="316"/>
                  </a:lnTo>
                  <a:lnTo>
                    <a:pt x="9" y="311"/>
                  </a:lnTo>
                  <a:lnTo>
                    <a:pt x="8" y="311"/>
                  </a:lnTo>
                  <a:lnTo>
                    <a:pt x="7" y="310"/>
                  </a:lnTo>
                  <a:lnTo>
                    <a:pt x="7" y="310"/>
                  </a:lnTo>
                  <a:lnTo>
                    <a:pt x="5" y="311"/>
                  </a:lnTo>
                  <a:lnTo>
                    <a:pt x="3" y="312"/>
                  </a:lnTo>
                  <a:lnTo>
                    <a:pt x="2" y="318"/>
                  </a:lnTo>
                  <a:lnTo>
                    <a:pt x="2" y="318"/>
                  </a:lnTo>
                  <a:lnTo>
                    <a:pt x="1" y="339"/>
                  </a:lnTo>
                  <a:lnTo>
                    <a:pt x="0" y="373"/>
                  </a:lnTo>
                  <a:lnTo>
                    <a:pt x="0" y="373"/>
                  </a:lnTo>
                  <a:lnTo>
                    <a:pt x="0" y="381"/>
                  </a:lnTo>
                  <a:lnTo>
                    <a:pt x="1" y="388"/>
                  </a:lnTo>
                  <a:lnTo>
                    <a:pt x="3" y="391"/>
                  </a:lnTo>
                  <a:lnTo>
                    <a:pt x="8" y="394"/>
                  </a:lnTo>
                  <a:lnTo>
                    <a:pt x="8" y="394"/>
                  </a:lnTo>
                  <a:lnTo>
                    <a:pt x="24" y="400"/>
                  </a:lnTo>
                  <a:lnTo>
                    <a:pt x="41" y="405"/>
                  </a:lnTo>
                  <a:lnTo>
                    <a:pt x="59" y="407"/>
                  </a:lnTo>
                  <a:lnTo>
                    <a:pt x="77" y="407"/>
                  </a:lnTo>
                  <a:lnTo>
                    <a:pt x="77" y="407"/>
                  </a:lnTo>
                  <a:close/>
                </a:path>
              </a:pathLst>
            </a:custGeom>
            <a:grpFill/>
            <a:ln>
              <a:noFill/>
            </a:ln>
            <a:extLst/>
          </p:spPr>
          <p:txBody>
            <a:bodyPr/>
            <a:lstStyle/>
            <a:p>
              <a:pPr>
                <a:defRPr/>
              </a:pPr>
              <a:endParaRPr lang="en-US" dirty="0"/>
            </a:p>
          </p:txBody>
        </p:sp>
        <p:sp>
          <p:nvSpPr>
            <p:cNvPr id="19" name="Freeform 21"/>
            <p:cNvSpPr>
              <a:spLocks noEditPoints="1"/>
            </p:cNvSpPr>
            <p:nvPr/>
          </p:nvSpPr>
          <p:spPr bwMode="auto">
            <a:xfrm>
              <a:off x="4331" y="659"/>
              <a:ext cx="132" cy="134"/>
            </a:xfrm>
            <a:custGeom>
              <a:avLst/>
              <a:gdLst>
                <a:gd name="T0" fmla="*/ 181 w 396"/>
                <a:gd name="T1" fmla="*/ 21 h 400"/>
                <a:gd name="T2" fmla="*/ 191 w 396"/>
                <a:gd name="T3" fmla="*/ 1 h 400"/>
                <a:gd name="T4" fmla="*/ 193 w 396"/>
                <a:gd name="T5" fmla="*/ 0 h 400"/>
                <a:gd name="T6" fmla="*/ 197 w 396"/>
                <a:gd name="T7" fmla="*/ 4 h 400"/>
                <a:gd name="T8" fmla="*/ 204 w 396"/>
                <a:gd name="T9" fmla="*/ 18 h 400"/>
                <a:gd name="T10" fmla="*/ 255 w 396"/>
                <a:gd name="T11" fmla="*/ 153 h 400"/>
                <a:gd name="T12" fmla="*/ 326 w 396"/>
                <a:gd name="T13" fmla="*/ 332 h 400"/>
                <a:gd name="T14" fmla="*/ 339 w 396"/>
                <a:gd name="T15" fmla="*/ 360 h 400"/>
                <a:gd name="T16" fmla="*/ 350 w 396"/>
                <a:gd name="T17" fmla="*/ 377 h 400"/>
                <a:gd name="T18" fmla="*/ 361 w 396"/>
                <a:gd name="T19" fmla="*/ 386 h 400"/>
                <a:gd name="T20" fmla="*/ 369 w 396"/>
                <a:gd name="T21" fmla="*/ 390 h 400"/>
                <a:gd name="T22" fmla="*/ 381 w 396"/>
                <a:gd name="T23" fmla="*/ 392 h 400"/>
                <a:gd name="T24" fmla="*/ 391 w 396"/>
                <a:gd name="T25" fmla="*/ 392 h 400"/>
                <a:gd name="T26" fmla="*/ 395 w 396"/>
                <a:gd name="T27" fmla="*/ 395 h 400"/>
                <a:gd name="T28" fmla="*/ 396 w 396"/>
                <a:gd name="T29" fmla="*/ 396 h 400"/>
                <a:gd name="T30" fmla="*/ 392 w 396"/>
                <a:gd name="T31" fmla="*/ 400 h 400"/>
                <a:gd name="T32" fmla="*/ 385 w 396"/>
                <a:gd name="T33" fmla="*/ 400 h 400"/>
                <a:gd name="T34" fmla="*/ 304 w 396"/>
                <a:gd name="T35" fmla="*/ 398 h 400"/>
                <a:gd name="T36" fmla="*/ 293 w 396"/>
                <a:gd name="T37" fmla="*/ 398 h 400"/>
                <a:gd name="T38" fmla="*/ 288 w 396"/>
                <a:gd name="T39" fmla="*/ 395 h 400"/>
                <a:gd name="T40" fmla="*/ 289 w 396"/>
                <a:gd name="T41" fmla="*/ 394 h 400"/>
                <a:gd name="T42" fmla="*/ 292 w 396"/>
                <a:gd name="T43" fmla="*/ 391 h 400"/>
                <a:gd name="T44" fmla="*/ 295 w 396"/>
                <a:gd name="T45" fmla="*/ 388 h 400"/>
                <a:gd name="T46" fmla="*/ 295 w 396"/>
                <a:gd name="T47" fmla="*/ 378 h 400"/>
                <a:gd name="T48" fmla="*/ 247 w 396"/>
                <a:gd name="T49" fmla="*/ 250 h 400"/>
                <a:gd name="T50" fmla="*/ 242 w 396"/>
                <a:gd name="T51" fmla="*/ 247 h 400"/>
                <a:gd name="T52" fmla="*/ 130 w 396"/>
                <a:gd name="T53" fmla="*/ 247 h 400"/>
                <a:gd name="T54" fmla="*/ 125 w 396"/>
                <a:gd name="T55" fmla="*/ 252 h 400"/>
                <a:gd name="T56" fmla="*/ 94 w 396"/>
                <a:gd name="T57" fmla="*/ 343 h 400"/>
                <a:gd name="T58" fmla="*/ 89 w 396"/>
                <a:gd name="T59" fmla="*/ 362 h 400"/>
                <a:gd name="T60" fmla="*/ 87 w 396"/>
                <a:gd name="T61" fmla="*/ 378 h 400"/>
                <a:gd name="T62" fmla="*/ 88 w 396"/>
                <a:gd name="T63" fmla="*/ 381 h 400"/>
                <a:gd name="T64" fmla="*/ 91 w 396"/>
                <a:gd name="T65" fmla="*/ 388 h 400"/>
                <a:gd name="T66" fmla="*/ 100 w 396"/>
                <a:gd name="T67" fmla="*/ 392 h 400"/>
                <a:gd name="T68" fmla="*/ 112 w 396"/>
                <a:gd name="T69" fmla="*/ 392 h 400"/>
                <a:gd name="T70" fmla="*/ 116 w 396"/>
                <a:gd name="T71" fmla="*/ 394 h 400"/>
                <a:gd name="T72" fmla="*/ 117 w 396"/>
                <a:gd name="T73" fmla="*/ 396 h 400"/>
                <a:gd name="T74" fmla="*/ 117 w 396"/>
                <a:gd name="T75" fmla="*/ 398 h 400"/>
                <a:gd name="T76" fmla="*/ 110 w 396"/>
                <a:gd name="T77" fmla="*/ 400 h 400"/>
                <a:gd name="T78" fmla="*/ 87 w 396"/>
                <a:gd name="T79" fmla="*/ 400 h 400"/>
                <a:gd name="T80" fmla="*/ 68 w 396"/>
                <a:gd name="T81" fmla="*/ 398 h 400"/>
                <a:gd name="T82" fmla="*/ 10 w 396"/>
                <a:gd name="T83" fmla="*/ 400 h 400"/>
                <a:gd name="T84" fmla="*/ 3 w 396"/>
                <a:gd name="T85" fmla="*/ 400 h 400"/>
                <a:gd name="T86" fmla="*/ 0 w 396"/>
                <a:gd name="T87" fmla="*/ 396 h 400"/>
                <a:gd name="T88" fmla="*/ 0 w 396"/>
                <a:gd name="T89" fmla="*/ 395 h 400"/>
                <a:gd name="T90" fmla="*/ 5 w 396"/>
                <a:gd name="T91" fmla="*/ 392 h 400"/>
                <a:gd name="T92" fmla="*/ 20 w 396"/>
                <a:gd name="T93" fmla="*/ 391 h 400"/>
                <a:gd name="T94" fmla="*/ 28 w 396"/>
                <a:gd name="T95" fmla="*/ 390 h 400"/>
                <a:gd name="T96" fmla="*/ 42 w 396"/>
                <a:gd name="T97" fmla="*/ 381 h 400"/>
                <a:gd name="T98" fmla="*/ 53 w 396"/>
                <a:gd name="T99" fmla="*/ 369 h 400"/>
                <a:gd name="T100" fmla="*/ 64 w 396"/>
                <a:gd name="T101" fmla="*/ 343 h 400"/>
                <a:gd name="T102" fmla="*/ 236 w 396"/>
                <a:gd name="T103" fmla="*/ 228 h 400"/>
                <a:gd name="T104" fmla="*/ 237 w 396"/>
                <a:gd name="T105" fmla="*/ 228 h 400"/>
                <a:gd name="T106" fmla="*/ 237 w 396"/>
                <a:gd name="T107" fmla="*/ 225 h 400"/>
                <a:gd name="T108" fmla="*/ 189 w 396"/>
                <a:gd name="T109" fmla="*/ 84 h 400"/>
                <a:gd name="T110" fmla="*/ 184 w 396"/>
                <a:gd name="T111" fmla="*/ 78 h 400"/>
                <a:gd name="T112" fmla="*/ 180 w 396"/>
                <a:gd name="T113" fmla="*/ 84 h 400"/>
                <a:gd name="T114" fmla="*/ 135 w 396"/>
                <a:gd name="T115" fmla="*/ 225 h 400"/>
                <a:gd name="T116" fmla="*/ 136 w 396"/>
                <a:gd name="T117"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400">
                  <a:moveTo>
                    <a:pt x="181" y="21"/>
                  </a:moveTo>
                  <a:lnTo>
                    <a:pt x="181" y="21"/>
                  </a:lnTo>
                  <a:lnTo>
                    <a:pt x="189" y="4"/>
                  </a:lnTo>
                  <a:lnTo>
                    <a:pt x="191" y="1"/>
                  </a:lnTo>
                  <a:lnTo>
                    <a:pt x="193" y="0"/>
                  </a:lnTo>
                  <a:lnTo>
                    <a:pt x="193" y="0"/>
                  </a:lnTo>
                  <a:lnTo>
                    <a:pt x="195" y="1"/>
                  </a:lnTo>
                  <a:lnTo>
                    <a:pt x="197" y="4"/>
                  </a:lnTo>
                  <a:lnTo>
                    <a:pt x="201" y="9"/>
                  </a:lnTo>
                  <a:lnTo>
                    <a:pt x="204" y="18"/>
                  </a:lnTo>
                  <a:lnTo>
                    <a:pt x="204" y="18"/>
                  </a:lnTo>
                  <a:lnTo>
                    <a:pt x="255" y="153"/>
                  </a:lnTo>
                  <a:lnTo>
                    <a:pt x="326" y="332"/>
                  </a:lnTo>
                  <a:lnTo>
                    <a:pt x="326" y="332"/>
                  </a:lnTo>
                  <a:lnTo>
                    <a:pt x="332" y="347"/>
                  </a:lnTo>
                  <a:lnTo>
                    <a:pt x="339" y="360"/>
                  </a:lnTo>
                  <a:lnTo>
                    <a:pt x="345" y="369"/>
                  </a:lnTo>
                  <a:lnTo>
                    <a:pt x="350" y="377"/>
                  </a:lnTo>
                  <a:lnTo>
                    <a:pt x="356" y="383"/>
                  </a:lnTo>
                  <a:lnTo>
                    <a:pt x="361" y="386"/>
                  </a:lnTo>
                  <a:lnTo>
                    <a:pt x="366" y="389"/>
                  </a:lnTo>
                  <a:lnTo>
                    <a:pt x="369" y="390"/>
                  </a:lnTo>
                  <a:lnTo>
                    <a:pt x="369" y="390"/>
                  </a:lnTo>
                  <a:lnTo>
                    <a:pt x="381" y="392"/>
                  </a:lnTo>
                  <a:lnTo>
                    <a:pt x="391" y="392"/>
                  </a:lnTo>
                  <a:lnTo>
                    <a:pt x="391" y="392"/>
                  </a:lnTo>
                  <a:lnTo>
                    <a:pt x="394" y="394"/>
                  </a:lnTo>
                  <a:lnTo>
                    <a:pt x="395" y="395"/>
                  </a:lnTo>
                  <a:lnTo>
                    <a:pt x="396" y="396"/>
                  </a:lnTo>
                  <a:lnTo>
                    <a:pt x="396" y="396"/>
                  </a:lnTo>
                  <a:lnTo>
                    <a:pt x="395" y="398"/>
                  </a:lnTo>
                  <a:lnTo>
                    <a:pt x="392" y="400"/>
                  </a:lnTo>
                  <a:lnTo>
                    <a:pt x="385" y="400"/>
                  </a:lnTo>
                  <a:lnTo>
                    <a:pt x="385" y="400"/>
                  </a:lnTo>
                  <a:lnTo>
                    <a:pt x="355" y="400"/>
                  </a:lnTo>
                  <a:lnTo>
                    <a:pt x="304" y="398"/>
                  </a:lnTo>
                  <a:lnTo>
                    <a:pt x="304" y="398"/>
                  </a:lnTo>
                  <a:lnTo>
                    <a:pt x="293" y="398"/>
                  </a:lnTo>
                  <a:lnTo>
                    <a:pt x="289" y="397"/>
                  </a:lnTo>
                  <a:lnTo>
                    <a:pt x="288" y="395"/>
                  </a:lnTo>
                  <a:lnTo>
                    <a:pt x="288" y="395"/>
                  </a:lnTo>
                  <a:lnTo>
                    <a:pt x="289" y="394"/>
                  </a:lnTo>
                  <a:lnTo>
                    <a:pt x="292" y="391"/>
                  </a:lnTo>
                  <a:lnTo>
                    <a:pt x="292" y="391"/>
                  </a:lnTo>
                  <a:lnTo>
                    <a:pt x="294" y="390"/>
                  </a:lnTo>
                  <a:lnTo>
                    <a:pt x="295" y="388"/>
                  </a:lnTo>
                  <a:lnTo>
                    <a:pt x="297" y="384"/>
                  </a:lnTo>
                  <a:lnTo>
                    <a:pt x="295" y="378"/>
                  </a:lnTo>
                  <a:lnTo>
                    <a:pt x="247" y="250"/>
                  </a:lnTo>
                  <a:lnTo>
                    <a:pt x="247" y="250"/>
                  </a:lnTo>
                  <a:lnTo>
                    <a:pt x="246" y="248"/>
                  </a:lnTo>
                  <a:lnTo>
                    <a:pt x="242" y="247"/>
                  </a:lnTo>
                  <a:lnTo>
                    <a:pt x="130" y="247"/>
                  </a:lnTo>
                  <a:lnTo>
                    <a:pt x="130" y="247"/>
                  </a:lnTo>
                  <a:lnTo>
                    <a:pt x="128" y="248"/>
                  </a:lnTo>
                  <a:lnTo>
                    <a:pt x="125" y="252"/>
                  </a:lnTo>
                  <a:lnTo>
                    <a:pt x="94" y="343"/>
                  </a:lnTo>
                  <a:lnTo>
                    <a:pt x="94" y="343"/>
                  </a:lnTo>
                  <a:lnTo>
                    <a:pt x="91" y="352"/>
                  </a:lnTo>
                  <a:lnTo>
                    <a:pt x="89" y="362"/>
                  </a:lnTo>
                  <a:lnTo>
                    <a:pt x="88" y="371"/>
                  </a:lnTo>
                  <a:lnTo>
                    <a:pt x="87" y="378"/>
                  </a:lnTo>
                  <a:lnTo>
                    <a:pt x="87" y="378"/>
                  </a:lnTo>
                  <a:lnTo>
                    <a:pt x="88" y="381"/>
                  </a:lnTo>
                  <a:lnTo>
                    <a:pt x="89" y="385"/>
                  </a:lnTo>
                  <a:lnTo>
                    <a:pt x="91" y="388"/>
                  </a:lnTo>
                  <a:lnTo>
                    <a:pt x="94" y="389"/>
                  </a:lnTo>
                  <a:lnTo>
                    <a:pt x="100" y="392"/>
                  </a:lnTo>
                  <a:lnTo>
                    <a:pt x="107" y="392"/>
                  </a:lnTo>
                  <a:lnTo>
                    <a:pt x="112" y="392"/>
                  </a:lnTo>
                  <a:lnTo>
                    <a:pt x="112" y="392"/>
                  </a:lnTo>
                  <a:lnTo>
                    <a:pt x="116" y="394"/>
                  </a:lnTo>
                  <a:lnTo>
                    <a:pt x="117" y="395"/>
                  </a:lnTo>
                  <a:lnTo>
                    <a:pt x="117" y="396"/>
                  </a:lnTo>
                  <a:lnTo>
                    <a:pt x="117" y="396"/>
                  </a:lnTo>
                  <a:lnTo>
                    <a:pt x="117" y="398"/>
                  </a:lnTo>
                  <a:lnTo>
                    <a:pt x="115" y="400"/>
                  </a:lnTo>
                  <a:lnTo>
                    <a:pt x="110" y="400"/>
                  </a:lnTo>
                  <a:lnTo>
                    <a:pt x="110" y="400"/>
                  </a:lnTo>
                  <a:lnTo>
                    <a:pt x="87" y="400"/>
                  </a:lnTo>
                  <a:lnTo>
                    <a:pt x="68" y="398"/>
                  </a:lnTo>
                  <a:lnTo>
                    <a:pt x="68" y="398"/>
                  </a:lnTo>
                  <a:lnTo>
                    <a:pt x="47" y="400"/>
                  </a:lnTo>
                  <a:lnTo>
                    <a:pt x="10" y="400"/>
                  </a:lnTo>
                  <a:lnTo>
                    <a:pt x="10" y="400"/>
                  </a:lnTo>
                  <a:lnTo>
                    <a:pt x="3" y="400"/>
                  </a:lnTo>
                  <a:lnTo>
                    <a:pt x="0" y="398"/>
                  </a:lnTo>
                  <a:lnTo>
                    <a:pt x="0" y="396"/>
                  </a:lnTo>
                  <a:lnTo>
                    <a:pt x="0" y="396"/>
                  </a:lnTo>
                  <a:lnTo>
                    <a:pt x="0" y="395"/>
                  </a:lnTo>
                  <a:lnTo>
                    <a:pt x="2" y="394"/>
                  </a:lnTo>
                  <a:lnTo>
                    <a:pt x="5" y="392"/>
                  </a:lnTo>
                  <a:lnTo>
                    <a:pt x="5" y="392"/>
                  </a:lnTo>
                  <a:lnTo>
                    <a:pt x="20" y="391"/>
                  </a:lnTo>
                  <a:lnTo>
                    <a:pt x="20" y="391"/>
                  </a:lnTo>
                  <a:lnTo>
                    <a:pt x="28" y="390"/>
                  </a:lnTo>
                  <a:lnTo>
                    <a:pt x="36" y="386"/>
                  </a:lnTo>
                  <a:lnTo>
                    <a:pt x="42" y="381"/>
                  </a:lnTo>
                  <a:lnTo>
                    <a:pt x="48" y="375"/>
                  </a:lnTo>
                  <a:lnTo>
                    <a:pt x="53" y="369"/>
                  </a:lnTo>
                  <a:lnTo>
                    <a:pt x="56" y="361"/>
                  </a:lnTo>
                  <a:lnTo>
                    <a:pt x="64" y="343"/>
                  </a:lnTo>
                  <a:lnTo>
                    <a:pt x="181" y="21"/>
                  </a:lnTo>
                  <a:close/>
                  <a:moveTo>
                    <a:pt x="236" y="228"/>
                  </a:moveTo>
                  <a:lnTo>
                    <a:pt x="236" y="228"/>
                  </a:lnTo>
                  <a:lnTo>
                    <a:pt x="237" y="228"/>
                  </a:lnTo>
                  <a:lnTo>
                    <a:pt x="237" y="227"/>
                  </a:lnTo>
                  <a:lnTo>
                    <a:pt x="237" y="225"/>
                  </a:lnTo>
                  <a:lnTo>
                    <a:pt x="189" y="84"/>
                  </a:lnTo>
                  <a:lnTo>
                    <a:pt x="189" y="84"/>
                  </a:lnTo>
                  <a:lnTo>
                    <a:pt x="186" y="80"/>
                  </a:lnTo>
                  <a:lnTo>
                    <a:pt x="184" y="78"/>
                  </a:lnTo>
                  <a:lnTo>
                    <a:pt x="182" y="80"/>
                  </a:lnTo>
                  <a:lnTo>
                    <a:pt x="180" y="84"/>
                  </a:lnTo>
                  <a:lnTo>
                    <a:pt x="135" y="225"/>
                  </a:lnTo>
                  <a:lnTo>
                    <a:pt x="135" y="225"/>
                  </a:lnTo>
                  <a:lnTo>
                    <a:pt x="135" y="227"/>
                  </a:lnTo>
                  <a:lnTo>
                    <a:pt x="136" y="228"/>
                  </a:lnTo>
                  <a:lnTo>
                    <a:pt x="236" y="228"/>
                  </a:lnTo>
                  <a:close/>
                </a:path>
              </a:pathLst>
            </a:custGeom>
            <a:grpFill/>
            <a:ln>
              <a:noFill/>
            </a:ln>
            <a:extLst/>
          </p:spPr>
          <p:txBody>
            <a:bodyPr/>
            <a:lstStyle/>
            <a:p>
              <a:pPr>
                <a:defRPr/>
              </a:pPr>
              <a:endParaRPr lang="en-US" dirty="0"/>
            </a:p>
          </p:txBody>
        </p:sp>
        <p:sp>
          <p:nvSpPr>
            <p:cNvPr id="20" name="Freeform 24"/>
            <p:cNvSpPr>
              <a:spLocks/>
            </p:cNvSpPr>
            <p:nvPr/>
          </p:nvSpPr>
          <p:spPr bwMode="auto">
            <a:xfrm>
              <a:off x="4484" y="659"/>
              <a:ext cx="110" cy="134"/>
            </a:xfrm>
            <a:custGeom>
              <a:avLst/>
              <a:gdLst>
                <a:gd name="T0" fmla="*/ 256 w 329"/>
                <a:gd name="T1" fmla="*/ 31 h 400"/>
                <a:gd name="T2" fmla="*/ 273 w 329"/>
                <a:gd name="T3" fmla="*/ 32 h 400"/>
                <a:gd name="T4" fmla="*/ 297 w 329"/>
                <a:gd name="T5" fmla="*/ 37 h 400"/>
                <a:gd name="T6" fmla="*/ 312 w 329"/>
                <a:gd name="T7" fmla="*/ 44 h 400"/>
                <a:gd name="T8" fmla="*/ 318 w 329"/>
                <a:gd name="T9" fmla="*/ 54 h 400"/>
                <a:gd name="T10" fmla="*/ 319 w 329"/>
                <a:gd name="T11" fmla="*/ 65 h 400"/>
                <a:gd name="T12" fmla="*/ 322 w 329"/>
                <a:gd name="T13" fmla="*/ 72 h 400"/>
                <a:gd name="T14" fmla="*/ 324 w 329"/>
                <a:gd name="T15" fmla="*/ 74 h 400"/>
                <a:gd name="T16" fmla="*/ 325 w 329"/>
                <a:gd name="T17" fmla="*/ 73 h 400"/>
                <a:gd name="T18" fmla="*/ 328 w 329"/>
                <a:gd name="T19" fmla="*/ 71 h 400"/>
                <a:gd name="T20" fmla="*/ 328 w 329"/>
                <a:gd name="T21" fmla="*/ 67 h 400"/>
                <a:gd name="T22" fmla="*/ 329 w 329"/>
                <a:gd name="T23" fmla="*/ 10 h 400"/>
                <a:gd name="T24" fmla="*/ 328 w 329"/>
                <a:gd name="T25" fmla="*/ 4 h 400"/>
                <a:gd name="T26" fmla="*/ 326 w 329"/>
                <a:gd name="T27" fmla="*/ 4 h 400"/>
                <a:gd name="T28" fmla="*/ 296 w 329"/>
                <a:gd name="T29" fmla="*/ 9 h 400"/>
                <a:gd name="T30" fmla="*/ 80 w 329"/>
                <a:gd name="T31" fmla="*/ 9 h 400"/>
                <a:gd name="T32" fmla="*/ 40 w 329"/>
                <a:gd name="T33" fmla="*/ 6 h 400"/>
                <a:gd name="T34" fmla="*/ 30 w 329"/>
                <a:gd name="T35" fmla="*/ 5 h 400"/>
                <a:gd name="T36" fmla="*/ 19 w 329"/>
                <a:gd name="T37" fmla="*/ 1 h 400"/>
                <a:gd name="T38" fmla="*/ 17 w 329"/>
                <a:gd name="T39" fmla="*/ 0 h 400"/>
                <a:gd name="T40" fmla="*/ 13 w 329"/>
                <a:gd name="T41" fmla="*/ 4 h 400"/>
                <a:gd name="T42" fmla="*/ 12 w 329"/>
                <a:gd name="T43" fmla="*/ 10 h 400"/>
                <a:gd name="T44" fmla="*/ 0 w 329"/>
                <a:gd name="T45" fmla="*/ 65 h 400"/>
                <a:gd name="T46" fmla="*/ 1 w 329"/>
                <a:gd name="T47" fmla="*/ 67 h 400"/>
                <a:gd name="T48" fmla="*/ 2 w 329"/>
                <a:gd name="T49" fmla="*/ 68 h 400"/>
                <a:gd name="T50" fmla="*/ 8 w 329"/>
                <a:gd name="T51" fmla="*/ 63 h 400"/>
                <a:gd name="T52" fmla="*/ 11 w 329"/>
                <a:gd name="T53" fmla="*/ 57 h 400"/>
                <a:gd name="T54" fmla="*/ 17 w 329"/>
                <a:gd name="T55" fmla="*/ 48 h 400"/>
                <a:gd name="T56" fmla="*/ 24 w 329"/>
                <a:gd name="T57" fmla="*/ 40 h 400"/>
                <a:gd name="T58" fmla="*/ 34 w 329"/>
                <a:gd name="T59" fmla="*/ 34 h 400"/>
                <a:gd name="T60" fmla="*/ 48 w 329"/>
                <a:gd name="T61" fmla="*/ 32 h 400"/>
                <a:gd name="T62" fmla="*/ 147 w 329"/>
                <a:gd name="T63" fmla="*/ 29 h 400"/>
                <a:gd name="T64" fmla="*/ 147 w 329"/>
                <a:gd name="T65" fmla="*/ 249 h 400"/>
                <a:gd name="T66" fmla="*/ 146 w 329"/>
                <a:gd name="T67" fmla="*/ 343 h 400"/>
                <a:gd name="T68" fmla="*/ 144 w 329"/>
                <a:gd name="T69" fmla="*/ 362 h 400"/>
                <a:gd name="T70" fmla="*/ 140 w 329"/>
                <a:gd name="T71" fmla="*/ 381 h 400"/>
                <a:gd name="T72" fmla="*/ 136 w 329"/>
                <a:gd name="T73" fmla="*/ 388 h 400"/>
                <a:gd name="T74" fmla="*/ 129 w 329"/>
                <a:gd name="T75" fmla="*/ 391 h 400"/>
                <a:gd name="T76" fmla="*/ 121 w 329"/>
                <a:gd name="T77" fmla="*/ 392 h 400"/>
                <a:gd name="T78" fmla="*/ 113 w 329"/>
                <a:gd name="T79" fmla="*/ 392 h 400"/>
                <a:gd name="T80" fmla="*/ 109 w 329"/>
                <a:gd name="T81" fmla="*/ 396 h 400"/>
                <a:gd name="T82" fmla="*/ 109 w 329"/>
                <a:gd name="T83" fmla="*/ 398 h 400"/>
                <a:gd name="T84" fmla="*/ 118 w 329"/>
                <a:gd name="T85" fmla="*/ 400 h 400"/>
                <a:gd name="T86" fmla="*/ 148 w 329"/>
                <a:gd name="T87" fmla="*/ 400 h 400"/>
                <a:gd name="T88" fmla="*/ 169 w 329"/>
                <a:gd name="T89" fmla="*/ 398 h 400"/>
                <a:gd name="T90" fmla="*/ 232 w 329"/>
                <a:gd name="T91" fmla="*/ 400 h 400"/>
                <a:gd name="T92" fmla="*/ 235 w 329"/>
                <a:gd name="T93" fmla="*/ 400 h 400"/>
                <a:gd name="T94" fmla="*/ 240 w 329"/>
                <a:gd name="T95" fmla="*/ 397 h 400"/>
                <a:gd name="T96" fmla="*/ 240 w 329"/>
                <a:gd name="T97" fmla="*/ 396 h 400"/>
                <a:gd name="T98" fmla="*/ 237 w 329"/>
                <a:gd name="T99" fmla="*/ 392 h 400"/>
                <a:gd name="T100" fmla="*/ 212 w 329"/>
                <a:gd name="T101" fmla="*/ 391 h 400"/>
                <a:gd name="T102" fmla="*/ 207 w 329"/>
                <a:gd name="T103" fmla="*/ 390 h 400"/>
                <a:gd name="T104" fmla="*/ 200 w 329"/>
                <a:gd name="T105" fmla="*/ 385 h 400"/>
                <a:gd name="T106" fmla="*/ 195 w 329"/>
                <a:gd name="T107" fmla="*/ 378 h 400"/>
                <a:gd name="T108" fmla="*/ 193 w 329"/>
                <a:gd name="T109" fmla="*/ 362 h 400"/>
                <a:gd name="T110" fmla="*/ 192 w 329"/>
                <a:gd name="T111" fmla="*/ 343 h 400"/>
                <a:gd name="T112" fmla="*/ 190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0" y="29"/>
                  </a:moveTo>
                  <a:lnTo>
                    <a:pt x="256" y="31"/>
                  </a:lnTo>
                  <a:lnTo>
                    <a:pt x="256" y="31"/>
                  </a:lnTo>
                  <a:lnTo>
                    <a:pt x="273" y="32"/>
                  </a:lnTo>
                  <a:lnTo>
                    <a:pt x="286" y="34"/>
                  </a:lnTo>
                  <a:lnTo>
                    <a:pt x="297" y="37"/>
                  </a:lnTo>
                  <a:lnTo>
                    <a:pt x="306" y="40"/>
                  </a:lnTo>
                  <a:lnTo>
                    <a:pt x="312" y="44"/>
                  </a:lnTo>
                  <a:lnTo>
                    <a:pt x="315" y="49"/>
                  </a:lnTo>
                  <a:lnTo>
                    <a:pt x="318" y="54"/>
                  </a:lnTo>
                  <a:lnTo>
                    <a:pt x="319" y="60"/>
                  </a:lnTo>
                  <a:lnTo>
                    <a:pt x="319" y="65"/>
                  </a:lnTo>
                  <a:lnTo>
                    <a:pt x="319" y="65"/>
                  </a:lnTo>
                  <a:lnTo>
                    <a:pt x="322" y="72"/>
                  </a:lnTo>
                  <a:lnTo>
                    <a:pt x="323" y="73"/>
                  </a:lnTo>
                  <a:lnTo>
                    <a:pt x="324" y="74"/>
                  </a:lnTo>
                  <a:lnTo>
                    <a:pt x="324" y="74"/>
                  </a:lnTo>
                  <a:lnTo>
                    <a:pt x="325" y="73"/>
                  </a:lnTo>
                  <a:lnTo>
                    <a:pt x="326" y="72"/>
                  </a:lnTo>
                  <a:lnTo>
                    <a:pt x="328" y="71"/>
                  </a:lnTo>
                  <a:lnTo>
                    <a:pt x="328" y="67"/>
                  </a:lnTo>
                  <a:lnTo>
                    <a:pt x="328" y="67"/>
                  </a:lnTo>
                  <a:lnTo>
                    <a:pt x="329" y="10"/>
                  </a:lnTo>
                  <a:lnTo>
                    <a:pt x="329" y="10"/>
                  </a:lnTo>
                  <a:lnTo>
                    <a:pt x="329" y="6"/>
                  </a:lnTo>
                  <a:lnTo>
                    <a:pt x="328" y="4"/>
                  </a:lnTo>
                  <a:lnTo>
                    <a:pt x="326" y="4"/>
                  </a:lnTo>
                  <a:lnTo>
                    <a:pt x="326" y="4"/>
                  </a:lnTo>
                  <a:lnTo>
                    <a:pt x="312" y="6"/>
                  </a:lnTo>
                  <a:lnTo>
                    <a:pt x="296" y="9"/>
                  </a:lnTo>
                  <a:lnTo>
                    <a:pt x="275" y="9"/>
                  </a:lnTo>
                  <a:lnTo>
                    <a:pt x="80" y="9"/>
                  </a:lnTo>
                  <a:lnTo>
                    <a:pt x="80" y="9"/>
                  </a:lnTo>
                  <a:lnTo>
                    <a:pt x="40" y="6"/>
                  </a:lnTo>
                  <a:lnTo>
                    <a:pt x="40" y="6"/>
                  </a:lnTo>
                  <a:lnTo>
                    <a:pt x="30" y="5"/>
                  </a:lnTo>
                  <a:lnTo>
                    <a:pt x="24" y="3"/>
                  </a:lnTo>
                  <a:lnTo>
                    <a:pt x="19" y="1"/>
                  </a:lnTo>
                  <a:lnTo>
                    <a:pt x="17" y="0"/>
                  </a:lnTo>
                  <a:lnTo>
                    <a:pt x="17" y="0"/>
                  </a:lnTo>
                  <a:lnTo>
                    <a:pt x="16" y="1"/>
                  </a:lnTo>
                  <a:lnTo>
                    <a:pt x="13" y="4"/>
                  </a:lnTo>
                  <a:lnTo>
                    <a:pt x="12" y="10"/>
                  </a:lnTo>
                  <a:lnTo>
                    <a:pt x="12" y="10"/>
                  </a:lnTo>
                  <a:lnTo>
                    <a:pt x="6" y="37"/>
                  </a:lnTo>
                  <a:lnTo>
                    <a:pt x="0" y="65"/>
                  </a:lnTo>
                  <a:lnTo>
                    <a:pt x="0" y="65"/>
                  </a:lnTo>
                  <a:lnTo>
                    <a:pt x="1" y="67"/>
                  </a:lnTo>
                  <a:lnTo>
                    <a:pt x="2" y="68"/>
                  </a:lnTo>
                  <a:lnTo>
                    <a:pt x="2" y="68"/>
                  </a:lnTo>
                  <a:lnTo>
                    <a:pt x="6" y="68"/>
                  </a:lnTo>
                  <a:lnTo>
                    <a:pt x="8" y="63"/>
                  </a:lnTo>
                  <a:lnTo>
                    <a:pt x="8" y="63"/>
                  </a:lnTo>
                  <a:lnTo>
                    <a:pt x="11" y="57"/>
                  </a:lnTo>
                  <a:lnTo>
                    <a:pt x="17" y="48"/>
                  </a:lnTo>
                  <a:lnTo>
                    <a:pt x="17" y="48"/>
                  </a:lnTo>
                  <a:lnTo>
                    <a:pt x="21" y="44"/>
                  </a:lnTo>
                  <a:lnTo>
                    <a:pt x="24" y="40"/>
                  </a:lnTo>
                  <a:lnTo>
                    <a:pt x="29" y="37"/>
                  </a:lnTo>
                  <a:lnTo>
                    <a:pt x="34" y="34"/>
                  </a:lnTo>
                  <a:lnTo>
                    <a:pt x="41" y="33"/>
                  </a:lnTo>
                  <a:lnTo>
                    <a:pt x="48" y="32"/>
                  </a:lnTo>
                  <a:lnTo>
                    <a:pt x="69" y="31"/>
                  </a:lnTo>
                  <a:lnTo>
                    <a:pt x="147" y="29"/>
                  </a:lnTo>
                  <a:lnTo>
                    <a:pt x="147" y="249"/>
                  </a:lnTo>
                  <a:lnTo>
                    <a:pt x="147" y="249"/>
                  </a:lnTo>
                  <a:lnTo>
                    <a:pt x="146" y="316"/>
                  </a:lnTo>
                  <a:lnTo>
                    <a:pt x="146" y="343"/>
                  </a:lnTo>
                  <a:lnTo>
                    <a:pt x="144" y="362"/>
                  </a:lnTo>
                  <a:lnTo>
                    <a:pt x="144" y="362"/>
                  </a:lnTo>
                  <a:lnTo>
                    <a:pt x="142" y="373"/>
                  </a:lnTo>
                  <a:lnTo>
                    <a:pt x="140" y="381"/>
                  </a:lnTo>
                  <a:lnTo>
                    <a:pt x="137" y="385"/>
                  </a:lnTo>
                  <a:lnTo>
                    <a:pt x="136" y="388"/>
                  </a:lnTo>
                  <a:lnTo>
                    <a:pt x="132" y="390"/>
                  </a:lnTo>
                  <a:lnTo>
                    <a:pt x="129" y="391"/>
                  </a:lnTo>
                  <a:lnTo>
                    <a:pt x="129" y="391"/>
                  </a:lnTo>
                  <a:lnTo>
                    <a:pt x="121" y="392"/>
                  </a:lnTo>
                  <a:lnTo>
                    <a:pt x="113" y="392"/>
                  </a:lnTo>
                  <a:lnTo>
                    <a:pt x="113" y="392"/>
                  </a:lnTo>
                  <a:lnTo>
                    <a:pt x="110" y="394"/>
                  </a:lnTo>
                  <a:lnTo>
                    <a:pt x="109" y="396"/>
                  </a:lnTo>
                  <a:lnTo>
                    <a:pt x="109" y="396"/>
                  </a:lnTo>
                  <a:lnTo>
                    <a:pt x="109" y="398"/>
                  </a:lnTo>
                  <a:lnTo>
                    <a:pt x="112" y="400"/>
                  </a:lnTo>
                  <a:lnTo>
                    <a:pt x="118" y="400"/>
                  </a:lnTo>
                  <a:lnTo>
                    <a:pt x="118" y="400"/>
                  </a:lnTo>
                  <a:lnTo>
                    <a:pt x="148" y="400"/>
                  </a:lnTo>
                  <a:lnTo>
                    <a:pt x="169" y="398"/>
                  </a:lnTo>
                  <a:lnTo>
                    <a:pt x="169" y="398"/>
                  </a:lnTo>
                  <a:lnTo>
                    <a:pt x="190" y="400"/>
                  </a:lnTo>
                  <a:lnTo>
                    <a:pt x="232" y="400"/>
                  </a:lnTo>
                  <a:lnTo>
                    <a:pt x="232" y="400"/>
                  </a:lnTo>
                  <a:lnTo>
                    <a:pt x="235" y="400"/>
                  </a:lnTo>
                  <a:lnTo>
                    <a:pt x="239" y="398"/>
                  </a:lnTo>
                  <a:lnTo>
                    <a:pt x="240" y="397"/>
                  </a:lnTo>
                  <a:lnTo>
                    <a:pt x="240" y="396"/>
                  </a:lnTo>
                  <a:lnTo>
                    <a:pt x="240" y="396"/>
                  </a:lnTo>
                  <a:lnTo>
                    <a:pt x="239" y="394"/>
                  </a:lnTo>
                  <a:lnTo>
                    <a:pt x="237" y="392"/>
                  </a:lnTo>
                  <a:lnTo>
                    <a:pt x="237" y="392"/>
                  </a:lnTo>
                  <a:lnTo>
                    <a:pt x="212" y="391"/>
                  </a:lnTo>
                  <a:lnTo>
                    <a:pt x="212" y="391"/>
                  </a:lnTo>
                  <a:lnTo>
                    <a:pt x="207" y="390"/>
                  </a:lnTo>
                  <a:lnTo>
                    <a:pt x="204" y="388"/>
                  </a:lnTo>
                  <a:lnTo>
                    <a:pt x="200" y="385"/>
                  </a:lnTo>
                  <a:lnTo>
                    <a:pt x="198" y="381"/>
                  </a:lnTo>
                  <a:lnTo>
                    <a:pt x="195" y="378"/>
                  </a:lnTo>
                  <a:lnTo>
                    <a:pt x="194" y="373"/>
                  </a:lnTo>
                  <a:lnTo>
                    <a:pt x="193" y="362"/>
                  </a:lnTo>
                  <a:lnTo>
                    <a:pt x="193" y="362"/>
                  </a:lnTo>
                  <a:lnTo>
                    <a:pt x="192" y="343"/>
                  </a:lnTo>
                  <a:lnTo>
                    <a:pt x="190" y="316"/>
                  </a:lnTo>
                  <a:lnTo>
                    <a:pt x="190" y="249"/>
                  </a:lnTo>
                  <a:lnTo>
                    <a:pt x="190" y="29"/>
                  </a:lnTo>
                  <a:close/>
                </a:path>
              </a:pathLst>
            </a:custGeom>
            <a:grpFill/>
            <a:ln>
              <a:noFill/>
            </a:ln>
            <a:extLst/>
          </p:spPr>
          <p:txBody>
            <a:bodyPr/>
            <a:lstStyle/>
            <a:p>
              <a:pPr>
                <a:defRPr/>
              </a:pPr>
              <a:endParaRPr lang="en-US" dirty="0"/>
            </a:p>
          </p:txBody>
        </p:sp>
        <p:sp>
          <p:nvSpPr>
            <p:cNvPr id="21" name="Freeform 25"/>
            <p:cNvSpPr>
              <a:spLocks/>
            </p:cNvSpPr>
            <p:nvPr/>
          </p:nvSpPr>
          <p:spPr bwMode="auto">
            <a:xfrm>
              <a:off x="4740" y="662"/>
              <a:ext cx="83" cy="131"/>
            </a:xfrm>
            <a:custGeom>
              <a:avLst/>
              <a:gdLst>
                <a:gd name="T0" fmla="*/ 89 w 247"/>
                <a:gd name="T1" fmla="*/ 243 h 395"/>
                <a:gd name="T2" fmla="*/ 91 w 247"/>
                <a:gd name="T3" fmla="*/ 328 h 395"/>
                <a:gd name="T4" fmla="*/ 95 w 247"/>
                <a:gd name="T5" fmla="*/ 350 h 395"/>
                <a:gd name="T6" fmla="*/ 100 w 247"/>
                <a:gd name="T7" fmla="*/ 362 h 395"/>
                <a:gd name="T8" fmla="*/ 104 w 247"/>
                <a:gd name="T9" fmla="*/ 366 h 395"/>
                <a:gd name="T10" fmla="*/ 113 w 247"/>
                <a:gd name="T11" fmla="*/ 370 h 395"/>
                <a:gd name="T12" fmla="*/ 137 w 247"/>
                <a:gd name="T13" fmla="*/ 373 h 395"/>
                <a:gd name="T14" fmla="*/ 163 w 247"/>
                <a:gd name="T15" fmla="*/ 374 h 395"/>
                <a:gd name="T16" fmla="*/ 199 w 247"/>
                <a:gd name="T17" fmla="*/ 372 h 395"/>
                <a:gd name="T18" fmla="*/ 214 w 247"/>
                <a:gd name="T19" fmla="*/ 367 h 395"/>
                <a:gd name="T20" fmla="*/ 225 w 247"/>
                <a:gd name="T21" fmla="*/ 359 h 395"/>
                <a:gd name="T22" fmla="*/ 230 w 247"/>
                <a:gd name="T23" fmla="*/ 351 h 395"/>
                <a:gd name="T24" fmla="*/ 237 w 247"/>
                <a:gd name="T25" fmla="*/ 336 h 395"/>
                <a:gd name="T26" fmla="*/ 239 w 247"/>
                <a:gd name="T27" fmla="*/ 328 h 395"/>
                <a:gd name="T28" fmla="*/ 242 w 247"/>
                <a:gd name="T29" fmla="*/ 321 h 395"/>
                <a:gd name="T30" fmla="*/ 244 w 247"/>
                <a:gd name="T31" fmla="*/ 321 h 395"/>
                <a:gd name="T32" fmla="*/ 245 w 247"/>
                <a:gd name="T33" fmla="*/ 322 h 395"/>
                <a:gd name="T34" fmla="*/ 247 w 247"/>
                <a:gd name="T35" fmla="*/ 328 h 395"/>
                <a:gd name="T36" fmla="*/ 242 w 247"/>
                <a:gd name="T37" fmla="*/ 367 h 395"/>
                <a:gd name="T38" fmla="*/ 239 w 247"/>
                <a:gd name="T39" fmla="*/ 381 h 395"/>
                <a:gd name="T40" fmla="*/ 235 w 247"/>
                <a:gd name="T41" fmla="*/ 390 h 395"/>
                <a:gd name="T42" fmla="*/ 227 w 247"/>
                <a:gd name="T43" fmla="*/ 393 h 395"/>
                <a:gd name="T44" fmla="*/ 207 w 247"/>
                <a:gd name="T45" fmla="*/ 395 h 395"/>
                <a:gd name="T46" fmla="*/ 157 w 247"/>
                <a:gd name="T47" fmla="*/ 394 h 395"/>
                <a:gd name="T48" fmla="*/ 67 w 247"/>
                <a:gd name="T49" fmla="*/ 391 h 395"/>
                <a:gd name="T50" fmla="*/ 45 w 247"/>
                <a:gd name="T51" fmla="*/ 393 h 395"/>
                <a:gd name="T52" fmla="*/ 16 w 247"/>
                <a:gd name="T53" fmla="*/ 393 h 395"/>
                <a:gd name="T54" fmla="*/ 9 w 247"/>
                <a:gd name="T55" fmla="*/ 391 h 395"/>
                <a:gd name="T56" fmla="*/ 8 w 247"/>
                <a:gd name="T57" fmla="*/ 389 h 395"/>
                <a:gd name="T58" fmla="*/ 12 w 247"/>
                <a:gd name="T59" fmla="*/ 385 h 395"/>
                <a:gd name="T60" fmla="*/ 20 w 247"/>
                <a:gd name="T61" fmla="*/ 385 h 395"/>
                <a:gd name="T62" fmla="*/ 28 w 247"/>
                <a:gd name="T63" fmla="*/ 384 h 395"/>
                <a:gd name="T64" fmla="*/ 34 w 247"/>
                <a:gd name="T65" fmla="*/ 381 h 395"/>
                <a:gd name="T66" fmla="*/ 38 w 247"/>
                <a:gd name="T67" fmla="*/ 374 h 395"/>
                <a:gd name="T68" fmla="*/ 43 w 247"/>
                <a:gd name="T69" fmla="*/ 355 h 395"/>
                <a:gd name="T70" fmla="*/ 44 w 247"/>
                <a:gd name="T71" fmla="*/ 336 h 395"/>
                <a:gd name="T72" fmla="*/ 45 w 247"/>
                <a:gd name="T73" fmla="*/ 242 h 395"/>
                <a:gd name="T74" fmla="*/ 45 w 247"/>
                <a:gd name="T75" fmla="*/ 151 h 395"/>
                <a:gd name="T76" fmla="*/ 44 w 247"/>
                <a:gd name="T77" fmla="*/ 39 h 395"/>
                <a:gd name="T78" fmla="*/ 43 w 247"/>
                <a:gd name="T79" fmla="*/ 27 h 395"/>
                <a:gd name="T80" fmla="*/ 39 w 247"/>
                <a:gd name="T81" fmla="*/ 19 h 395"/>
                <a:gd name="T82" fmla="*/ 33 w 247"/>
                <a:gd name="T83" fmla="*/ 13 h 395"/>
                <a:gd name="T84" fmla="*/ 22 w 247"/>
                <a:gd name="T85" fmla="*/ 9 h 395"/>
                <a:gd name="T86" fmla="*/ 14 w 247"/>
                <a:gd name="T87" fmla="*/ 8 h 395"/>
                <a:gd name="T88" fmla="*/ 4 w 247"/>
                <a:gd name="T89" fmla="*/ 8 h 395"/>
                <a:gd name="T90" fmla="*/ 0 w 247"/>
                <a:gd name="T91" fmla="*/ 7 h 395"/>
                <a:gd name="T92" fmla="*/ 0 w 247"/>
                <a:gd name="T93" fmla="*/ 4 h 395"/>
                <a:gd name="T94" fmla="*/ 2 w 247"/>
                <a:gd name="T95" fmla="*/ 2 h 395"/>
                <a:gd name="T96" fmla="*/ 9 w 247"/>
                <a:gd name="T97" fmla="*/ 0 h 395"/>
                <a:gd name="T98" fmla="*/ 67 w 247"/>
                <a:gd name="T99" fmla="*/ 2 h 395"/>
                <a:gd name="T100" fmla="*/ 123 w 247"/>
                <a:gd name="T101" fmla="*/ 0 h 395"/>
                <a:gd name="T102" fmla="*/ 129 w 247"/>
                <a:gd name="T103" fmla="*/ 2 h 395"/>
                <a:gd name="T104" fmla="*/ 131 w 247"/>
                <a:gd name="T105" fmla="*/ 4 h 395"/>
                <a:gd name="T106" fmla="*/ 130 w 247"/>
                <a:gd name="T107" fmla="*/ 7 h 395"/>
                <a:gd name="T108" fmla="*/ 128 w 247"/>
                <a:gd name="T109" fmla="*/ 8 h 395"/>
                <a:gd name="T110" fmla="*/ 111 w 247"/>
                <a:gd name="T111" fmla="*/ 9 h 395"/>
                <a:gd name="T112" fmla="*/ 105 w 247"/>
                <a:gd name="T113" fmla="*/ 10 h 395"/>
                <a:gd name="T114" fmla="*/ 97 w 247"/>
                <a:gd name="T115" fmla="*/ 15 h 395"/>
                <a:gd name="T116" fmla="*/ 93 w 247"/>
                <a:gd name="T117" fmla="*/ 22 h 395"/>
                <a:gd name="T118" fmla="*/ 90 w 247"/>
                <a:gd name="T119" fmla="*/ 39 h 395"/>
                <a:gd name="T120" fmla="*/ 89 w 247"/>
                <a:gd name="T121" fmla="*/ 71 h 395"/>
                <a:gd name="T122" fmla="*/ 89 w 247"/>
                <a:gd name="T123"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95">
                  <a:moveTo>
                    <a:pt x="89" y="243"/>
                  </a:moveTo>
                  <a:lnTo>
                    <a:pt x="89" y="243"/>
                  </a:lnTo>
                  <a:lnTo>
                    <a:pt x="89" y="293"/>
                  </a:lnTo>
                  <a:lnTo>
                    <a:pt x="91" y="328"/>
                  </a:lnTo>
                  <a:lnTo>
                    <a:pt x="93" y="340"/>
                  </a:lnTo>
                  <a:lnTo>
                    <a:pt x="95" y="350"/>
                  </a:lnTo>
                  <a:lnTo>
                    <a:pt x="97" y="357"/>
                  </a:lnTo>
                  <a:lnTo>
                    <a:pt x="100" y="362"/>
                  </a:lnTo>
                  <a:lnTo>
                    <a:pt x="100" y="362"/>
                  </a:lnTo>
                  <a:lnTo>
                    <a:pt x="104" y="366"/>
                  </a:lnTo>
                  <a:lnTo>
                    <a:pt x="108" y="368"/>
                  </a:lnTo>
                  <a:lnTo>
                    <a:pt x="113" y="370"/>
                  </a:lnTo>
                  <a:lnTo>
                    <a:pt x="119" y="372"/>
                  </a:lnTo>
                  <a:lnTo>
                    <a:pt x="137" y="373"/>
                  </a:lnTo>
                  <a:lnTo>
                    <a:pt x="163" y="374"/>
                  </a:lnTo>
                  <a:lnTo>
                    <a:pt x="163" y="374"/>
                  </a:lnTo>
                  <a:lnTo>
                    <a:pt x="182" y="374"/>
                  </a:lnTo>
                  <a:lnTo>
                    <a:pt x="199" y="372"/>
                  </a:lnTo>
                  <a:lnTo>
                    <a:pt x="207" y="371"/>
                  </a:lnTo>
                  <a:lnTo>
                    <a:pt x="214" y="367"/>
                  </a:lnTo>
                  <a:lnTo>
                    <a:pt x="220" y="364"/>
                  </a:lnTo>
                  <a:lnTo>
                    <a:pt x="225" y="359"/>
                  </a:lnTo>
                  <a:lnTo>
                    <a:pt x="225" y="359"/>
                  </a:lnTo>
                  <a:lnTo>
                    <a:pt x="230" y="351"/>
                  </a:lnTo>
                  <a:lnTo>
                    <a:pt x="235" y="344"/>
                  </a:lnTo>
                  <a:lnTo>
                    <a:pt x="237" y="336"/>
                  </a:lnTo>
                  <a:lnTo>
                    <a:pt x="239" y="328"/>
                  </a:lnTo>
                  <a:lnTo>
                    <a:pt x="239" y="328"/>
                  </a:lnTo>
                  <a:lnTo>
                    <a:pt x="241" y="322"/>
                  </a:lnTo>
                  <a:lnTo>
                    <a:pt x="242" y="321"/>
                  </a:lnTo>
                  <a:lnTo>
                    <a:pt x="244" y="321"/>
                  </a:lnTo>
                  <a:lnTo>
                    <a:pt x="244" y="321"/>
                  </a:lnTo>
                  <a:lnTo>
                    <a:pt x="245" y="321"/>
                  </a:lnTo>
                  <a:lnTo>
                    <a:pt x="245" y="322"/>
                  </a:lnTo>
                  <a:lnTo>
                    <a:pt x="247" y="328"/>
                  </a:lnTo>
                  <a:lnTo>
                    <a:pt x="247" y="328"/>
                  </a:lnTo>
                  <a:lnTo>
                    <a:pt x="244" y="351"/>
                  </a:lnTo>
                  <a:lnTo>
                    <a:pt x="242" y="367"/>
                  </a:lnTo>
                  <a:lnTo>
                    <a:pt x="239" y="381"/>
                  </a:lnTo>
                  <a:lnTo>
                    <a:pt x="239" y="381"/>
                  </a:lnTo>
                  <a:lnTo>
                    <a:pt x="236" y="388"/>
                  </a:lnTo>
                  <a:lnTo>
                    <a:pt x="235" y="390"/>
                  </a:lnTo>
                  <a:lnTo>
                    <a:pt x="231" y="391"/>
                  </a:lnTo>
                  <a:lnTo>
                    <a:pt x="227" y="393"/>
                  </a:lnTo>
                  <a:lnTo>
                    <a:pt x="222" y="394"/>
                  </a:lnTo>
                  <a:lnTo>
                    <a:pt x="207" y="395"/>
                  </a:lnTo>
                  <a:lnTo>
                    <a:pt x="207" y="395"/>
                  </a:lnTo>
                  <a:lnTo>
                    <a:pt x="157" y="394"/>
                  </a:lnTo>
                  <a:lnTo>
                    <a:pt x="119" y="393"/>
                  </a:lnTo>
                  <a:lnTo>
                    <a:pt x="67" y="391"/>
                  </a:lnTo>
                  <a:lnTo>
                    <a:pt x="67" y="391"/>
                  </a:lnTo>
                  <a:lnTo>
                    <a:pt x="45" y="393"/>
                  </a:lnTo>
                  <a:lnTo>
                    <a:pt x="16" y="393"/>
                  </a:lnTo>
                  <a:lnTo>
                    <a:pt x="16" y="393"/>
                  </a:lnTo>
                  <a:lnTo>
                    <a:pt x="10" y="393"/>
                  </a:lnTo>
                  <a:lnTo>
                    <a:pt x="9" y="391"/>
                  </a:lnTo>
                  <a:lnTo>
                    <a:pt x="8" y="389"/>
                  </a:lnTo>
                  <a:lnTo>
                    <a:pt x="8" y="389"/>
                  </a:lnTo>
                  <a:lnTo>
                    <a:pt x="9" y="387"/>
                  </a:lnTo>
                  <a:lnTo>
                    <a:pt x="12" y="385"/>
                  </a:lnTo>
                  <a:lnTo>
                    <a:pt x="12" y="385"/>
                  </a:lnTo>
                  <a:lnTo>
                    <a:pt x="20" y="385"/>
                  </a:lnTo>
                  <a:lnTo>
                    <a:pt x="28" y="384"/>
                  </a:lnTo>
                  <a:lnTo>
                    <a:pt x="28" y="384"/>
                  </a:lnTo>
                  <a:lnTo>
                    <a:pt x="31" y="383"/>
                  </a:lnTo>
                  <a:lnTo>
                    <a:pt x="34" y="381"/>
                  </a:lnTo>
                  <a:lnTo>
                    <a:pt x="37" y="378"/>
                  </a:lnTo>
                  <a:lnTo>
                    <a:pt x="38" y="374"/>
                  </a:lnTo>
                  <a:lnTo>
                    <a:pt x="40" y="366"/>
                  </a:lnTo>
                  <a:lnTo>
                    <a:pt x="43" y="355"/>
                  </a:lnTo>
                  <a:lnTo>
                    <a:pt x="43" y="355"/>
                  </a:lnTo>
                  <a:lnTo>
                    <a:pt x="44" y="336"/>
                  </a:lnTo>
                  <a:lnTo>
                    <a:pt x="45" y="309"/>
                  </a:lnTo>
                  <a:lnTo>
                    <a:pt x="45" y="242"/>
                  </a:lnTo>
                  <a:lnTo>
                    <a:pt x="45" y="151"/>
                  </a:lnTo>
                  <a:lnTo>
                    <a:pt x="45" y="151"/>
                  </a:lnTo>
                  <a:lnTo>
                    <a:pt x="45" y="71"/>
                  </a:lnTo>
                  <a:lnTo>
                    <a:pt x="44" y="39"/>
                  </a:lnTo>
                  <a:lnTo>
                    <a:pt x="44" y="39"/>
                  </a:lnTo>
                  <a:lnTo>
                    <a:pt x="43" y="27"/>
                  </a:lnTo>
                  <a:lnTo>
                    <a:pt x="42" y="22"/>
                  </a:lnTo>
                  <a:lnTo>
                    <a:pt x="39" y="19"/>
                  </a:lnTo>
                  <a:lnTo>
                    <a:pt x="37" y="15"/>
                  </a:lnTo>
                  <a:lnTo>
                    <a:pt x="33" y="13"/>
                  </a:lnTo>
                  <a:lnTo>
                    <a:pt x="28" y="11"/>
                  </a:lnTo>
                  <a:lnTo>
                    <a:pt x="22" y="9"/>
                  </a:lnTo>
                  <a:lnTo>
                    <a:pt x="22" y="9"/>
                  </a:lnTo>
                  <a:lnTo>
                    <a:pt x="14" y="8"/>
                  </a:lnTo>
                  <a:lnTo>
                    <a:pt x="4" y="8"/>
                  </a:lnTo>
                  <a:lnTo>
                    <a:pt x="4" y="8"/>
                  </a:lnTo>
                  <a:lnTo>
                    <a:pt x="2" y="7"/>
                  </a:lnTo>
                  <a:lnTo>
                    <a:pt x="0" y="7"/>
                  </a:lnTo>
                  <a:lnTo>
                    <a:pt x="0" y="4"/>
                  </a:lnTo>
                  <a:lnTo>
                    <a:pt x="0" y="4"/>
                  </a:lnTo>
                  <a:lnTo>
                    <a:pt x="0" y="3"/>
                  </a:lnTo>
                  <a:lnTo>
                    <a:pt x="2" y="2"/>
                  </a:lnTo>
                  <a:lnTo>
                    <a:pt x="9" y="0"/>
                  </a:lnTo>
                  <a:lnTo>
                    <a:pt x="9" y="0"/>
                  </a:lnTo>
                  <a:lnTo>
                    <a:pt x="45" y="2"/>
                  </a:lnTo>
                  <a:lnTo>
                    <a:pt x="67" y="2"/>
                  </a:lnTo>
                  <a:lnTo>
                    <a:pt x="67" y="2"/>
                  </a:lnTo>
                  <a:lnTo>
                    <a:pt x="123" y="0"/>
                  </a:lnTo>
                  <a:lnTo>
                    <a:pt x="123" y="0"/>
                  </a:lnTo>
                  <a:lnTo>
                    <a:pt x="129" y="2"/>
                  </a:lnTo>
                  <a:lnTo>
                    <a:pt x="131" y="3"/>
                  </a:lnTo>
                  <a:lnTo>
                    <a:pt x="131" y="4"/>
                  </a:lnTo>
                  <a:lnTo>
                    <a:pt x="131" y="4"/>
                  </a:lnTo>
                  <a:lnTo>
                    <a:pt x="130" y="7"/>
                  </a:lnTo>
                  <a:lnTo>
                    <a:pt x="128" y="8"/>
                  </a:lnTo>
                  <a:lnTo>
                    <a:pt x="128" y="8"/>
                  </a:lnTo>
                  <a:lnTo>
                    <a:pt x="119" y="8"/>
                  </a:lnTo>
                  <a:lnTo>
                    <a:pt x="111" y="9"/>
                  </a:lnTo>
                  <a:lnTo>
                    <a:pt x="111" y="9"/>
                  </a:lnTo>
                  <a:lnTo>
                    <a:pt x="105" y="10"/>
                  </a:lnTo>
                  <a:lnTo>
                    <a:pt x="101" y="13"/>
                  </a:lnTo>
                  <a:lnTo>
                    <a:pt x="97" y="15"/>
                  </a:lnTo>
                  <a:lnTo>
                    <a:pt x="95" y="19"/>
                  </a:lnTo>
                  <a:lnTo>
                    <a:pt x="93" y="22"/>
                  </a:lnTo>
                  <a:lnTo>
                    <a:pt x="91" y="27"/>
                  </a:lnTo>
                  <a:lnTo>
                    <a:pt x="90" y="39"/>
                  </a:lnTo>
                  <a:lnTo>
                    <a:pt x="90" y="39"/>
                  </a:lnTo>
                  <a:lnTo>
                    <a:pt x="89" y="71"/>
                  </a:lnTo>
                  <a:lnTo>
                    <a:pt x="89" y="151"/>
                  </a:lnTo>
                  <a:lnTo>
                    <a:pt x="89" y="243"/>
                  </a:lnTo>
                  <a:close/>
                </a:path>
              </a:pathLst>
            </a:custGeom>
            <a:grpFill/>
            <a:ln>
              <a:noFill/>
            </a:ln>
            <a:extLst/>
          </p:spPr>
          <p:txBody>
            <a:bodyPr/>
            <a:lstStyle/>
            <a:p>
              <a:pPr>
                <a:defRPr/>
              </a:pPr>
              <a:endParaRPr lang="en-US" dirty="0"/>
            </a:p>
          </p:txBody>
        </p:sp>
        <p:sp>
          <p:nvSpPr>
            <p:cNvPr id="22" name="Freeform 26"/>
            <p:cNvSpPr>
              <a:spLocks noEditPoints="1"/>
            </p:cNvSpPr>
            <p:nvPr/>
          </p:nvSpPr>
          <p:spPr bwMode="auto">
            <a:xfrm>
              <a:off x="4859" y="659"/>
              <a:ext cx="131" cy="134"/>
            </a:xfrm>
            <a:custGeom>
              <a:avLst/>
              <a:gdLst>
                <a:gd name="T0" fmla="*/ 182 w 395"/>
                <a:gd name="T1" fmla="*/ 21 h 400"/>
                <a:gd name="T2" fmla="*/ 190 w 395"/>
                <a:gd name="T3" fmla="*/ 1 h 400"/>
                <a:gd name="T4" fmla="*/ 193 w 395"/>
                <a:gd name="T5" fmla="*/ 0 h 400"/>
                <a:gd name="T6" fmla="*/ 198 w 395"/>
                <a:gd name="T7" fmla="*/ 4 h 400"/>
                <a:gd name="T8" fmla="*/ 204 w 395"/>
                <a:gd name="T9" fmla="*/ 18 h 400"/>
                <a:gd name="T10" fmla="*/ 325 w 395"/>
                <a:gd name="T11" fmla="*/ 332 h 400"/>
                <a:gd name="T12" fmla="*/ 331 w 395"/>
                <a:gd name="T13" fmla="*/ 347 h 400"/>
                <a:gd name="T14" fmla="*/ 344 w 395"/>
                <a:gd name="T15" fmla="*/ 369 h 400"/>
                <a:gd name="T16" fmla="*/ 355 w 395"/>
                <a:gd name="T17" fmla="*/ 383 h 400"/>
                <a:gd name="T18" fmla="*/ 365 w 395"/>
                <a:gd name="T19" fmla="*/ 389 h 400"/>
                <a:gd name="T20" fmla="*/ 370 w 395"/>
                <a:gd name="T21" fmla="*/ 390 h 400"/>
                <a:gd name="T22" fmla="*/ 390 w 395"/>
                <a:gd name="T23" fmla="*/ 392 h 400"/>
                <a:gd name="T24" fmla="*/ 394 w 395"/>
                <a:gd name="T25" fmla="*/ 394 h 400"/>
                <a:gd name="T26" fmla="*/ 395 w 395"/>
                <a:gd name="T27" fmla="*/ 396 h 400"/>
                <a:gd name="T28" fmla="*/ 394 w 395"/>
                <a:gd name="T29" fmla="*/ 398 h 400"/>
                <a:gd name="T30" fmla="*/ 384 w 395"/>
                <a:gd name="T31" fmla="*/ 400 h 400"/>
                <a:gd name="T32" fmla="*/ 355 w 395"/>
                <a:gd name="T33" fmla="*/ 400 h 400"/>
                <a:gd name="T34" fmla="*/ 304 w 395"/>
                <a:gd name="T35" fmla="*/ 398 h 400"/>
                <a:gd name="T36" fmla="*/ 289 w 395"/>
                <a:gd name="T37" fmla="*/ 397 h 400"/>
                <a:gd name="T38" fmla="*/ 289 w 395"/>
                <a:gd name="T39" fmla="*/ 395 h 400"/>
                <a:gd name="T40" fmla="*/ 292 w 395"/>
                <a:gd name="T41" fmla="*/ 391 h 400"/>
                <a:gd name="T42" fmla="*/ 293 w 395"/>
                <a:gd name="T43" fmla="*/ 390 h 400"/>
                <a:gd name="T44" fmla="*/ 296 w 395"/>
                <a:gd name="T45" fmla="*/ 384 h 400"/>
                <a:gd name="T46" fmla="*/ 246 w 395"/>
                <a:gd name="T47" fmla="*/ 250 h 400"/>
                <a:gd name="T48" fmla="*/ 245 w 395"/>
                <a:gd name="T49" fmla="*/ 248 h 400"/>
                <a:gd name="T50" fmla="*/ 130 w 395"/>
                <a:gd name="T51" fmla="*/ 247 h 400"/>
                <a:gd name="T52" fmla="*/ 127 w 395"/>
                <a:gd name="T53" fmla="*/ 248 h 400"/>
                <a:gd name="T54" fmla="*/ 94 w 395"/>
                <a:gd name="T55" fmla="*/ 343 h 400"/>
                <a:gd name="T56" fmla="*/ 88 w 395"/>
                <a:gd name="T57" fmla="*/ 362 h 400"/>
                <a:gd name="T58" fmla="*/ 87 w 395"/>
                <a:gd name="T59" fmla="*/ 378 h 400"/>
                <a:gd name="T60" fmla="*/ 87 w 395"/>
                <a:gd name="T61" fmla="*/ 381 h 400"/>
                <a:gd name="T62" fmla="*/ 91 w 395"/>
                <a:gd name="T63" fmla="*/ 388 h 400"/>
                <a:gd name="T64" fmla="*/ 99 w 395"/>
                <a:gd name="T65" fmla="*/ 392 h 400"/>
                <a:gd name="T66" fmla="*/ 111 w 395"/>
                <a:gd name="T67" fmla="*/ 392 h 400"/>
                <a:gd name="T68" fmla="*/ 115 w 395"/>
                <a:gd name="T69" fmla="*/ 394 h 400"/>
                <a:gd name="T70" fmla="*/ 116 w 395"/>
                <a:gd name="T71" fmla="*/ 396 h 400"/>
                <a:gd name="T72" fmla="*/ 116 w 395"/>
                <a:gd name="T73" fmla="*/ 398 h 400"/>
                <a:gd name="T74" fmla="*/ 109 w 395"/>
                <a:gd name="T75" fmla="*/ 400 h 400"/>
                <a:gd name="T76" fmla="*/ 86 w 395"/>
                <a:gd name="T77" fmla="*/ 400 h 400"/>
                <a:gd name="T78" fmla="*/ 69 w 395"/>
                <a:gd name="T79" fmla="*/ 398 h 400"/>
                <a:gd name="T80" fmla="*/ 9 w 395"/>
                <a:gd name="T81" fmla="*/ 400 h 400"/>
                <a:gd name="T82" fmla="*/ 2 w 395"/>
                <a:gd name="T83" fmla="*/ 400 h 400"/>
                <a:gd name="T84" fmla="*/ 0 w 395"/>
                <a:gd name="T85" fmla="*/ 396 h 400"/>
                <a:gd name="T86" fmla="*/ 0 w 395"/>
                <a:gd name="T87" fmla="*/ 395 h 400"/>
                <a:gd name="T88" fmla="*/ 5 w 395"/>
                <a:gd name="T89" fmla="*/ 392 h 400"/>
                <a:gd name="T90" fmla="*/ 19 w 395"/>
                <a:gd name="T91" fmla="*/ 391 h 400"/>
                <a:gd name="T92" fmla="*/ 28 w 395"/>
                <a:gd name="T93" fmla="*/ 390 h 400"/>
                <a:gd name="T94" fmla="*/ 41 w 395"/>
                <a:gd name="T95" fmla="*/ 381 h 400"/>
                <a:gd name="T96" fmla="*/ 52 w 395"/>
                <a:gd name="T97" fmla="*/ 369 h 400"/>
                <a:gd name="T98" fmla="*/ 63 w 395"/>
                <a:gd name="T99" fmla="*/ 343 h 400"/>
                <a:gd name="T100" fmla="*/ 235 w 395"/>
                <a:gd name="T101" fmla="*/ 228 h 400"/>
                <a:gd name="T102" fmla="*/ 236 w 395"/>
                <a:gd name="T103" fmla="*/ 228 h 400"/>
                <a:gd name="T104" fmla="*/ 238 w 395"/>
                <a:gd name="T105" fmla="*/ 225 h 400"/>
                <a:gd name="T106" fmla="*/ 188 w 395"/>
                <a:gd name="T107" fmla="*/ 84 h 400"/>
                <a:gd name="T108" fmla="*/ 184 w 395"/>
                <a:gd name="T109" fmla="*/ 78 h 400"/>
                <a:gd name="T110" fmla="*/ 181 w 395"/>
                <a:gd name="T111" fmla="*/ 84 h 400"/>
                <a:gd name="T112" fmla="*/ 134 w 395"/>
                <a:gd name="T113" fmla="*/ 225 h 400"/>
                <a:gd name="T114" fmla="*/ 1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2" y="21"/>
                  </a:moveTo>
                  <a:lnTo>
                    <a:pt x="182" y="21"/>
                  </a:lnTo>
                  <a:lnTo>
                    <a:pt x="188" y="4"/>
                  </a:lnTo>
                  <a:lnTo>
                    <a:pt x="190" y="1"/>
                  </a:lnTo>
                  <a:lnTo>
                    <a:pt x="193" y="0"/>
                  </a:lnTo>
                  <a:lnTo>
                    <a:pt x="193" y="0"/>
                  </a:lnTo>
                  <a:lnTo>
                    <a:pt x="195" y="1"/>
                  </a:lnTo>
                  <a:lnTo>
                    <a:pt x="198" y="4"/>
                  </a:lnTo>
                  <a:lnTo>
                    <a:pt x="204" y="18"/>
                  </a:lnTo>
                  <a:lnTo>
                    <a:pt x="204" y="18"/>
                  </a:lnTo>
                  <a:lnTo>
                    <a:pt x="256" y="153"/>
                  </a:lnTo>
                  <a:lnTo>
                    <a:pt x="325" y="332"/>
                  </a:lnTo>
                  <a:lnTo>
                    <a:pt x="325" y="332"/>
                  </a:lnTo>
                  <a:lnTo>
                    <a:pt x="331" y="347"/>
                  </a:lnTo>
                  <a:lnTo>
                    <a:pt x="338" y="360"/>
                  </a:lnTo>
                  <a:lnTo>
                    <a:pt x="344" y="369"/>
                  </a:lnTo>
                  <a:lnTo>
                    <a:pt x="350" y="377"/>
                  </a:lnTo>
                  <a:lnTo>
                    <a:pt x="355" y="383"/>
                  </a:lnTo>
                  <a:lnTo>
                    <a:pt x="360" y="386"/>
                  </a:lnTo>
                  <a:lnTo>
                    <a:pt x="365" y="389"/>
                  </a:lnTo>
                  <a:lnTo>
                    <a:pt x="370" y="390"/>
                  </a:lnTo>
                  <a:lnTo>
                    <a:pt x="370" y="390"/>
                  </a:lnTo>
                  <a:lnTo>
                    <a:pt x="381" y="392"/>
                  </a:lnTo>
                  <a:lnTo>
                    <a:pt x="390" y="392"/>
                  </a:lnTo>
                  <a:lnTo>
                    <a:pt x="390" y="392"/>
                  </a:lnTo>
                  <a:lnTo>
                    <a:pt x="394" y="394"/>
                  </a:lnTo>
                  <a:lnTo>
                    <a:pt x="395" y="395"/>
                  </a:lnTo>
                  <a:lnTo>
                    <a:pt x="395" y="396"/>
                  </a:lnTo>
                  <a:lnTo>
                    <a:pt x="395" y="396"/>
                  </a:lnTo>
                  <a:lnTo>
                    <a:pt x="394" y="398"/>
                  </a:lnTo>
                  <a:lnTo>
                    <a:pt x="392" y="400"/>
                  </a:lnTo>
                  <a:lnTo>
                    <a:pt x="384" y="400"/>
                  </a:lnTo>
                  <a:lnTo>
                    <a:pt x="384" y="400"/>
                  </a:lnTo>
                  <a:lnTo>
                    <a:pt x="355" y="400"/>
                  </a:lnTo>
                  <a:lnTo>
                    <a:pt x="304" y="398"/>
                  </a:lnTo>
                  <a:lnTo>
                    <a:pt x="304" y="398"/>
                  </a:lnTo>
                  <a:lnTo>
                    <a:pt x="292" y="398"/>
                  </a:lnTo>
                  <a:lnTo>
                    <a:pt x="289" y="397"/>
                  </a:lnTo>
                  <a:lnTo>
                    <a:pt x="289" y="395"/>
                  </a:lnTo>
                  <a:lnTo>
                    <a:pt x="289" y="395"/>
                  </a:lnTo>
                  <a:lnTo>
                    <a:pt x="289" y="394"/>
                  </a:lnTo>
                  <a:lnTo>
                    <a:pt x="292" y="391"/>
                  </a:lnTo>
                  <a:lnTo>
                    <a:pt x="292" y="391"/>
                  </a:lnTo>
                  <a:lnTo>
                    <a:pt x="293" y="390"/>
                  </a:lnTo>
                  <a:lnTo>
                    <a:pt x="296" y="388"/>
                  </a:lnTo>
                  <a:lnTo>
                    <a:pt x="296" y="384"/>
                  </a:lnTo>
                  <a:lnTo>
                    <a:pt x="295" y="378"/>
                  </a:lnTo>
                  <a:lnTo>
                    <a:pt x="246" y="250"/>
                  </a:lnTo>
                  <a:lnTo>
                    <a:pt x="246" y="250"/>
                  </a:lnTo>
                  <a:lnTo>
                    <a:pt x="245" y="248"/>
                  </a:lnTo>
                  <a:lnTo>
                    <a:pt x="241" y="247"/>
                  </a:lnTo>
                  <a:lnTo>
                    <a:pt x="130" y="247"/>
                  </a:lnTo>
                  <a:lnTo>
                    <a:pt x="130" y="247"/>
                  </a:lnTo>
                  <a:lnTo>
                    <a:pt x="127" y="248"/>
                  </a:lnTo>
                  <a:lnTo>
                    <a:pt x="125" y="252"/>
                  </a:lnTo>
                  <a:lnTo>
                    <a:pt x="94" y="343"/>
                  </a:lnTo>
                  <a:lnTo>
                    <a:pt x="94" y="343"/>
                  </a:lnTo>
                  <a:lnTo>
                    <a:pt x="88" y="362"/>
                  </a:lnTo>
                  <a:lnTo>
                    <a:pt x="87" y="371"/>
                  </a:lnTo>
                  <a:lnTo>
                    <a:pt x="87" y="378"/>
                  </a:lnTo>
                  <a:lnTo>
                    <a:pt x="87" y="378"/>
                  </a:lnTo>
                  <a:lnTo>
                    <a:pt x="87" y="381"/>
                  </a:lnTo>
                  <a:lnTo>
                    <a:pt x="88" y="385"/>
                  </a:lnTo>
                  <a:lnTo>
                    <a:pt x="91" y="388"/>
                  </a:lnTo>
                  <a:lnTo>
                    <a:pt x="93" y="389"/>
                  </a:lnTo>
                  <a:lnTo>
                    <a:pt x="99" y="392"/>
                  </a:lnTo>
                  <a:lnTo>
                    <a:pt x="107" y="392"/>
                  </a:lnTo>
                  <a:lnTo>
                    <a:pt x="111" y="392"/>
                  </a:lnTo>
                  <a:lnTo>
                    <a:pt x="111" y="392"/>
                  </a:lnTo>
                  <a:lnTo>
                    <a:pt x="115" y="394"/>
                  </a:lnTo>
                  <a:lnTo>
                    <a:pt x="116" y="395"/>
                  </a:lnTo>
                  <a:lnTo>
                    <a:pt x="116" y="396"/>
                  </a:lnTo>
                  <a:lnTo>
                    <a:pt x="116" y="396"/>
                  </a:lnTo>
                  <a:lnTo>
                    <a:pt x="116" y="398"/>
                  </a:lnTo>
                  <a:lnTo>
                    <a:pt x="115" y="400"/>
                  </a:lnTo>
                  <a:lnTo>
                    <a:pt x="109" y="400"/>
                  </a:lnTo>
                  <a:lnTo>
                    <a:pt x="109" y="400"/>
                  </a:lnTo>
                  <a:lnTo>
                    <a:pt x="86" y="400"/>
                  </a:lnTo>
                  <a:lnTo>
                    <a:pt x="69" y="398"/>
                  </a:lnTo>
                  <a:lnTo>
                    <a:pt x="69" y="398"/>
                  </a:lnTo>
                  <a:lnTo>
                    <a:pt x="46" y="400"/>
                  </a:lnTo>
                  <a:lnTo>
                    <a:pt x="9" y="400"/>
                  </a:lnTo>
                  <a:lnTo>
                    <a:pt x="9" y="400"/>
                  </a:lnTo>
                  <a:lnTo>
                    <a:pt x="2" y="400"/>
                  </a:lnTo>
                  <a:lnTo>
                    <a:pt x="1" y="398"/>
                  </a:lnTo>
                  <a:lnTo>
                    <a:pt x="0" y="396"/>
                  </a:lnTo>
                  <a:lnTo>
                    <a:pt x="0" y="396"/>
                  </a:lnTo>
                  <a:lnTo>
                    <a:pt x="0" y="395"/>
                  </a:lnTo>
                  <a:lnTo>
                    <a:pt x="1" y="394"/>
                  </a:lnTo>
                  <a:lnTo>
                    <a:pt x="5" y="392"/>
                  </a:lnTo>
                  <a:lnTo>
                    <a:pt x="5" y="392"/>
                  </a:lnTo>
                  <a:lnTo>
                    <a:pt x="19" y="391"/>
                  </a:lnTo>
                  <a:lnTo>
                    <a:pt x="19" y="391"/>
                  </a:lnTo>
                  <a:lnTo>
                    <a:pt x="28" y="390"/>
                  </a:lnTo>
                  <a:lnTo>
                    <a:pt x="35" y="386"/>
                  </a:lnTo>
                  <a:lnTo>
                    <a:pt x="41" y="381"/>
                  </a:lnTo>
                  <a:lnTo>
                    <a:pt x="47" y="375"/>
                  </a:lnTo>
                  <a:lnTo>
                    <a:pt x="52" y="369"/>
                  </a:lnTo>
                  <a:lnTo>
                    <a:pt x="56" y="361"/>
                  </a:lnTo>
                  <a:lnTo>
                    <a:pt x="63" y="343"/>
                  </a:lnTo>
                  <a:lnTo>
                    <a:pt x="182" y="21"/>
                  </a:lnTo>
                  <a:close/>
                  <a:moveTo>
                    <a:pt x="235" y="228"/>
                  </a:moveTo>
                  <a:lnTo>
                    <a:pt x="235" y="228"/>
                  </a:lnTo>
                  <a:lnTo>
                    <a:pt x="236" y="228"/>
                  </a:lnTo>
                  <a:lnTo>
                    <a:pt x="238" y="227"/>
                  </a:lnTo>
                  <a:lnTo>
                    <a:pt x="238" y="225"/>
                  </a:lnTo>
                  <a:lnTo>
                    <a:pt x="188" y="84"/>
                  </a:lnTo>
                  <a:lnTo>
                    <a:pt x="188" y="84"/>
                  </a:lnTo>
                  <a:lnTo>
                    <a:pt x="187" y="80"/>
                  </a:lnTo>
                  <a:lnTo>
                    <a:pt x="184" y="78"/>
                  </a:lnTo>
                  <a:lnTo>
                    <a:pt x="182" y="80"/>
                  </a:lnTo>
                  <a:lnTo>
                    <a:pt x="181" y="84"/>
                  </a:lnTo>
                  <a:lnTo>
                    <a:pt x="134" y="225"/>
                  </a:lnTo>
                  <a:lnTo>
                    <a:pt x="134" y="225"/>
                  </a:lnTo>
                  <a:lnTo>
                    <a:pt x="134" y="227"/>
                  </a:lnTo>
                  <a:lnTo>
                    <a:pt x="136" y="228"/>
                  </a:lnTo>
                  <a:lnTo>
                    <a:pt x="235" y="228"/>
                  </a:lnTo>
                  <a:close/>
                </a:path>
              </a:pathLst>
            </a:custGeom>
            <a:grpFill/>
            <a:ln>
              <a:noFill/>
            </a:ln>
            <a:extLst/>
          </p:spPr>
          <p:txBody>
            <a:bodyPr/>
            <a:lstStyle/>
            <a:p>
              <a:pPr>
                <a:defRPr/>
              </a:pPr>
              <a:endParaRPr lang="en-US" dirty="0"/>
            </a:p>
          </p:txBody>
        </p:sp>
        <p:sp>
          <p:nvSpPr>
            <p:cNvPr id="23" name="Freeform 22"/>
            <p:cNvSpPr>
              <a:spLocks/>
            </p:cNvSpPr>
            <p:nvPr/>
          </p:nvSpPr>
          <p:spPr bwMode="auto">
            <a:xfrm>
              <a:off x="5009" y="662"/>
              <a:ext cx="195" cy="133"/>
            </a:xfrm>
            <a:custGeom>
              <a:avLst/>
              <a:gdLst>
                <a:gd name="T0" fmla="*/ 423 w 584"/>
                <a:gd name="T1" fmla="*/ 321 h 400"/>
                <a:gd name="T2" fmla="*/ 502 w 584"/>
                <a:gd name="T3" fmla="*/ 56 h 400"/>
                <a:gd name="T4" fmla="*/ 508 w 584"/>
                <a:gd name="T5" fmla="*/ 24 h 400"/>
                <a:gd name="T6" fmla="*/ 506 w 584"/>
                <a:gd name="T7" fmla="*/ 17 h 400"/>
                <a:gd name="T8" fmla="*/ 498 w 584"/>
                <a:gd name="T9" fmla="*/ 10 h 400"/>
                <a:gd name="T10" fmla="*/ 479 w 584"/>
                <a:gd name="T11" fmla="*/ 8 h 400"/>
                <a:gd name="T12" fmla="*/ 474 w 584"/>
                <a:gd name="T13" fmla="*/ 4 h 400"/>
                <a:gd name="T14" fmla="*/ 482 w 584"/>
                <a:gd name="T15" fmla="*/ 0 h 400"/>
                <a:gd name="T16" fmla="*/ 536 w 584"/>
                <a:gd name="T17" fmla="*/ 2 h 400"/>
                <a:gd name="T18" fmla="*/ 577 w 584"/>
                <a:gd name="T19" fmla="*/ 0 h 400"/>
                <a:gd name="T20" fmla="*/ 584 w 584"/>
                <a:gd name="T21" fmla="*/ 2 h 400"/>
                <a:gd name="T22" fmla="*/ 583 w 584"/>
                <a:gd name="T23" fmla="*/ 7 h 400"/>
                <a:gd name="T24" fmla="*/ 572 w 584"/>
                <a:gd name="T25" fmla="*/ 8 h 400"/>
                <a:gd name="T26" fmla="*/ 556 w 584"/>
                <a:gd name="T27" fmla="*/ 13 h 400"/>
                <a:gd name="T28" fmla="*/ 543 w 584"/>
                <a:gd name="T29" fmla="*/ 30 h 400"/>
                <a:gd name="T30" fmla="*/ 528 w 584"/>
                <a:gd name="T31" fmla="*/ 66 h 400"/>
                <a:gd name="T32" fmla="*/ 434 w 584"/>
                <a:gd name="T33" fmla="*/ 355 h 400"/>
                <a:gd name="T34" fmla="*/ 419 w 584"/>
                <a:gd name="T35" fmla="*/ 393 h 400"/>
                <a:gd name="T36" fmla="*/ 411 w 584"/>
                <a:gd name="T37" fmla="*/ 400 h 400"/>
                <a:gd name="T38" fmla="*/ 404 w 584"/>
                <a:gd name="T39" fmla="*/ 394 h 400"/>
                <a:gd name="T40" fmla="*/ 294 w 584"/>
                <a:gd name="T41" fmla="*/ 84 h 400"/>
                <a:gd name="T42" fmla="*/ 184 w 584"/>
                <a:gd name="T43" fmla="*/ 373 h 400"/>
                <a:gd name="T44" fmla="*/ 175 w 584"/>
                <a:gd name="T45" fmla="*/ 395 h 400"/>
                <a:gd name="T46" fmla="*/ 168 w 584"/>
                <a:gd name="T47" fmla="*/ 400 h 400"/>
                <a:gd name="T48" fmla="*/ 159 w 584"/>
                <a:gd name="T49" fmla="*/ 393 h 400"/>
                <a:gd name="T50" fmla="*/ 56 w 584"/>
                <a:gd name="T51" fmla="*/ 51 h 400"/>
                <a:gd name="T52" fmla="*/ 48 w 584"/>
                <a:gd name="T53" fmla="*/ 28 h 400"/>
                <a:gd name="T54" fmla="*/ 37 w 584"/>
                <a:gd name="T55" fmla="*/ 15 h 400"/>
                <a:gd name="T56" fmla="*/ 22 w 584"/>
                <a:gd name="T57" fmla="*/ 9 h 400"/>
                <a:gd name="T58" fmla="*/ 5 w 584"/>
                <a:gd name="T59" fmla="*/ 8 h 400"/>
                <a:gd name="T60" fmla="*/ 0 w 584"/>
                <a:gd name="T61" fmla="*/ 4 h 400"/>
                <a:gd name="T62" fmla="*/ 2 w 584"/>
                <a:gd name="T63" fmla="*/ 2 h 400"/>
                <a:gd name="T64" fmla="*/ 46 w 584"/>
                <a:gd name="T65" fmla="*/ 2 h 400"/>
                <a:gd name="T66" fmla="*/ 89 w 584"/>
                <a:gd name="T67" fmla="*/ 2 h 400"/>
                <a:gd name="T68" fmla="*/ 130 w 584"/>
                <a:gd name="T69" fmla="*/ 2 h 400"/>
                <a:gd name="T70" fmla="*/ 133 w 584"/>
                <a:gd name="T71" fmla="*/ 4 h 400"/>
                <a:gd name="T72" fmla="*/ 128 w 584"/>
                <a:gd name="T73" fmla="*/ 8 h 400"/>
                <a:gd name="T74" fmla="*/ 112 w 584"/>
                <a:gd name="T75" fmla="*/ 9 h 400"/>
                <a:gd name="T76" fmla="*/ 105 w 584"/>
                <a:gd name="T77" fmla="*/ 13 h 400"/>
                <a:gd name="T78" fmla="*/ 100 w 584"/>
                <a:gd name="T79" fmla="*/ 24 h 400"/>
                <a:gd name="T80" fmla="*/ 104 w 584"/>
                <a:gd name="T81" fmla="*/ 42 h 400"/>
                <a:gd name="T82" fmla="*/ 123 w 584"/>
                <a:gd name="T83" fmla="*/ 121 h 400"/>
                <a:gd name="T84" fmla="*/ 181 w 584"/>
                <a:gd name="T85" fmla="*/ 322 h 400"/>
                <a:gd name="T86" fmla="*/ 299 w 584"/>
                <a:gd name="T87" fmla="*/ 7 h 400"/>
                <a:gd name="T88" fmla="*/ 304 w 584"/>
                <a:gd name="T89" fmla="*/ 3 h 400"/>
                <a:gd name="T90" fmla="*/ 317 w 584"/>
                <a:gd name="T91" fmla="*/ 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4" h="400">
                  <a:moveTo>
                    <a:pt x="420" y="321"/>
                  </a:moveTo>
                  <a:lnTo>
                    <a:pt x="423" y="321"/>
                  </a:lnTo>
                  <a:lnTo>
                    <a:pt x="423" y="321"/>
                  </a:lnTo>
                  <a:lnTo>
                    <a:pt x="460" y="196"/>
                  </a:lnTo>
                  <a:lnTo>
                    <a:pt x="483" y="119"/>
                  </a:lnTo>
                  <a:lnTo>
                    <a:pt x="502" y="56"/>
                  </a:lnTo>
                  <a:lnTo>
                    <a:pt x="502" y="56"/>
                  </a:lnTo>
                  <a:lnTo>
                    <a:pt x="506" y="36"/>
                  </a:lnTo>
                  <a:lnTo>
                    <a:pt x="508" y="24"/>
                  </a:lnTo>
                  <a:lnTo>
                    <a:pt x="508" y="24"/>
                  </a:lnTo>
                  <a:lnTo>
                    <a:pt x="508" y="20"/>
                  </a:lnTo>
                  <a:lnTo>
                    <a:pt x="506" y="17"/>
                  </a:lnTo>
                  <a:lnTo>
                    <a:pt x="504" y="14"/>
                  </a:lnTo>
                  <a:lnTo>
                    <a:pt x="502" y="13"/>
                  </a:lnTo>
                  <a:lnTo>
                    <a:pt x="498" y="10"/>
                  </a:lnTo>
                  <a:lnTo>
                    <a:pt x="493" y="9"/>
                  </a:lnTo>
                  <a:lnTo>
                    <a:pt x="479" y="8"/>
                  </a:lnTo>
                  <a:lnTo>
                    <a:pt x="479" y="8"/>
                  </a:lnTo>
                  <a:lnTo>
                    <a:pt x="475" y="7"/>
                  </a:lnTo>
                  <a:lnTo>
                    <a:pt x="474" y="4"/>
                  </a:lnTo>
                  <a:lnTo>
                    <a:pt x="474" y="4"/>
                  </a:lnTo>
                  <a:lnTo>
                    <a:pt x="474" y="3"/>
                  </a:lnTo>
                  <a:lnTo>
                    <a:pt x="475" y="2"/>
                  </a:lnTo>
                  <a:lnTo>
                    <a:pt x="482" y="0"/>
                  </a:lnTo>
                  <a:lnTo>
                    <a:pt x="482" y="0"/>
                  </a:lnTo>
                  <a:lnTo>
                    <a:pt x="517" y="2"/>
                  </a:lnTo>
                  <a:lnTo>
                    <a:pt x="536" y="2"/>
                  </a:lnTo>
                  <a:lnTo>
                    <a:pt x="536" y="2"/>
                  </a:lnTo>
                  <a:lnTo>
                    <a:pt x="551" y="2"/>
                  </a:lnTo>
                  <a:lnTo>
                    <a:pt x="577" y="0"/>
                  </a:lnTo>
                  <a:lnTo>
                    <a:pt x="577" y="0"/>
                  </a:lnTo>
                  <a:lnTo>
                    <a:pt x="583" y="2"/>
                  </a:lnTo>
                  <a:lnTo>
                    <a:pt x="584" y="2"/>
                  </a:lnTo>
                  <a:lnTo>
                    <a:pt x="584" y="4"/>
                  </a:lnTo>
                  <a:lnTo>
                    <a:pt x="584" y="4"/>
                  </a:lnTo>
                  <a:lnTo>
                    <a:pt x="583" y="7"/>
                  </a:lnTo>
                  <a:lnTo>
                    <a:pt x="580" y="8"/>
                  </a:lnTo>
                  <a:lnTo>
                    <a:pt x="580" y="8"/>
                  </a:lnTo>
                  <a:lnTo>
                    <a:pt x="572" y="8"/>
                  </a:lnTo>
                  <a:lnTo>
                    <a:pt x="562" y="10"/>
                  </a:lnTo>
                  <a:lnTo>
                    <a:pt x="562" y="10"/>
                  </a:lnTo>
                  <a:lnTo>
                    <a:pt x="556" y="13"/>
                  </a:lnTo>
                  <a:lnTo>
                    <a:pt x="551" y="17"/>
                  </a:lnTo>
                  <a:lnTo>
                    <a:pt x="548" y="24"/>
                  </a:lnTo>
                  <a:lnTo>
                    <a:pt x="543" y="30"/>
                  </a:lnTo>
                  <a:lnTo>
                    <a:pt x="536" y="47"/>
                  </a:lnTo>
                  <a:lnTo>
                    <a:pt x="528" y="66"/>
                  </a:lnTo>
                  <a:lnTo>
                    <a:pt x="528" y="66"/>
                  </a:lnTo>
                  <a:lnTo>
                    <a:pt x="506" y="132"/>
                  </a:lnTo>
                  <a:lnTo>
                    <a:pt x="480" y="214"/>
                  </a:lnTo>
                  <a:lnTo>
                    <a:pt x="434" y="355"/>
                  </a:lnTo>
                  <a:lnTo>
                    <a:pt x="434" y="355"/>
                  </a:lnTo>
                  <a:lnTo>
                    <a:pt x="425" y="379"/>
                  </a:lnTo>
                  <a:lnTo>
                    <a:pt x="419" y="393"/>
                  </a:lnTo>
                  <a:lnTo>
                    <a:pt x="415" y="399"/>
                  </a:lnTo>
                  <a:lnTo>
                    <a:pt x="413" y="400"/>
                  </a:lnTo>
                  <a:lnTo>
                    <a:pt x="411" y="400"/>
                  </a:lnTo>
                  <a:lnTo>
                    <a:pt x="411" y="400"/>
                  </a:lnTo>
                  <a:lnTo>
                    <a:pt x="407" y="399"/>
                  </a:lnTo>
                  <a:lnTo>
                    <a:pt x="404" y="394"/>
                  </a:lnTo>
                  <a:lnTo>
                    <a:pt x="400" y="387"/>
                  </a:lnTo>
                  <a:lnTo>
                    <a:pt x="396" y="373"/>
                  </a:lnTo>
                  <a:lnTo>
                    <a:pt x="294" y="84"/>
                  </a:lnTo>
                  <a:lnTo>
                    <a:pt x="293" y="84"/>
                  </a:lnTo>
                  <a:lnTo>
                    <a:pt x="293" y="84"/>
                  </a:lnTo>
                  <a:lnTo>
                    <a:pt x="184" y="373"/>
                  </a:lnTo>
                  <a:lnTo>
                    <a:pt x="184" y="373"/>
                  </a:lnTo>
                  <a:lnTo>
                    <a:pt x="179" y="387"/>
                  </a:lnTo>
                  <a:lnTo>
                    <a:pt x="175" y="395"/>
                  </a:lnTo>
                  <a:lnTo>
                    <a:pt x="171" y="399"/>
                  </a:lnTo>
                  <a:lnTo>
                    <a:pt x="168" y="400"/>
                  </a:lnTo>
                  <a:lnTo>
                    <a:pt x="168" y="400"/>
                  </a:lnTo>
                  <a:lnTo>
                    <a:pt x="165" y="400"/>
                  </a:lnTo>
                  <a:lnTo>
                    <a:pt x="163" y="399"/>
                  </a:lnTo>
                  <a:lnTo>
                    <a:pt x="159" y="393"/>
                  </a:lnTo>
                  <a:lnTo>
                    <a:pt x="156" y="381"/>
                  </a:lnTo>
                  <a:lnTo>
                    <a:pt x="148" y="359"/>
                  </a:lnTo>
                  <a:lnTo>
                    <a:pt x="56" y="51"/>
                  </a:lnTo>
                  <a:lnTo>
                    <a:pt x="56" y="51"/>
                  </a:lnTo>
                  <a:lnTo>
                    <a:pt x="50" y="34"/>
                  </a:lnTo>
                  <a:lnTo>
                    <a:pt x="48" y="28"/>
                  </a:lnTo>
                  <a:lnTo>
                    <a:pt x="44" y="22"/>
                  </a:lnTo>
                  <a:lnTo>
                    <a:pt x="40" y="19"/>
                  </a:lnTo>
                  <a:lnTo>
                    <a:pt x="37" y="15"/>
                  </a:lnTo>
                  <a:lnTo>
                    <a:pt x="28" y="10"/>
                  </a:lnTo>
                  <a:lnTo>
                    <a:pt x="28" y="10"/>
                  </a:lnTo>
                  <a:lnTo>
                    <a:pt x="22" y="9"/>
                  </a:lnTo>
                  <a:lnTo>
                    <a:pt x="15" y="8"/>
                  </a:lnTo>
                  <a:lnTo>
                    <a:pt x="5" y="8"/>
                  </a:lnTo>
                  <a:lnTo>
                    <a:pt x="5" y="8"/>
                  </a:lnTo>
                  <a:lnTo>
                    <a:pt x="2" y="7"/>
                  </a:lnTo>
                  <a:lnTo>
                    <a:pt x="0" y="7"/>
                  </a:lnTo>
                  <a:lnTo>
                    <a:pt x="0" y="4"/>
                  </a:lnTo>
                  <a:lnTo>
                    <a:pt x="0" y="4"/>
                  </a:lnTo>
                  <a:lnTo>
                    <a:pt x="0" y="3"/>
                  </a:lnTo>
                  <a:lnTo>
                    <a:pt x="2" y="2"/>
                  </a:lnTo>
                  <a:lnTo>
                    <a:pt x="9" y="0"/>
                  </a:lnTo>
                  <a:lnTo>
                    <a:pt x="9" y="0"/>
                  </a:lnTo>
                  <a:lnTo>
                    <a:pt x="46" y="2"/>
                  </a:lnTo>
                  <a:lnTo>
                    <a:pt x="70" y="2"/>
                  </a:lnTo>
                  <a:lnTo>
                    <a:pt x="70" y="2"/>
                  </a:lnTo>
                  <a:lnTo>
                    <a:pt x="89" y="2"/>
                  </a:lnTo>
                  <a:lnTo>
                    <a:pt x="123" y="0"/>
                  </a:lnTo>
                  <a:lnTo>
                    <a:pt x="123" y="0"/>
                  </a:lnTo>
                  <a:lnTo>
                    <a:pt x="130" y="2"/>
                  </a:lnTo>
                  <a:lnTo>
                    <a:pt x="131" y="3"/>
                  </a:lnTo>
                  <a:lnTo>
                    <a:pt x="133" y="4"/>
                  </a:lnTo>
                  <a:lnTo>
                    <a:pt x="133" y="4"/>
                  </a:lnTo>
                  <a:lnTo>
                    <a:pt x="131" y="7"/>
                  </a:lnTo>
                  <a:lnTo>
                    <a:pt x="130" y="7"/>
                  </a:lnTo>
                  <a:lnTo>
                    <a:pt x="128" y="8"/>
                  </a:lnTo>
                  <a:lnTo>
                    <a:pt x="128" y="8"/>
                  </a:lnTo>
                  <a:lnTo>
                    <a:pt x="118" y="8"/>
                  </a:lnTo>
                  <a:lnTo>
                    <a:pt x="112" y="9"/>
                  </a:lnTo>
                  <a:lnTo>
                    <a:pt x="107" y="10"/>
                  </a:lnTo>
                  <a:lnTo>
                    <a:pt x="107" y="10"/>
                  </a:lnTo>
                  <a:lnTo>
                    <a:pt x="105" y="13"/>
                  </a:lnTo>
                  <a:lnTo>
                    <a:pt x="102" y="15"/>
                  </a:lnTo>
                  <a:lnTo>
                    <a:pt x="101" y="19"/>
                  </a:lnTo>
                  <a:lnTo>
                    <a:pt x="100" y="24"/>
                  </a:lnTo>
                  <a:lnTo>
                    <a:pt x="100" y="24"/>
                  </a:lnTo>
                  <a:lnTo>
                    <a:pt x="101" y="31"/>
                  </a:lnTo>
                  <a:lnTo>
                    <a:pt x="104" y="42"/>
                  </a:lnTo>
                  <a:lnTo>
                    <a:pt x="110" y="71"/>
                  </a:lnTo>
                  <a:lnTo>
                    <a:pt x="110" y="71"/>
                  </a:lnTo>
                  <a:lnTo>
                    <a:pt x="123" y="121"/>
                  </a:lnTo>
                  <a:lnTo>
                    <a:pt x="145" y="198"/>
                  </a:lnTo>
                  <a:lnTo>
                    <a:pt x="180" y="322"/>
                  </a:lnTo>
                  <a:lnTo>
                    <a:pt x="181" y="322"/>
                  </a:lnTo>
                  <a:lnTo>
                    <a:pt x="290" y="26"/>
                  </a:lnTo>
                  <a:lnTo>
                    <a:pt x="290" y="26"/>
                  </a:lnTo>
                  <a:lnTo>
                    <a:pt x="299" y="7"/>
                  </a:lnTo>
                  <a:lnTo>
                    <a:pt x="301" y="3"/>
                  </a:lnTo>
                  <a:lnTo>
                    <a:pt x="304" y="3"/>
                  </a:lnTo>
                  <a:lnTo>
                    <a:pt x="304" y="3"/>
                  </a:lnTo>
                  <a:lnTo>
                    <a:pt x="306" y="4"/>
                  </a:lnTo>
                  <a:lnTo>
                    <a:pt x="309" y="8"/>
                  </a:lnTo>
                  <a:lnTo>
                    <a:pt x="317" y="27"/>
                  </a:lnTo>
                  <a:lnTo>
                    <a:pt x="420" y="321"/>
                  </a:lnTo>
                  <a:close/>
                </a:path>
              </a:pathLst>
            </a:custGeom>
            <a:grpFill/>
            <a:ln>
              <a:noFill/>
            </a:ln>
            <a:extLst/>
          </p:spPr>
          <p:txBody>
            <a:bodyPr/>
            <a:lstStyle/>
            <a:p>
              <a:pPr>
                <a:defRPr/>
              </a:pPr>
              <a:endParaRPr lang="en-US" dirty="0"/>
            </a:p>
          </p:txBody>
        </p:sp>
        <p:sp>
          <p:nvSpPr>
            <p:cNvPr id="24" name="Freeform 23"/>
            <p:cNvSpPr>
              <a:spLocks noEditPoints="1"/>
            </p:cNvSpPr>
            <p:nvPr/>
          </p:nvSpPr>
          <p:spPr bwMode="auto">
            <a:xfrm>
              <a:off x="3878" y="284"/>
              <a:ext cx="240" cy="220"/>
            </a:xfrm>
            <a:custGeom>
              <a:avLst/>
              <a:gdLst>
                <a:gd name="T0" fmla="*/ 108 w 721"/>
                <a:gd name="T1" fmla="*/ 226 h 661"/>
                <a:gd name="T2" fmla="*/ 94 w 721"/>
                <a:gd name="T3" fmla="*/ 156 h 661"/>
                <a:gd name="T4" fmla="*/ 105 w 721"/>
                <a:gd name="T5" fmla="*/ 104 h 661"/>
                <a:gd name="T6" fmla="*/ 154 w 721"/>
                <a:gd name="T7" fmla="*/ 42 h 661"/>
                <a:gd name="T8" fmla="*/ 247 w 721"/>
                <a:gd name="T9" fmla="*/ 4 h 661"/>
                <a:gd name="T10" fmla="*/ 329 w 721"/>
                <a:gd name="T11" fmla="*/ 2 h 661"/>
                <a:gd name="T12" fmla="*/ 408 w 721"/>
                <a:gd name="T13" fmla="*/ 22 h 661"/>
                <a:gd name="T14" fmla="*/ 414 w 721"/>
                <a:gd name="T15" fmla="*/ 40 h 661"/>
                <a:gd name="T16" fmla="*/ 405 w 721"/>
                <a:gd name="T17" fmla="*/ 147 h 661"/>
                <a:gd name="T18" fmla="*/ 394 w 721"/>
                <a:gd name="T19" fmla="*/ 162 h 661"/>
                <a:gd name="T20" fmla="*/ 389 w 721"/>
                <a:gd name="T21" fmla="*/ 146 h 661"/>
                <a:gd name="T22" fmla="*/ 376 w 721"/>
                <a:gd name="T23" fmla="*/ 93 h 661"/>
                <a:gd name="T24" fmla="*/ 349 w 721"/>
                <a:gd name="T25" fmla="*/ 61 h 661"/>
                <a:gd name="T26" fmla="*/ 287 w 721"/>
                <a:gd name="T27" fmla="*/ 38 h 661"/>
                <a:gd name="T28" fmla="*/ 234 w 721"/>
                <a:gd name="T29" fmla="*/ 45 h 661"/>
                <a:gd name="T30" fmla="*/ 200 w 721"/>
                <a:gd name="T31" fmla="*/ 72 h 661"/>
                <a:gd name="T32" fmla="*/ 182 w 721"/>
                <a:gd name="T33" fmla="*/ 121 h 661"/>
                <a:gd name="T34" fmla="*/ 188 w 721"/>
                <a:gd name="T35" fmla="*/ 176 h 661"/>
                <a:gd name="T36" fmla="*/ 226 w 721"/>
                <a:gd name="T37" fmla="*/ 246 h 661"/>
                <a:gd name="T38" fmla="*/ 335 w 721"/>
                <a:gd name="T39" fmla="*/ 370 h 661"/>
                <a:gd name="T40" fmla="*/ 476 w 721"/>
                <a:gd name="T41" fmla="*/ 485 h 661"/>
                <a:gd name="T42" fmla="*/ 505 w 721"/>
                <a:gd name="T43" fmla="*/ 405 h 661"/>
                <a:gd name="T44" fmla="*/ 506 w 721"/>
                <a:gd name="T45" fmla="*/ 345 h 661"/>
                <a:gd name="T46" fmla="*/ 489 w 721"/>
                <a:gd name="T47" fmla="*/ 323 h 661"/>
                <a:gd name="T48" fmla="*/ 451 w 721"/>
                <a:gd name="T49" fmla="*/ 315 h 661"/>
                <a:gd name="T50" fmla="*/ 442 w 721"/>
                <a:gd name="T51" fmla="*/ 308 h 661"/>
                <a:gd name="T52" fmla="*/ 456 w 721"/>
                <a:gd name="T53" fmla="*/ 299 h 661"/>
                <a:gd name="T54" fmla="*/ 568 w 721"/>
                <a:gd name="T55" fmla="*/ 308 h 661"/>
                <a:gd name="T56" fmla="*/ 585 w 721"/>
                <a:gd name="T57" fmla="*/ 322 h 661"/>
                <a:gd name="T58" fmla="*/ 571 w 721"/>
                <a:gd name="T59" fmla="*/ 399 h 661"/>
                <a:gd name="T60" fmla="*/ 502 w 721"/>
                <a:gd name="T61" fmla="*/ 521 h 661"/>
                <a:gd name="T62" fmla="*/ 620 w 721"/>
                <a:gd name="T63" fmla="*/ 604 h 661"/>
                <a:gd name="T64" fmla="*/ 692 w 721"/>
                <a:gd name="T65" fmla="*/ 631 h 661"/>
                <a:gd name="T66" fmla="*/ 718 w 721"/>
                <a:gd name="T67" fmla="*/ 634 h 661"/>
                <a:gd name="T68" fmla="*/ 719 w 721"/>
                <a:gd name="T69" fmla="*/ 644 h 661"/>
                <a:gd name="T70" fmla="*/ 631 w 721"/>
                <a:gd name="T71" fmla="*/ 649 h 661"/>
                <a:gd name="T72" fmla="*/ 502 w 721"/>
                <a:gd name="T73" fmla="*/ 628 h 661"/>
                <a:gd name="T74" fmla="*/ 421 w 721"/>
                <a:gd name="T75" fmla="*/ 594 h 661"/>
                <a:gd name="T76" fmla="*/ 340 w 721"/>
                <a:gd name="T77" fmla="*/ 643 h 661"/>
                <a:gd name="T78" fmla="*/ 255 w 721"/>
                <a:gd name="T79" fmla="*/ 660 h 661"/>
                <a:gd name="T80" fmla="*/ 145 w 721"/>
                <a:gd name="T81" fmla="*/ 650 h 661"/>
                <a:gd name="T82" fmla="*/ 50 w 721"/>
                <a:gd name="T83" fmla="*/ 595 h 661"/>
                <a:gd name="T84" fmla="*/ 6 w 721"/>
                <a:gd name="T85" fmla="*/ 519 h 661"/>
                <a:gd name="T86" fmla="*/ 1 w 721"/>
                <a:gd name="T87" fmla="*/ 456 h 661"/>
                <a:gd name="T88" fmla="*/ 30 w 721"/>
                <a:gd name="T89" fmla="*/ 374 h 661"/>
                <a:gd name="T90" fmla="*/ 82 w 721"/>
                <a:gd name="T91" fmla="*/ 312 h 661"/>
                <a:gd name="T92" fmla="*/ 400 w 721"/>
                <a:gd name="T93" fmla="*/ 557 h 661"/>
                <a:gd name="T94" fmla="*/ 249 w 721"/>
                <a:gd name="T95" fmla="*/ 412 h 661"/>
                <a:gd name="T96" fmla="*/ 148 w 721"/>
                <a:gd name="T97" fmla="*/ 316 h 661"/>
                <a:gd name="T98" fmla="*/ 105 w 721"/>
                <a:gd name="T99" fmla="*/ 389 h 661"/>
                <a:gd name="T100" fmla="*/ 104 w 721"/>
                <a:gd name="T101" fmla="*/ 473 h 661"/>
                <a:gd name="T102" fmla="*/ 138 w 721"/>
                <a:gd name="T103" fmla="*/ 549 h 661"/>
                <a:gd name="T104" fmla="*/ 200 w 721"/>
                <a:gd name="T105" fmla="*/ 595 h 661"/>
                <a:gd name="T106" fmla="*/ 262 w 721"/>
                <a:gd name="T107" fmla="*/ 608 h 661"/>
                <a:gd name="T108" fmla="*/ 348 w 721"/>
                <a:gd name="T109" fmla="*/ 588 h 661"/>
                <a:gd name="T110" fmla="*/ 400 w 721"/>
                <a:gd name="T111" fmla="*/ 55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661">
                  <a:moveTo>
                    <a:pt x="137" y="275"/>
                  </a:moveTo>
                  <a:lnTo>
                    <a:pt x="137" y="275"/>
                  </a:lnTo>
                  <a:lnTo>
                    <a:pt x="125" y="258"/>
                  </a:lnTo>
                  <a:lnTo>
                    <a:pt x="115" y="242"/>
                  </a:lnTo>
                  <a:lnTo>
                    <a:pt x="108" y="226"/>
                  </a:lnTo>
                  <a:lnTo>
                    <a:pt x="102" y="212"/>
                  </a:lnTo>
                  <a:lnTo>
                    <a:pt x="98" y="197"/>
                  </a:lnTo>
                  <a:lnTo>
                    <a:pt x="96" y="184"/>
                  </a:lnTo>
                  <a:lnTo>
                    <a:pt x="94" y="169"/>
                  </a:lnTo>
                  <a:lnTo>
                    <a:pt x="94" y="156"/>
                  </a:lnTo>
                  <a:lnTo>
                    <a:pt x="94" y="156"/>
                  </a:lnTo>
                  <a:lnTo>
                    <a:pt x="94" y="142"/>
                  </a:lnTo>
                  <a:lnTo>
                    <a:pt x="97" y="130"/>
                  </a:lnTo>
                  <a:lnTo>
                    <a:pt x="99" y="117"/>
                  </a:lnTo>
                  <a:lnTo>
                    <a:pt x="105" y="104"/>
                  </a:lnTo>
                  <a:lnTo>
                    <a:pt x="111" y="90"/>
                  </a:lnTo>
                  <a:lnTo>
                    <a:pt x="120" y="77"/>
                  </a:lnTo>
                  <a:lnTo>
                    <a:pt x="130" y="65"/>
                  </a:lnTo>
                  <a:lnTo>
                    <a:pt x="141" y="53"/>
                  </a:lnTo>
                  <a:lnTo>
                    <a:pt x="154" y="42"/>
                  </a:lnTo>
                  <a:lnTo>
                    <a:pt x="168" y="32"/>
                  </a:lnTo>
                  <a:lnTo>
                    <a:pt x="185" y="23"/>
                  </a:lnTo>
                  <a:lnTo>
                    <a:pt x="205" y="15"/>
                  </a:lnTo>
                  <a:lnTo>
                    <a:pt x="224" y="9"/>
                  </a:lnTo>
                  <a:lnTo>
                    <a:pt x="247" y="4"/>
                  </a:lnTo>
                  <a:lnTo>
                    <a:pt x="272" y="2"/>
                  </a:lnTo>
                  <a:lnTo>
                    <a:pt x="298" y="0"/>
                  </a:lnTo>
                  <a:lnTo>
                    <a:pt x="298" y="0"/>
                  </a:lnTo>
                  <a:lnTo>
                    <a:pt x="313" y="0"/>
                  </a:lnTo>
                  <a:lnTo>
                    <a:pt x="329" y="2"/>
                  </a:lnTo>
                  <a:lnTo>
                    <a:pt x="355" y="6"/>
                  </a:lnTo>
                  <a:lnTo>
                    <a:pt x="380" y="11"/>
                  </a:lnTo>
                  <a:lnTo>
                    <a:pt x="400" y="19"/>
                  </a:lnTo>
                  <a:lnTo>
                    <a:pt x="400" y="19"/>
                  </a:lnTo>
                  <a:lnTo>
                    <a:pt x="408" y="22"/>
                  </a:lnTo>
                  <a:lnTo>
                    <a:pt x="410" y="25"/>
                  </a:lnTo>
                  <a:lnTo>
                    <a:pt x="412" y="27"/>
                  </a:lnTo>
                  <a:lnTo>
                    <a:pt x="414" y="33"/>
                  </a:lnTo>
                  <a:lnTo>
                    <a:pt x="414" y="40"/>
                  </a:lnTo>
                  <a:lnTo>
                    <a:pt x="414" y="40"/>
                  </a:lnTo>
                  <a:lnTo>
                    <a:pt x="412" y="67"/>
                  </a:lnTo>
                  <a:lnTo>
                    <a:pt x="410" y="100"/>
                  </a:lnTo>
                  <a:lnTo>
                    <a:pt x="408" y="129"/>
                  </a:lnTo>
                  <a:lnTo>
                    <a:pt x="405" y="147"/>
                  </a:lnTo>
                  <a:lnTo>
                    <a:pt x="405" y="147"/>
                  </a:lnTo>
                  <a:lnTo>
                    <a:pt x="404" y="156"/>
                  </a:lnTo>
                  <a:lnTo>
                    <a:pt x="401" y="159"/>
                  </a:lnTo>
                  <a:lnTo>
                    <a:pt x="398" y="162"/>
                  </a:lnTo>
                  <a:lnTo>
                    <a:pt x="394" y="162"/>
                  </a:lnTo>
                  <a:lnTo>
                    <a:pt x="394" y="162"/>
                  </a:lnTo>
                  <a:lnTo>
                    <a:pt x="392" y="162"/>
                  </a:lnTo>
                  <a:lnTo>
                    <a:pt x="389" y="159"/>
                  </a:lnTo>
                  <a:lnTo>
                    <a:pt x="389" y="155"/>
                  </a:lnTo>
                  <a:lnTo>
                    <a:pt x="389" y="146"/>
                  </a:lnTo>
                  <a:lnTo>
                    <a:pt x="389" y="146"/>
                  </a:lnTo>
                  <a:lnTo>
                    <a:pt x="388" y="129"/>
                  </a:lnTo>
                  <a:lnTo>
                    <a:pt x="386" y="121"/>
                  </a:lnTo>
                  <a:lnTo>
                    <a:pt x="383" y="111"/>
                  </a:lnTo>
                  <a:lnTo>
                    <a:pt x="380" y="102"/>
                  </a:lnTo>
                  <a:lnTo>
                    <a:pt x="376" y="93"/>
                  </a:lnTo>
                  <a:lnTo>
                    <a:pt x="371" y="84"/>
                  </a:lnTo>
                  <a:lnTo>
                    <a:pt x="365" y="76"/>
                  </a:lnTo>
                  <a:lnTo>
                    <a:pt x="365" y="76"/>
                  </a:lnTo>
                  <a:lnTo>
                    <a:pt x="358" y="68"/>
                  </a:lnTo>
                  <a:lnTo>
                    <a:pt x="349" y="61"/>
                  </a:lnTo>
                  <a:lnTo>
                    <a:pt x="340" y="55"/>
                  </a:lnTo>
                  <a:lnTo>
                    <a:pt x="329" y="49"/>
                  </a:lnTo>
                  <a:lnTo>
                    <a:pt x="317" y="44"/>
                  </a:lnTo>
                  <a:lnTo>
                    <a:pt x="303" y="40"/>
                  </a:lnTo>
                  <a:lnTo>
                    <a:pt x="287" y="38"/>
                  </a:lnTo>
                  <a:lnTo>
                    <a:pt x="272" y="38"/>
                  </a:lnTo>
                  <a:lnTo>
                    <a:pt x="272" y="38"/>
                  </a:lnTo>
                  <a:lnTo>
                    <a:pt x="257" y="39"/>
                  </a:lnTo>
                  <a:lnTo>
                    <a:pt x="243" y="43"/>
                  </a:lnTo>
                  <a:lnTo>
                    <a:pt x="234" y="45"/>
                  </a:lnTo>
                  <a:lnTo>
                    <a:pt x="227" y="49"/>
                  </a:lnTo>
                  <a:lnTo>
                    <a:pt x="219" y="54"/>
                  </a:lnTo>
                  <a:lnTo>
                    <a:pt x="212" y="59"/>
                  </a:lnTo>
                  <a:lnTo>
                    <a:pt x="206" y="65"/>
                  </a:lnTo>
                  <a:lnTo>
                    <a:pt x="200" y="72"/>
                  </a:lnTo>
                  <a:lnTo>
                    <a:pt x="195" y="79"/>
                  </a:lnTo>
                  <a:lnTo>
                    <a:pt x="190" y="89"/>
                  </a:lnTo>
                  <a:lnTo>
                    <a:pt x="187" y="99"/>
                  </a:lnTo>
                  <a:lnTo>
                    <a:pt x="183" y="108"/>
                  </a:lnTo>
                  <a:lnTo>
                    <a:pt x="182" y="121"/>
                  </a:lnTo>
                  <a:lnTo>
                    <a:pt x="181" y="134"/>
                  </a:lnTo>
                  <a:lnTo>
                    <a:pt x="181" y="134"/>
                  </a:lnTo>
                  <a:lnTo>
                    <a:pt x="182" y="149"/>
                  </a:lnTo>
                  <a:lnTo>
                    <a:pt x="184" y="163"/>
                  </a:lnTo>
                  <a:lnTo>
                    <a:pt x="188" y="176"/>
                  </a:lnTo>
                  <a:lnTo>
                    <a:pt x="194" y="191"/>
                  </a:lnTo>
                  <a:lnTo>
                    <a:pt x="200" y="204"/>
                  </a:lnTo>
                  <a:lnTo>
                    <a:pt x="207" y="219"/>
                  </a:lnTo>
                  <a:lnTo>
                    <a:pt x="216" y="232"/>
                  </a:lnTo>
                  <a:lnTo>
                    <a:pt x="226" y="246"/>
                  </a:lnTo>
                  <a:lnTo>
                    <a:pt x="247" y="272"/>
                  </a:lnTo>
                  <a:lnTo>
                    <a:pt x="270" y="300"/>
                  </a:lnTo>
                  <a:lnTo>
                    <a:pt x="321" y="355"/>
                  </a:lnTo>
                  <a:lnTo>
                    <a:pt x="321" y="355"/>
                  </a:lnTo>
                  <a:lnTo>
                    <a:pt x="335" y="370"/>
                  </a:lnTo>
                  <a:lnTo>
                    <a:pt x="354" y="389"/>
                  </a:lnTo>
                  <a:lnTo>
                    <a:pt x="399" y="433"/>
                  </a:lnTo>
                  <a:lnTo>
                    <a:pt x="469" y="496"/>
                  </a:lnTo>
                  <a:lnTo>
                    <a:pt x="469" y="496"/>
                  </a:lnTo>
                  <a:lnTo>
                    <a:pt x="476" y="485"/>
                  </a:lnTo>
                  <a:lnTo>
                    <a:pt x="483" y="473"/>
                  </a:lnTo>
                  <a:lnTo>
                    <a:pt x="489" y="458"/>
                  </a:lnTo>
                  <a:lnTo>
                    <a:pt x="495" y="441"/>
                  </a:lnTo>
                  <a:lnTo>
                    <a:pt x="501" y="423"/>
                  </a:lnTo>
                  <a:lnTo>
                    <a:pt x="505" y="405"/>
                  </a:lnTo>
                  <a:lnTo>
                    <a:pt x="508" y="385"/>
                  </a:lnTo>
                  <a:lnTo>
                    <a:pt x="510" y="366"/>
                  </a:lnTo>
                  <a:lnTo>
                    <a:pt x="510" y="366"/>
                  </a:lnTo>
                  <a:lnTo>
                    <a:pt x="508" y="356"/>
                  </a:lnTo>
                  <a:lnTo>
                    <a:pt x="506" y="345"/>
                  </a:lnTo>
                  <a:lnTo>
                    <a:pt x="501" y="336"/>
                  </a:lnTo>
                  <a:lnTo>
                    <a:pt x="497" y="331"/>
                  </a:lnTo>
                  <a:lnTo>
                    <a:pt x="494" y="327"/>
                  </a:lnTo>
                  <a:lnTo>
                    <a:pt x="494" y="327"/>
                  </a:lnTo>
                  <a:lnTo>
                    <a:pt x="489" y="323"/>
                  </a:lnTo>
                  <a:lnTo>
                    <a:pt x="484" y="321"/>
                  </a:lnTo>
                  <a:lnTo>
                    <a:pt x="473" y="317"/>
                  </a:lnTo>
                  <a:lnTo>
                    <a:pt x="462" y="315"/>
                  </a:lnTo>
                  <a:lnTo>
                    <a:pt x="451" y="315"/>
                  </a:lnTo>
                  <a:lnTo>
                    <a:pt x="451" y="315"/>
                  </a:lnTo>
                  <a:lnTo>
                    <a:pt x="448" y="314"/>
                  </a:lnTo>
                  <a:lnTo>
                    <a:pt x="445" y="312"/>
                  </a:lnTo>
                  <a:lnTo>
                    <a:pt x="443" y="311"/>
                  </a:lnTo>
                  <a:lnTo>
                    <a:pt x="442" y="308"/>
                  </a:lnTo>
                  <a:lnTo>
                    <a:pt x="442" y="308"/>
                  </a:lnTo>
                  <a:lnTo>
                    <a:pt x="443" y="304"/>
                  </a:lnTo>
                  <a:lnTo>
                    <a:pt x="446" y="302"/>
                  </a:lnTo>
                  <a:lnTo>
                    <a:pt x="450" y="300"/>
                  </a:lnTo>
                  <a:lnTo>
                    <a:pt x="456" y="299"/>
                  </a:lnTo>
                  <a:lnTo>
                    <a:pt x="456" y="299"/>
                  </a:lnTo>
                  <a:lnTo>
                    <a:pt x="496" y="300"/>
                  </a:lnTo>
                  <a:lnTo>
                    <a:pt x="524" y="302"/>
                  </a:lnTo>
                  <a:lnTo>
                    <a:pt x="557" y="305"/>
                  </a:lnTo>
                  <a:lnTo>
                    <a:pt x="557" y="305"/>
                  </a:lnTo>
                  <a:lnTo>
                    <a:pt x="568" y="308"/>
                  </a:lnTo>
                  <a:lnTo>
                    <a:pt x="576" y="310"/>
                  </a:lnTo>
                  <a:lnTo>
                    <a:pt x="580" y="312"/>
                  </a:lnTo>
                  <a:lnTo>
                    <a:pt x="582" y="315"/>
                  </a:lnTo>
                  <a:lnTo>
                    <a:pt x="585" y="319"/>
                  </a:lnTo>
                  <a:lnTo>
                    <a:pt x="585" y="322"/>
                  </a:lnTo>
                  <a:lnTo>
                    <a:pt x="585" y="322"/>
                  </a:lnTo>
                  <a:lnTo>
                    <a:pt x="585" y="334"/>
                  </a:lnTo>
                  <a:lnTo>
                    <a:pt x="584" y="346"/>
                  </a:lnTo>
                  <a:lnTo>
                    <a:pt x="579" y="373"/>
                  </a:lnTo>
                  <a:lnTo>
                    <a:pt x="571" y="399"/>
                  </a:lnTo>
                  <a:lnTo>
                    <a:pt x="562" y="425"/>
                  </a:lnTo>
                  <a:lnTo>
                    <a:pt x="550" y="451"/>
                  </a:lnTo>
                  <a:lnTo>
                    <a:pt x="536" y="475"/>
                  </a:lnTo>
                  <a:lnTo>
                    <a:pt x="519" y="500"/>
                  </a:lnTo>
                  <a:lnTo>
                    <a:pt x="502" y="521"/>
                  </a:lnTo>
                  <a:lnTo>
                    <a:pt x="502" y="521"/>
                  </a:lnTo>
                  <a:lnTo>
                    <a:pt x="541" y="552"/>
                  </a:lnTo>
                  <a:lnTo>
                    <a:pt x="574" y="575"/>
                  </a:lnTo>
                  <a:lnTo>
                    <a:pt x="599" y="592"/>
                  </a:lnTo>
                  <a:lnTo>
                    <a:pt x="620" y="604"/>
                  </a:lnTo>
                  <a:lnTo>
                    <a:pt x="620" y="604"/>
                  </a:lnTo>
                  <a:lnTo>
                    <a:pt x="631" y="610"/>
                  </a:lnTo>
                  <a:lnTo>
                    <a:pt x="643" y="615"/>
                  </a:lnTo>
                  <a:lnTo>
                    <a:pt x="668" y="625"/>
                  </a:lnTo>
                  <a:lnTo>
                    <a:pt x="692" y="631"/>
                  </a:lnTo>
                  <a:lnTo>
                    <a:pt x="701" y="633"/>
                  </a:lnTo>
                  <a:lnTo>
                    <a:pt x="710" y="633"/>
                  </a:lnTo>
                  <a:lnTo>
                    <a:pt x="710" y="633"/>
                  </a:lnTo>
                  <a:lnTo>
                    <a:pt x="715" y="633"/>
                  </a:lnTo>
                  <a:lnTo>
                    <a:pt x="718" y="634"/>
                  </a:lnTo>
                  <a:lnTo>
                    <a:pt x="721" y="637"/>
                  </a:lnTo>
                  <a:lnTo>
                    <a:pt x="721" y="640"/>
                  </a:lnTo>
                  <a:lnTo>
                    <a:pt x="721" y="640"/>
                  </a:lnTo>
                  <a:lnTo>
                    <a:pt x="721" y="643"/>
                  </a:lnTo>
                  <a:lnTo>
                    <a:pt x="719" y="644"/>
                  </a:lnTo>
                  <a:lnTo>
                    <a:pt x="716" y="646"/>
                  </a:lnTo>
                  <a:lnTo>
                    <a:pt x="707" y="648"/>
                  </a:lnTo>
                  <a:lnTo>
                    <a:pt x="695" y="649"/>
                  </a:lnTo>
                  <a:lnTo>
                    <a:pt x="631" y="649"/>
                  </a:lnTo>
                  <a:lnTo>
                    <a:pt x="631" y="649"/>
                  </a:lnTo>
                  <a:lnTo>
                    <a:pt x="598" y="648"/>
                  </a:lnTo>
                  <a:lnTo>
                    <a:pt x="570" y="646"/>
                  </a:lnTo>
                  <a:lnTo>
                    <a:pt x="545" y="643"/>
                  </a:lnTo>
                  <a:lnTo>
                    <a:pt x="523" y="637"/>
                  </a:lnTo>
                  <a:lnTo>
                    <a:pt x="502" y="628"/>
                  </a:lnTo>
                  <a:lnTo>
                    <a:pt x="480" y="617"/>
                  </a:lnTo>
                  <a:lnTo>
                    <a:pt x="459" y="603"/>
                  </a:lnTo>
                  <a:lnTo>
                    <a:pt x="433" y="583"/>
                  </a:lnTo>
                  <a:lnTo>
                    <a:pt x="433" y="583"/>
                  </a:lnTo>
                  <a:lnTo>
                    <a:pt x="421" y="594"/>
                  </a:lnTo>
                  <a:lnTo>
                    <a:pt x="406" y="606"/>
                  </a:lnTo>
                  <a:lnTo>
                    <a:pt x="388" y="620"/>
                  </a:lnTo>
                  <a:lnTo>
                    <a:pt x="366" y="632"/>
                  </a:lnTo>
                  <a:lnTo>
                    <a:pt x="353" y="638"/>
                  </a:lnTo>
                  <a:lnTo>
                    <a:pt x="340" y="643"/>
                  </a:lnTo>
                  <a:lnTo>
                    <a:pt x="325" y="648"/>
                  </a:lnTo>
                  <a:lnTo>
                    <a:pt x="309" y="653"/>
                  </a:lnTo>
                  <a:lnTo>
                    <a:pt x="292" y="655"/>
                  </a:lnTo>
                  <a:lnTo>
                    <a:pt x="274" y="659"/>
                  </a:lnTo>
                  <a:lnTo>
                    <a:pt x="255" y="660"/>
                  </a:lnTo>
                  <a:lnTo>
                    <a:pt x="233" y="661"/>
                  </a:lnTo>
                  <a:lnTo>
                    <a:pt x="233" y="661"/>
                  </a:lnTo>
                  <a:lnTo>
                    <a:pt x="201" y="659"/>
                  </a:lnTo>
                  <a:lnTo>
                    <a:pt x="172" y="655"/>
                  </a:lnTo>
                  <a:lnTo>
                    <a:pt x="145" y="650"/>
                  </a:lnTo>
                  <a:lnTo>
                    <a:pt x="121" y="642"/>
                  </a:lnTo>
                  <a:lnTo>
                    <a:pt x="99" y="632"/>
                  </a:lnTo>
                  <a:lnTo>
                    <a:pt x="80" y="621"/>
                  </a:lnTo>
                  <a:lnTo>
                    <a:pt x="64" y="609"/>
                  </a:lnTo>
                  <a:lnTo>
                    <a:pt x="50" y="595"/>
                  </a:lnTo>
                  <a:lnTo>
                    <a:pt x="36" y="581"/>
                  </a:lnTo>
                  <a:lnTo>
                    <a:pt x="27" y="565"/>
                  </a:lnTo>
                  <a:lnTo>
                    <a:pt x="18" y="551"/>
                  </a:lnTo>
                  <a:lnTo>
                    <a:pt x="11" y="535"/>
                  </a:lnTo>
                  <a:lnTo>
                    <a:pt x="6" y="519"/>
                  </a:lnTo>
                  <a:lnTo>
                    <a:pt x="2" y="503"/>
                  </a:lnTo>
                  <a:lnTo>
                    <a:pt x="0" y="489"/>
                  </a:lnTo>
                  <a:lnTo>
                    <a:pt x="0" y="474"/>
                  </a:lnTo>
                  <a:lnTo>
                    <a:pt x="0" y="474"/>
                  </a:lnTo>
                  <a:lnTo>
                    <a:pt x="1" y="456"/>
                  </a:lnTo>
                  <a:lnTo>
                    <a:pt x="3" y="439"/>
                  </a:lnTo>
                  <a:lnTo>
                    <a:pt x="8" y="422"/>
                  </a:lnTo>
                  <a:lnTo>
                    <a:pt x="14" y="405"/>
                  </a:lnTo>
                  <a:lnTo>
                    <a:pt x="22" y="389"/>
                  </a:lnTo>
                  <a:lnTo>
                    <a:pt x="30" y="374"/>
                  </a:lnTo>
                  <a:lnTo>
                    <a:pt x="39" y="360"/>
                  </a:lnTo>
                  <a:lnTo>
                    <a:pt x="50" y="346"/>
                  </a:lnTo>
                  <a:lnTo>
                    <a:pt x="60" y="334"/>
                  </a:lnTo>
                  <a:lnTo>
                    <a:pt x="71" y="323"/>
                  </a:lnTo>
                  <a:lnTo>
                    <a:pt x="82" y="312"/>
                  </a:lnTo>
                  <a:lnTo>
                    <a:pt x="94" y="303"/>
                  </a:lnTo>
                  <a:lnTo>
                    <a:pt x="116" y="287"/>
                  </a:lnTo>
                  <a:lnTo>
                    <a:pt x="137" y="275"/>
                  </a:lnTo>
                  <a:close/>
                  <a:moveTo>
                    <a:pt x="400" y="557"/>
                  </a:moveTo>
                  <a:lnTo>
                    <a:pt x="400" y="557"/>
                  </a:lnTo>
                  <a:lnTo>
                    <a:pt x="359" y="520"/>
                  </a:lnTo>
                  <a:lnTo>
                    <a:pt x="314" y="478"/>
                  </a:lnTo>
                  <a:lnTo>
                    <a:pt x="274" y="439"/>
                  </a:lnTo>
                  <a:lnTo>
                    <a:pt x="249" y="412"/>
                  </a:lnTo>
                  <a:lnTo>
                    <a:pt x="249" y="412"/>
                  </a:lnTo>
                  <a:lnTo>
                    <a:pt x="200" y="359"/>
                  </a:lnTo>
                  <a:lnTo>
                    <a:pt x="176" y="329"/>
                  </a:lnTo>
                  <a:lnTo>
                    <a:pt x="159" y="308"/>
                  </a:lnTo>
                  <a:lnTo>
                    <a:pt x="159" y="308"/>
                  </a:lnTo>
                  <a:lnTo>
                    <a:pt x="148" y="316"/>
                  </a:lnTo>
                  <a:lnTo>
                    <a:pt x="137" y="326"/>
                  </a:lnTo>
                  <a:lnTo>
                    <a:pt x="127" y="339"/>
                  </a:lnTo>
                  <a:lnTo>
                    <a:pt x="119" y="354"/>
                  </a:lnTo>
                  <a:lnTo>
                    <a:pt x="111" y="371"/>
                  </a:lnTo>
                  <a:lnTo>
                    <a:pt x="105" y="389"/>
                  </a:lnTo>
                  <a:lnTo>
                    <a:pt x="102" y="411"/>
                  </a:lnTo>
                  <a:lnTo>
                    <a:pt x="101" y="435"/>
                  </a:lnTo>
                  <a:lnTo>
                    <a:pt x="101" y="435"/>
                  </a:lnTo>
                  <a:lnTo>
                    <a:pt x="102" y="455"/>
                  </a:lnTo>
                  <a:lnTo>
                    <a:pt x="104" y="473"/>
                  </a:lnTo>
                  <a:lnTo>
                    <a:pt x="108" y="490"/>
                  </a:lnTo>
                  <a:lnTo>
                    <a:pt x="114" y="507"/>
                  </a:lnTo>
                  <a:lnTo>
                    <a:pt x="120" y="521"/>
                  </a:lnTo>
                  <a:lnTo>
                    <a:pt x="128" y="536"/>
                  </a:lnTo>
                  <a:lnTo>
                    <a:pt x="138" y="549"/>
                  </a:lnTo>
                  <a:lnTo>
                    <a:pt x="149" y="560"/>
                  </a:lnTo>
                  <a:lnTo>
                    <a:pt x="160" y="571"/>
                  </a:lnTo>
                  <a:lnTo>
                    <a:pt x="172" y="581"/>
                  </a:lnTo>
                  <a:lnTo>
                    <a:pt x="185" y="588"/>
                  </a:lnTo>
                  <a:lnTo>
                    <a:pt x="200" y="595"/>
                  </a:lnTo>
                  <a:lnTo>
                    <a:pt x="215" y="600"/>
                  </a:lnTo>
                  <a:lnTo>
                    <a:pt x="230" y="604"/>
                  </a:lnTo>
                  <a:lnTo>
                    <a:pt x="246" y="606"/>
                  </a:lnTo>
                  <a:lnTo>
                    <a:pt x="262" y="608"/>
                  </a:lnTo>
                  <a:lnTo>
                    <a:pt x="262" y="608"/>
                  </a:lnTo>
                  <a:lnTo>
                    <a:pt x="274" y="608"/>
                  </a:lnTo>
                  <a:lnTo>
                    <a:pt x="286" y="606"/>
                  </a:lnTo>
                  <a:lnTo>
                    <a:pt x="308" y="602"/>
                  </a:lnTo>
                  <a:lnTo>
                    <a:pt x="330" y="595"/>
                  </a:lnTo>
                  <a:lnTo>
                    <a:pt x="348" y="588"/>
                  </a:lnTo>
                  <a:lnTo>
                    <a:pt x="365" y="581"/>
                  </a:lnTo>
                  <a:lnTo>
                    <a:pt x="380" y="572"/>
                  </a:lnTo>
                  <a:lnTo>
                    <a:pt x="392" y="564"/>
                  </a:lnTo>
                  <a:lnTo>
                    <a:pt x="400" y="557"/>
                  </a:lnTo>
                  <a:lnTo>
                    <a:pt x="400" y="557"/>
                  </a:lnTo>
                  <a:close/>
                </a:path>
              </a:pathLst>
            </a:custGeom>
            <a:grpFill/>
            <a:ln>
              <a:noFill/>
            </a:ln>
            <a:extLst/>
          </p:spPr>
          <p:txBody>
            <a:bodyPr/>
            <a:lstStyle/>
            <a:p>
              <a:pPr>
                <a:defRPr/>
              </a:pPr>
              <a:endParaRPr lang="en-US" dirty="0"/>
            </a:p>
          </p:txBody>
        </p:sp>
        <p:sp>
          <p:nvSpPr>
            <p:cNvPr id="25" name="Freeform 33"/>
            <p:cNvSpPr>
              <a:spLocks/>
            </p:cNvSpPr>
            <p:nvPr/>
          </p:nvSpPr>
          <p:spPr bwMode="auto">
            <a:xfrm>
              <a:off x="264" y="274"/>
              <a:ext cx="164" cy="24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grpFill/>
            <a:ln>
              <a:noFill/>
            </a:ln>
            <a:extLst/>
          </p:spPr>
          <p:txBody>
            <a:bodyPr/>
            <a:lstStyle/>
            <a:p>
              <a:pPr>
                <a:defRPr/>
              </a:pPr>
              <a:endParaRPr lang="en-US" dirty="0"/>
            </a:p>
          </p:txBody>
        </p:sp>
        <p:sp>
          <p:nvSpPr>
            <p:cNvPr id="26" name="Freeform 34"/>
            <p:cNvSpPr>
              <a:spLocks/>
            </p:cNvSpPr>
            <p:nvPr/>
          </p:nvSpPr>
          <p:spPr bwMode="auto">
            <a:xfrm>
              <a:off x="544" y="277"/>
              <a:ext cx="169" cy="234"/>
            </a:xfrm>
            <a:custGeom>
              <a:avLst/>
              <a:gdLst>
                <a:gd name="T0" fmla="*/ 0 w 509"/>
                <a:gd name="T1" fmla="*/ 702 h 702"/>
                <a:gd name="T2" fmla="*/ 0 w 509"/>
                <a:gd name="T3" fmla="*/ 0 h 702"/>
                <a:gd name="T4" fmla="*/ 150 w 509"/>
                <a:gd name="T5" fmla="*/ 0 h 702"/>
                <a:gd name="T6" fmla="*/ 150 w 509"/>
                <a:gd name="T7" fmla="*/ 280 h 702"/>
                <a:gd name="T8" fmla="*/ 360 w 509"/>
                <a:gd name="T9" fmla="*/ 280 h 702"/>
                <a:gd name="T10" fmla="*/ 360 w 509"/>
                <a:gd name="T11" fmla="*/ 0 h 702"/>
                <a:gd name="T12" fmla="*/ 509 w 509"/>
                <a:gd name="T13" fmla="*/ 0 h 702"/>
                <a:gd name="T14" fmla="*/ 509 w 509"/>
                <a:gd name="T15" fmla="*/ 702 h 702"/>
                <a:gd name="T16" fmla="*/ 360 w 509"/>
                <a:gd name="T17" fmla="*/ 702 h 702"/>
                <a:gd name="T18" fmla="*/ 360 w 509"/>
                <a:gd name="T19" fmla="*/ 398 h 702"/>
                <a:gd name="T20" fmla="*/ 150 w 509"/>
                <a:gd name="T21" fmla="*/ 398 h 702"/>
                <a:gd name="T22" fmla="*/ 150 w 509"/>
                <a:gd name="T23" fmla="*/ 702 h 702"/>
                <a:gd name="T24" fmla="*/ 0 w 50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702">
                  <a:moveTo>
                    <a:pt x="0" y="702"/>
                  </a:moveTo>
                  <a:lnTo>
                    <a:pt x="0" y="0"/>
                  </a:lnTo>
                  <a:lnTo>
                    <a:pt x="150" y="0"/>
                  </a:lnTo>
                  <a:lnTo>
                    <a:pt x="150" y="280"/>
                  </a:lnTo>
                  <a:lnTo>
                    <a:pt x="360" y="280"/>
                  </a:lnTo>
                  <a:lnTo>
                    <a:pt x="360" y="0"/>
                  </a:lnTo>
                  <a:lnTo>
                    <a:pt x="509" y="0"/>
                  </a:lnTo>
                  <a:lnTo>
                    <a:pt x="509" y="702"/>
                  </a:lnTo>
                  <a:lnTo>
                    <a:pt x="360" y="702"/>
                  </a:lnTo>
                  <a:lnTo>
                    <a:pt x="360" y="398"/>
                  </a:lnTo>
                  <a:lnTo>
                    <a:pt x="150" y="398"/>
                  </a:lnTo>
                  <a:lnTo>
                    <a:pt x="150" y="702"/>
                  </a:lnTo>
                  <a:lnTo>
                    <a:pt x="0" y="702"/>
                  </a:lnTo>
                  <a:close/>
                </a:path>
              </a:pathLst>
            </a:custGeom>
            <a:grpFill/>
            <a:ln>
              <a:noFill/>
            </a:ln>
            <a:extLst/>
          </p:spPr>
          <p:txBody>
            <a:bodyPr/>
            <a:lstStyle/>
            <a:p>
              <a:pPr>
                <a:defRPr/>
              </a:pPr>
              <a:endParaRPr lang="en-US" dirty="0"/>
            </a:p>
          </p:txBody>
        </p:sp>
        <p:sp>
          <p:nvSpPr>
            <p:cNvPr id="27" name="Freeform 35"/>
            <p:cNvSpPr>
              <a:spLocks/>
            </p:cNvSpPr>
            <p:nvPr/>
          </p:nvSpPr>
          <p:spPr bwMode="auto">
            <a:xfrm>
              <a:off x="836" y="277"/>
              <a:ext cx="230" cy="234"/>
            </a:xfrm>
            <a:custGeom>
              <a:avLst/>
              <a:gdLst>
                <a:gd name="T0" fmla="*/ 0 w 691"/>
                <a:gd name="T1" fmla="*/ 702 h 702"/>
                <a:gd name="T2" fmla="*/ 0 w 691"/>
                <a:gd name="T3" fmla="*/ 0 h 702"/>
                <a:gd name="T4" fmla="*/ 209 w 691"/>
                <a:gd name="T5" fmla="*/ 0 h 702"/>
                <a:gd name="T6" fmla="*/ 343 w 691"/>
                <a:gd name="T7" fmla="*/ 460 h 702"/>
                <a:gd name="T8" fmla="*/ 346 w 691"/>
                <a:gd name="T9" fmla="*/ 460 h 702"/>
                <a:gd name="T10" fmla="*/ 482 w 691"/>
                <a:gd name="T11" fmla="*/ 0 h 702"/>
                <a:gd name="T12" fmla="*/ 691 w 691"/>
                <a:gd name="T13" fmla="*/ 0 h 702"/>
                <a:gd name="T14" fmla="*/ 691 w 691"/>
                <a:gd name="T15" fmla="*/ 702 h 702"/>
                <a:gd name="T16" fmla="*/ 562 w 691"/>
                <a:gd name="T17" fmla="*/ 702 h 702"/>
                <a:gd name="T18" fmla="*/ 562 w 691"/>
                <a:gd name="T19" fmla="*/ 149 h 702"/>
                <a:gd name="T20" fmla="*/ 561 w 691"/>
                <a:gd name="T21" fmla="*/ 149 h 702"/>
                <a:gd name="T22" fmla="*/ 402 w 691"/>
                <a:gd name="T23" fmla="*/ 702 h 702"/>
                <a:gd name="T24" fmla="*/ 289 w 691"/>
                <a:gd name="T25" fmla="*/ 702 h 702"/>
                <a:gd name="T26" fmla="*/ 130 w 691"/>
                <a:gd name="T27" fmla="*/ 149 h 702"/>
                <a:gd name="T28" fmla="*/ 127 w 691"/>
                <a:gd name="T29" fmla="*/ 149 h 702"/>
                <a:gd name="T30" fmla="*/ 127 w 691"/>
                <a:gd name="T31" fmla="*/ 702 h 702"/>
                <a:gd name="T32" fmla="*/ 0 w 691"/>
                <a:gd name="T33"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1" h="702">
                  <a:moveTo>
                    <a:pt x="0" y="702"/>
                  </a:moveTo>
                  <a:lnTo>
                    <a:pt x="0" y="0"/>
                  </a:lnTo>
                  <a:lnTo>
                    <a:pt x="209" y="0"/>
                  </a:lnTo>
                  <a:lnTo>
                    <a:pt x="343" y="460"/>
                  </a:lnTo>
                  <a:lnTo>
                    <a:pt x="346" y="460"/>
                  </a:lnTo>
                  <a:lnTo>
                    <a:pt x="482" y="0"/>
                  </a:lnTo>
                  <a:lnTo>
                    <a:pt x="691" y="0"/>
                  </a:lnTo>
                  <a:lnTo>
                    <a:pt x="691" y="702"/>
                  </a:lnTo>
                  <a:lnTo>
                    <a:pt x="562" y="702"/>
                  </a:lnTo>
                  <a:lnTo>
                    <a:pt x="562" y="149"/>
                  </a:lnTo>
                  <a:lnTo>
                    <a:pt x="561" y="149"/>
                  </a:lnTo>
                  <a:lnTo>
                    <a:pt x="402" y="702"/>
                  </a:lnTo>
                  <a:lnTo>
                    <a:pt x="289" y="702"/>
                  </a:lnTo>
                  <a:lnTo>
                    <a:pt x="130" y="149"/>
                  </a:lnTo>
                  <a:lnTo>
                    <a:pt x="127" y="149"/>
                  </a:lnTo>
                  <a:lnTo>
                    <a:pt x="127" y="702"/>
                  </a:lnTo>
                  <a:lnTo>
                    <a:pt x="0" y="702"/>
                  </a:lnTo>
                  <a:close/>
                </a:path>
              </a:pathLst>
            </a:custGeom>
            <a:grpFill/>
            <a:ln>
              <a:noFill/>
            </a:ln>
            <a:extLst/>
          </p:spPr>
          <p:txBody>
            <a:bodyPr/>
            <a:lstStyle/>
            <a:p>
              <a:pPr>
                <a:defRPr/>
              </a:pPr>
              <a:endParaRPr lang="en-US" dirty="0"/>
            </a:p>
          </p:txBody>
        </p:sp>
        <p:sp>
          <p:nvSpPr>
            <p:cNvPr id="28" name="Freeform 36"/>
            <p:cNvSpPr>
              <a:spLocks/>
            </p:cNvSpPr>
            <p:nvPr/>
          </p:nvSpPr>
          <p:spPr bwMode="auto">
            <a:xfrm>
              <a:off x="1186" y="277"/>
              <a:ext cx="139" cy="234"/>
            </a:xfrm>
            <a:custGeom>
              <a:avLst/>
              <a:gdLst>
                <a:gd name="T0" fmla="*/ 0 w 419"/>
                <a:gd name="T1" fmla="*/ 702 h 702"/>
                <a:gd name="T2" fmla="*/ 0 w 419"/>
                <a:gd name="T3" fmla="*/ 0 h 702"/>
                <a:gd name="T4" fmla="*/ 408 w 419"/>
                <a:gd name="T5" fmla="*/ 0 h 702"/>
                <a:gd name="T6" fmla="*/ 408 w 419"/>
                <a:gd name="T7" fmla="*/ 118 h 702"/>
                <a:gd name="T8" fmla="*/ 149 w 419"/>
                <a:gd name="T9" fmla="*/ 118 h 702"/>
                <a:gd name="T10" fmla="*/ 149 w 419"/>
                <a:gd name="T11" fmla="*/ 280 h 702"/>
                <a:gd name="T12" fmla="*/ 347 w 419"/>
                <a:gd name="T13" fmla="*/ 280 h 702"/>
                <a:gd name="T14" fmla="*/ 347 w 419"/>
                <a:gd name="T15" fmla="*/ 398 h 702"/>
                <a:gd name="T16" fmla="*/ 149 w 419"/>
                <a:gd name="T17" fmla="*/ 398 h 702"/>
                <a:gd name="T18" fmla="*/ 149 w 419"/>
                <a:gd name="T19" fmla="*/ 584 h 702"/>
                <a:gd name="T20" fmla="*/ 419 w 419"/>
                <a:gd name="T21" fmla="*/ 584 h 702"/>
                <a:gd name="T22" fmla="*/ 419 w 419"/>
                <a:gd name="T23" fmla="*/ 702 h 702"/>
                <a:gd name="T24" fmla="*/ 0 w 41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702">
                  <a:moveTo>
                    <a:pt x="0" y="702"/>
                  </a:moveTo>
                  <a:lnTo>
                    <a:pt x="0" y="0"/>
                  </a:lnTo>
                  <a:lnTo>
                    <a:pt x="408" y="0"/>
                  </a:lnTo>
                  <a:lnTo>
                    <a:pt x="408" y="118"/>
                  </a:lnTo>
                  <a:lnTo>
                    <a:pt x="149" y="118"/>
                  </a:lnTo>
                  <a:lnTo>
                    <a:pt x="149" y="280"/>
                  </a:lnTo>
                  <a:lnTo>
                    <a:pt x="347" y="280"/>
                  </a:lnTo>
                  <a:lnTo>
                    <a:pt x="347" y="398"/>
                  </a:lnTo>
                  <a:lnTo>
                    <a:pt x="149" y="398"/>
                  </a:lnTo>
                  <a:lnTo>
                    <a:pt x="149" y="584"/>
                  </a:lnTo>
                  <a:lnTo>
                    <a:pt x="419" y="584"/>
                  </a:lnTo>
                  <a:lnTo>
                    <a:pt x="419" y="702"/>
                  </a:lnTo>
                  <a:lnTo>
                    <a:pt x="0" y="702"/>
                  </a:lnTo>
                  <a:close/>
                </a:path>
              </a:pathLst>
            </a:custGeom>
            <a:grpFill/>
            <a:ln>
              <a:noFill/>
            </a:ln>
            <a:extLst/>
          </p:spPr>
          <p:txBody>
            <a:bodyPr/>
            <a:lstStyle/>
            <a:p>
              <a:pPr>
                <a:defRPr/>
              </a:pPr>
              <a:endParaRPr lang="en-US" dirty="0"/>
            </a:p>
          </p:txBody>
        </p:sp>
        <p:sp>
          <p:nvSpPr>
            <p:cNvPr id="29" name="Freeform 37"/>
            <p:cNvSpPr>
              <a:spLocks/>
            </p:cNvSpPr>
            <p:nvPr/>
          </p:nvSpPr>
          <p:spPr bwMode="auto">
            <a:xfrm>
              <a:off x="1438" y="277"/>
              <a:ext cx="130" cy="234"/>
            </a:xfrm>
            <a:custGeom>
              <a:avLst/>
              <a:gdLst>
                <a:gd name="T0" fmla="*/ 0 w 389"/>
                <a:gd name="T1" fmla="*/ 702 h 702"/>
                <a:gd name="T2" fmla="*/ 0 w 389"/>
                <a:gd name="T3" fmla="*/ 0 h 702"/>
                <a:gd name="T4" fmla="*/ 149 w 389"/>
                <a:gd name="T5" fmla="*/ 0 h 702"/>
                <a:gd name="T6" fmla="*/ 149 w 389"/>
                <a:gd name="T7" fmla="*/ 584 h 702"/>
                <a:gd name="T8" fmla="*/ 389 w 389"/>
                <a:gd name="T9" fmla="*/ 584 h 702"/>
                <a:gd name="T10" fmla="*/ 389 w 389"/>
                <a:gd name="T11" fmla="*/ 702 h 702"/>
                <a:gd name="T12" fmla="*/ 0 w 389"/>
                <a:gd name="T13" fmla="*/ 702 h 702"/>
              </a:gdLst>
              <a:ahLst/>
              <a:cxnLst>
                <a:cxn ang="0">
                  <a:pos x="T0" y="T1"/>
                </a:cxn>
                <a:cxn ang="0">
                  <a:pos x="T2" y="T3"/>
                </a:cxn>
                <a:cxn ang="0">
                  <a:pos x="T4" y="T5"/>
                </a:cxn>
                <a:cxn ang="0">
                  <a:pos x="T6" y="T7"/>
                </a:cxn>
                <a:cxn ang="0">
                  <a:pos x="T8" y="T9"/>
                </a:cxn>
                <a:cxn ang="0">
                  <a:pos x="T10" y="T11"/>
                </a:cxn>
                <a:cxn ang="0">
                  <a:pos x="T12" y="T13"/>
                </a:cxn>
              </a:cxnLst>
              <a:rect l="0" t="0" r="r" b="b"/>
              <a:pathLst>
                <a:path w="389" h="702">
                  <a:moveTo>
                    <a:pt x="0" y="702"/>
                  </a:moveTo>
                  <a:lnTo>
                    <a:pt x="0" y="0"/>
                  </a:lnTo>
                  <a:lnTo>
                    <a:pt x="149" y="0"/>
                  </a:lnTo>
                  <a:lnTo>
                    <a:pt x="149" y="584"/>
                  </a:lnTo>
                  <a:lnTo>
                    <a:pt x="389" y="584"/>
                  </a:lnTo>
                  <a:lnTo>
                    <a:pt x="389" y="702"/>
                  </a:lnTo>
                  <a:lnTo>
                    <a:pt x="0" y="702"/>
                  </a:lnTo>
                  <a:close/>
                </a:path>
              </a:pathLst>
            </a:custGeom>
            <a:grpFill/>
            <a:ln>
              <a:noFill/>
            </a:ln>
            <a:extLst/>
          </p:spPr>
          <p:txBody>
            <a:bodyPr/>
            <a:lstStyle/>
            <a:p>
              <a:pPr>
                <a:defRPr/>
              </a:pPr>
              <a:endParaRPr lang="en-US" dirty="0"/>
            </a:p>
          </p:txBody>
        </p:sp>
        <p:sp>
          <p:nvSpPr>
            <p:cNvPr id="30" name="Rectangle 38"/>
            <p:cNvSpPr>
              <a:spLocks noChangeArrowheads="1"/>
            </p:cNvSpPr>
            <p:nvPr/>
          </p:nvSpPr>
          <p:spPr bwMode="auto">
            <a:xfrm>
              <a:off x="1673" y="277"/>
              <a:ext cx="50" cy="234"/>
            </a:xfrm>
            <a:prstGeom prst="rect">
              <a:avLst/>
            </a:prstGeom>
            <a:grpFill/>
            <a:ln>
              <a:noFill/>
            </a:ln>
            <a:extLst/>
          </p:spPr>
          <p:txBody>
            <a:bodyPr/>
            <a:lstStyle/>
            <a:p>
              <a:pPr>
                <a:defRPr/>
              </a:pPr>
              <a:endParaRPr lang="en-US" dirty="0"/>
            </a:p>
          </p:txBody>
        </p:sp>
        <p:sp>
          <p:nvSpPr>
            <p:cNvPr id="31" name="Freeform 39"/>
            <p:cNvSpPr>
              <a:spLocks/>
            </p:cNvSpPr>
            <p:nvPr/>
          </p:nvSpPr>
          <p:spPr bwMode="auto">
            <a:xfrm>
              <a:off x="1842" y="277"/>
              <a:ext cx="177" cy="234"/>
            </a:xfrm>
            <a:custGeom>
              <a:avLst/>
              <a:gdLst>
                <a:gd name="T0" fmla="*/ 0 w 531"/>
                <a:gd name="T1" fmla="*/ 702 h 702"/>
                <a:gd name="T2" fmla="*/ 0 w 531"/>
                <a:gd name="T3" fmla="*/ 0 h 702"/>
                <a:gd name="T4" fmla="*/ 150 w 531"/>
                <a:gd name="T5" fmla="*/ 0 h 702"/>
                <a:gd name="T6" fmla="*/ 150 w 531"/>
                <a:gd name="T7" fmla="*/ 290 h 702"/>
                <a:gd name="T8" fmla="*/ 151 w 531"/>
                <a:gd name="T9" fmla="*/ 290 h 702"/>
                <a:gd name="T10" fmla="*/ 345 w 531"/>
                <a:gd name="T11" fmla="*/ 0 h 702"/>
                <a:gd name="T12" fmla="*/ 508 w 531"/>
                <a:gd name="T13" fmla="*/ 0 h 702"/>
                <a:gd name="T14" fmla="*/ 307 w 531"/>
                <a:gd name="T15" fmla="*/ 283 h 702"/>
                <a:gd name="T16" fmla="*/ 531 w 531"/>
                <a:gd name="T17" fmla="*/ 702 h 702"/>
                <a:gd name="T18" fmla="*/ 363 w 531"/>
                <a:gd name="T19" fmla="*/ 702 h 702"/>
                <a:gd name="T20" fmla="*/ 207 w 531"/>
                <a:gd name="T21" fmla="*/ 407 h 702"/>
                <a:gd name="T22" fmla="*/ 150 w 531"/>
                <a:gd name="T23" fmla="*/ 487 h 702"/>
                <a:gd name="T24" fmla="*/ 150 w 531"/>
                <a:gd name="T25" fmla="*/ 702 h 702"/>
                <a:gd name="T26" fmla="*/ 0 w 531"/>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1" h="702">
                  <a:moveTo>
                    <a:pt x="0" y="702"/>
                  </a:moveTo>
                  <a:lnTo>
                    <a:pt x="0" y="0"/>
                  </a:lnTo>
                  <a:lnTo>
                    <a:pt x="150" y="0"/>
                  </a:lnTo>
                  <a:lnTo>
                    <a:pt x="150" y="290"/>
                  </a:lnTo>
                  <a:lnTo>
                    <a:pt x="151" y="290"/>
                  </a:lnTo>
                  <a:lnTo>
                    <a:pt x="345" y="0"/>
                  </a:lnTo>
                  <a:lnTo>
                    <a:pt x="508" y="0"/>
                  </a:lnTo>
                  <a:lnTo>
                    <a:pt x="307" y="283"/>
                  </a:lnTo>
                  <a:lnTo>
                    <a:pt x="531" y="702"/>
                  </a:lnTo>
                  <a:lnTo>
                    <a:pt x="363" y="702"/>
                  </a:lnTo>
                  <a:lnTo>
                    <a:pt x="207" y="407"/>
                  </a:lnTo>
                  <a:lnTo>
                    <a:pt x="150" y="487"/>
                  </a:lnTo>
                  <a:lnTo>
                    <a:pt x="150" y="702"/>
                  </a:lnTo>
                  <a:lnTo>
                    <a:pt x="0" y="702"/>
                  </a:lnTo>
                  <a:close/>
                </a:path>
              </a:pathLst>
            </a:custGeom>
            <a:grpFill/>
            <a:ln>
              <a:noFill/>
            </a:ln>
            <a:extLst/>
          </p:spPr>
          <p:txBody>
            <a:bodyPr/>
            <a:lstStyle/>
            <a:p>
              <a:pPr>
                <a:defRPr/>
              </a:pPr>
              <a:endParaRPr lang="en-US" dirty="0"/>
            </a:p>
          </p:txBody>
        </p:sp>
        <p:sp>
          <p:nvSpPr>
            <p:cNvPr id="32" name="Freeform 40"/>
            <p:cNvSpPr>
              <a:spLocks/>
            </p:cNvSpPr>
            <p:nvPr/>
          </p:nvSpPr>
          <p:spPr bwMode="auto">
            <a:xfrm>
              <a:off x="2276" y="274"/>
              <a:ext cx="168" cy="24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grpFill/>
            <a:ln>
              <a:noFill/>
            </a:ln>
            <a:extLst/>
          </p:spPr>
          <p:txBody>
            <a:bodyPr/>
            <a:lstStyle/>
            <a:p>
              <a:pPr>
                <a:defRPr/>
              </a:pPr>
              <a:endParaRPr lang="en-US" dirty="0"/>
            </a:p>
          </p:txBody>
        </p:sp>
        <p:sp>
          <p:nvSpPr>
            <p:cNvPr id="33" name="Rectangle 41"/>
            <p:cNvSpPr>
              <a:spLocks noChangeArrowheads="1"/>
            </p:cNvSpPr>
            <p:nvPr/>
          </p:nvSpPr>
          <p:spPr bwMode="auto">
            <a:xfrm>
              <a:off x="2562" y="277"/>
              <a:ext cx="50" cy="234"/>
            </a:xfrm>
            <a:prstGeom prst="rect">
              <a:avLst/>
            </a:prstGeom>
            <a:grpFill/>
            <a:ln>
              <a:noFill/>
            </a:ln>
            <a:extLst/>
          </p:spPr>
          <p:txBody>
            <a:bodyPr/>
            <a:lstStyle/>
            <a:p>
              <a:pPr>
                <a:defRPr/>
              </a:pPr>
              <a:endParaRPr lang="en-US" dirty="0"/>
            </a:p>
          </p:txBody>
        </p:sp>
        <p:sp>
          <p:nvSpPr>
            <p:cNvPr id="34" name="Freeform 42"/>
            <p:cNvSpPr>
              <a:spLocks/>
            </p:cNvSpPr>
            <p:nvPr/>
          </p:nvSpPr>
          <p:spPr bwMode="auto">
            <a:xfrm>
              <a:off x="2717" y="277"/>
              <a:ext cx="165" cy="234"/>
            </a:xfrm>
            <a:custGeom>
              <a:avLst/>
              <a:gdLst>
                <a:gd name="T0" fmla="*/ 497 w 497"/>
                <a:gd name="T1" fmla="*/ 0 h 702"/>
                <a:gd name="T2" fmla="*/ 497 w 497"/>
                <a:gd name="T3" fmla="*/ 118 h 702"/>
                <a:gd name="T4" fmla="*/ 323 w 497"/>
                <a:gd name="T5" fmla="*/ 118 h 702"/>
                <a:gd name="T6" fmla="*/ 323 w 497"/>
                <a:gd name="T7" fmla="*/ 702 h 702"/>
                <a:gd name="T8" fmla="*/ 173 w 497"/>
                <a:gd name="T9" fmla="*/ 702 h 702"/>
                <a:gd name="T10" fmla="*/ 173 w 497"/>
                <a:gd name="T11" fmla="*/ 118 h 702"/>
                <a:gd name="T12" fmla="*/ 0 w 497"/>
                <a:gd name="T13" fmla="*/ 118 h 702"/>
                <a:gd name="T14" fmla="*/ 0 w 497"/>
                <a:gd name="T15" fmla="*/ 0 h 702"/>
                <a:gd name="T16" fmla="*/ 497 w 497"/>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702">
                  <a:moveTo>
                    <a:pt x="497" y="0"/>
                  </a:moveTo>
                  <a:lnTo>
                    <a:pt x="497" y="118"/>
                  </a:lnTo>
                  <a:lnTo>
                    <a:pt x="323" y="118"/>
                  </a:lnTo>
                  <a:lnTo>
                    <a:pt x="323" y="702"/>
                  </a:lnTo>
                  <a:lnTo>
                    <a:pt x="173" y="702"/>
                  </a:lnTo>
                  <a:lnTo>
                    <a:pt x="173" y="118"/>
                  </a:lnTo>
                  <a:lnTo>
                    <a:pt x="0" y="118"/>
                  </a:lnTo>
                  <a:lnTo>
                    <a:pt x="0" y="0"/>
                  </a:lnTo>
                  <a:lnTo>
                    <a:pt x="497" y="0"/>
                  </a:lnTo>
                  <a:close/>
                </a:path>
              </a:pathLst>
            </a:custGeom>
            <a:grpFill/>
            <a:ln>
              <a:noFill/>
            </a:ln>
            <a:extLst/>
          </p:spPr>
          <p:txBody>
            <a:bodyPr/>
            <a:lstStyle/>
            <a:p>
              <a:pPr>
                <a:defRPr/>
              </a:pPr>
              <a:endParaRPr lang="en-US" dirty="0"/>
            </a:p>
          </p:txBody>
        </p:sp>
        <p:sp>
          <p:nvSpPr>
            <p:cNvPr id="35" name="Freeform 43"/>
            <p:cNvSpPr>
              <a:spLocks/>
            </p:cNvSpPr>
            <p:nvPr/>
          </p:nvSpPr>
          <p:spPr bwMode="auto">
            <a:xfrm>
              <a:off x="2984" y="277"/>
              <a:ext cx="177" cy="234"/>
            </a:xfrm>
            <a:custGeom>
              <a:avLst/>
              <a:gdLst>
                <a:gd name="T0" fmla="*/ 0 w 530"/>
                <a:gd name="T1" fmla="*/ 702 h 702"/>
                <a:gd name="T2" fmla="*/ 0 w 530"/>
                <a:gd name="T3" fmla="*/ 0 h 702"/>
                <a:gd name="T4" fmla="*/ 149 w 530"/>
                <a:gd name="T5" fmla="*/ 0 h 702"/>
                <a:gd name="T6" fmla="*/ 149 w 530"/>
                <a:gd name="T7" fmla="*/ 290 h 702"/>
                <a:gd name="T8" fmla="*/ 152 w 530"/>
                <a:gd name="T9" fmla="*/ 290 h 702"/>
                <a:gd name="T10" fmla="*/ 345 w 530"/>
                <a:gd name="T11" fmla="*/ 0 h 702"/>
                <a:gd name="T12" fmla="*/ 509 w 530"/>
                <a:gd name="T13" fmla="*/ 0 h 702"/>
                <a:gd name="T14" fmla="*/ 307 w 530"/>
                <a:gd name="T15" fmla="*/ 283 h 702"/>
                <a:gd name="T16" fmla="*/ 530 w 530"/>
                <a:gd name="T17" fmla="*/ 702 h 702"/>
                <a:gd name="T18" fmla="*/ 363 w 530"/>
                <a:gd name="T19" fmla="*/ 702 h 702"/>
                <a:gd name="T20" fmla="*/ 208 w 530"/>
                <a:gd name="T21" fmla="*/ 407 h 702"/>
                <a:gd name="T22" fmla="*/ 149 w 530"/>
                <a:gd name="T23" fmla="*/ 487 h 702"/>
                <a:gd name="T24" fmla="*/ 149 w 530"/>
                <a:gd name="T25" fmla="*/ 702 h 702"/>
                <a:gd name="T26" fmla="*/ 0 w 530"/>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0" h="702">
                  <a:moveTo>
                    <a:pt x="0" y="702"/>
                  </a:moveTo>
                  <a:lnTo>
                    <a:pt x="0" y="0"/>
                  </a:lnTo>
                  <a:lnTo>
                    <a:pt x="149" y="0"/>
                  </a:lnTo>
                  <a:lnTo>
                    <a:pt x="149" y="290"/>
                  </a:lnTo>
                  <a:lnTo>
                    <a:pt x="152" y="290"/>
                  </a:lnTo>
                  <a:lnTo>
                    <a:pt x="345" y="0"/>
                  </a:lnTo>
                  <a:lnTo>
                    <a:pt x="509" y="0"/>
                  </a:lnTo>
                  <a:lnTo>
                    <a:pt x="307" y="283"/>
                  </a:lnTo>
                  <a:lnTo>
                    <a:pt x="530" y="702"/>
                  </a:lnTo>
                  <a:lnTo>
                    <a:pt x="363" y="702"/>
                  </a:lnTo>
                  <a:lnTo>
                    <a:pt x="208" y="407"/>
                  </a:lnTo>
                  <a:lnTo>
                    <a:pt x="149" y="487"/>
                  </a:lnTo>
                  <a:lnTo>
                    <a:pt x="149" y="702"/>
                  </a:lnTo>
                  <a:lnTo>
                    <a:pt x="0" y="702"/>
                  </a:lnTo>
                  <a:close/>
                </a:path>
              </a:pathLst>
            </a:custGeom>
            <a:grpFill/>
            <a:ln>
              <a:noFill/>
            </a:ln>
            <a:extLst/>
          </p:spPr>
          <p:txBody>
            <a:bodyPr/>
            <a:lstStyle/>
            <a:p>
              <a:pPr>
                <a:defRPr/>
              </a:pPr>
              <a:endParaRPr lang="en-US" dirty="0"/>
            </a:p>
          </p:txBody>
        </p:sp>
        <p:sp>
          <p:nvSpPr>
            <p:cNvPr id="36" name="Rectangle 44"/>
            <p:cNvSpPr>
              <a:spLocks noChangeArrowheads="1"/>
            </p:cNvSpPr>
            <p:nvPr/>
          </p:nvSpPr>
          <p:spPr bwMode="auto">
            <a:xfrm>
              <a:off x="3259" y="277"/>
              <a:ext cx="50" cy="234"/>
            </a:xfrm>
            <a:prstGeom prst="rect">
              <a:avLst/>
            </a:prstGeom>
            <a:grpFill/>
            <a:ln>
              <a:noFill/>
            </a:ln>
            <a:extLst/>
          </p:spPr>
          <p:txBody>
            <a:bodyPr/>
            <a:lstStyle/>
            <a:p>
              <a:pPr>
                <a:defRPr/>
              </a:pPr>
              <a:endParaRPr lang="en-US" dirty="0"/>
            </a:p>
          </p:txBody>
        </p:sp>
        <p:sp>
          <p:nvSpPr>
            <p:cNvPr id="37" name="Freeform 45"/>
            <p:cNvSpPr>
              <a:spLocks/>
            </p:cNvSpPr>
            <p:nvPr/>
          </p:nvSpPr>
          <p:spPr bwMode="auto">
            <a:xfrm>
              <a:off x="3431" y="277"/>
              <a:ext cx="170" cy="234"/>
            </a:xfrm>
            <a:custGeom>
              <a:avLst/>
              <a:gdLst>
                <a:gd name="T0" fmla="*/ 0 w 510"/>
                <a:gd name="T1" fmla="*/ 702 h 702"/>
                <a:gd name="T2" fmla="*/ 0 w 510"/>
                <a:gd name="T3" fmla="*/ 0 h 702"/>
                <a:gd name="T4" fmla="*/ 164 w 510"/>
                <a:gd name="T5" fmla="*/ 0 h 702"/>
                <a:gd name="T6" fmla="*/ 372 w 510"/>
                <a:gd name="T7" fmla="*/ 416 h 702"/>
                <a:gd name="T8" fmla="*/ 374 w 510"/>
                <a:gd name="T9" fmla="*/ 416 h 702"/>
                <a:gd name="T10" fmla="*/ 374 w 510"/>
                <a:gd name="T11" fmla="*/ 0 h 702"/>
                <a:gd name="T12" fmla="*/ 510 w 510"/>
                <a:gd name="T13" fmla="*/ 0 h 702"/>
                <a:gd name="T14" fmla="*/ 510 w 510"/>
                <a:gd name="T15" fmla="*/ 702 h 702"/>
                <a:gd name="T16" fmla="*/ 368 w 510"/>
                <a:gd name="T17" fmla="*/ 702 h 702"/>
                <a:gd name="T18" fmla="*/ 140 w 510"/>
                <a:gd name="T19" fmla="*/ 249 h 702"/>
                <a:gd name="T20" fmla="*/ 137 w 510"/>
                <a:gd name="T21" fmla="*/ 249 h 702"/>
                <a:gd name="T22" fmla="*/ 137 w 510"/>
                <a:gd name="T23" fmla="*/ 702 h 702"/>
                <a:gd name="T24" fmla="*/ 0 w 510"/>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702">
                  <a:moveTo>
                    <a:pt x="0" y="702"/>
                  </a:moveTo>
                  <a:lnTo>
                    <a:pt x="0" y="0"/>
                  </a:lnTo>
                  <a:lnTo>
                    <a:pt x="164" y="0"/>
                  </a:lnTo>
                  <a:lnTo>
                    <a:pt x="372" y="416"/>
                  </a:lnTo>
                  <a:lnTo>
                    <a:pt x="374" y="416"/>
                  </a:lnTo>
                  <a:lnTo>
                    <a:pt x="374" y="0"/>
                  </a:lnTo>
                  <a:lnTo>
                    <a:pt x="510" y="0"/>
                  </a:lnTo>
                  <a:lnTo>
                    <a:pt x="510" y="702"/>
                  </a:lnTo>
                  <a:lnTo>
                    <a:pt x="368" y="702"/>
                  </a:lnTo>
                  <a:lnTo>
                    <a:pt x="140" y="249"/>
                  </a:lnTo>
                  <a:lnTo>
                    <a:pt x="137" y="249"/>
                  </a:lnTo>
                  <a:lnTo>
                    <a:pt x="137" y="702"/>
                  </a:lnTo>
                  <a:lnTo>
                    <a:pt x="0" y="702"/>
                  </a:lnTo>
                  <a:close/>
                </a:path>
              </a:pathLst>
            </a:custGeom>
            <a:grpFill/>
            <a:ln>
              <a:noFill/>
            </a:ln>
            <a:extLst/>
          </p:spPr>
          <p:txBody>
            <a:bodyPr/>
            <a:lstStyle/>
            <a:p>
              <a:pPr>
                <a:defRPr/>
              </a:pPr>
              <a:endParaRPr lang="en-US" dirty="0"/>
            </a:p>
          </p:txBody>
        </p:sp>
        <p:sp>
          <p:nvSpPr>
            <p:cNvPr id="38" name="Freeform 46"/>
            <p:cNvSpPr>
              <a:spLocks noEditPoints="1"/>
            </p:cNvSpPr>
            <p:nvPr/>
          </p:nvSpPr>
          <p:spPr bwMode="auto">
            <a:xfrm>
              <a:off x="4354" y="277"/>
              <a:ext cx="160" cy="234"/>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grpFill/>
            <a:ln>
              <a:noFill/>
            </a:ln>
            <a:extLst/>
          </p:spPr>
          <p:txBody>
            <a:bodyPr/>
            <a:lstStyle/>
            <a:p>
              <a:pPr>
                <a:defRPr/>
              </a:pPr>
              <a:endParaRPr lang="en-US" dirty="0"/>
            </a:p>
          </p:txBody>
        </p:sp>
        <p:sp>
          <p:nvSpPr>
            <p:cNvPr id="39" name="Freeform 49"/>
            <p:cNvSpPr>
              <a:spLocks noEditPoints="1"/>
            </p:cNvSpPr>
            <p:nvPr/>
          </p:nvSpPr>
          <p:spPr bwMode="auto">
            <a:xfrm>
              <a:off x="4609" y="277"/>
              <a:ext cx="191" cy="234"/>
            </a:xfrm>
            <a:custGeom>
              <a:avLst/>
              <a:gdLst>
                <a:gd name="T0" fmla="*/ 0 w 573"/>
                <a:gd name="T1" fmla="*/ 702 h 702"/>
                <a:gd name="T2" fmla="*/ 194 w 573"/>
                <a:gd name="T3" fmla="*/ 0 h 702"/>
                <a:gd name="T4" fmla="*/ 385 w 573"/>
                <a:gd name="T5" fmla="*/ 0 h 702"/>
                <a:gd name="T6" fmla="*/ 573 w 573"/>
                <a:gd name="T7" fmla="*/ 702 h 702"/>
                <a:gd name="T8" fmla="*/ 431 w 573"/>
                <a:gd name="T9" fmla="*/ 702 h 702"/>
                <a:gd name="T10" fmla="*/ 393 w 573"/>
                <a:gd name="T11" fmla="*/ 554 h 702"/>
                <a:gd name="T12" fmla="*/ 186 w 573"/>
                <a:gd name="T13" fmla="*/ 554 h 702"/>
                <a:gd name="T14" fmla="*/ 144 w 573"/>
                <a:gd name="T15" fmla="*/ 702 h 702"/>
                <a:gd name="T16" fmla="*/ 0 w 573"/>
                <a:gd name="T17" fmla="*/ 702 h 702"/>
                <a:gd name="T18" fmla="*/ 214 w 573"/>
                <a:gd name="T19" fmla="*/ 436 h 702"/>
                <a:gd name="T20" fmla="*/ 362 w 573"/>
                <a:gd name="T21" fmla="*/ 436 h 702"/>
                <a:gd name="T22" fmla="*/ 289 w 573"/>
                <a:gd name="T23" fmla="*/ 152 h 702"/>
                <a:gd name="T24" fmla="*/ 286 w 573"/>
                <a:gd name="T25" fmla="*/ 152 h 702"/>
                <a:gd name="T26" fmla="*/ 214 w 573"/>
                <a:gd name="T27" fmla="*/ 43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702">
                  <a:moveTo>
                    <a:pt x="0" y="702"/>
                  </a:moveTo>
                  <a:lnTo>
                    <a:pt x="194" y="0"/>
                  </a:lnTo>
                  <a:lnTo>
                    <a:pt x="385" y="0"/>
                  </a:lnTo>
                  <a:lnTo>
                    <a:pt x="573" y="702"/>
                  </a:lnTo>
                  <a:lnTo>
                    <a:pt x="431" y="702"/>
                  </a:lnTo>
                  <a:lnTo>
                    <a:pt x="393" y="554"/>
                  </a:lnTo>
                  <a:lnTo>
                    <a:pt x="186" y="554"/>
                  </a:lnTo>
                  <a:lnTo>
                    <a:pt x="144" y="702"/>
                  </a:lnTo>
                  <a:lnTo>
                    <a:pt x="0" y="702"/>
                  </a:lnTo>
                  <a:close/>
                  <a:moveTo>
                    <a:pt x="214" y="436"/>
                  </a:moveTo>
                  <a:lnTo>
                    <a:pt x="362" y="436"/>
                  </a:lnTo>
                  <a:lnTo>
                    <a:pt x="289" y="152"/>
                  </a:lnTo>
                  <a:lnTo>
                    <a:pt x="286" y="152"/>
                  </a:lnTo>
                  <a:lnTo>
                    <a:pt x="214" y="436"/>
                  </a:lnTo>
                  <a:close/>
                </a:path>
              </a:pathLst>
            </a:custGeom>
            <a:grpFill/>
            <a:ln>
              <a:noFill/>
            </a:ln>
            <a:extLst/>
          </p:spPr>
          <p:txBody>
            <a:bodyPr/>
            <a:lstStyle/>
            <a:p>
              <a:pPr>
                <a:defRPr/>
              </a:pPr>
              <a:endParaRPr lang="en-US" dirty="0"/>
            </a:p>
          </p:txBody>
        </p:sp>
        <p:sp>
          <p:nvSpPr>
            <p:cNvPr id="40" name="Freeform 52"/>
            <p:cNvSpPr>
              <a:spLocks/>
            </p:cNvSpPr>
            <p:nvPr/>
          </p:nvSpPr>
          <p:spPr bwMode="auto">
            <a:xfrm>
              <a:off x="4869" y="277"/>
              <a:ext cx="189" cy="234"/>
            </a:xfrm>
            <a:custGeom>
              <a:avLst/>
              <a:gdLst>
                <a:gd name="T0" fmla="*/ 0 w 568"/>
                <a:gd name="T1" fmla="*/ 0 h 702"/>
                <a:gd name="T2" fmla="*/ 147 w 568"/>
                <a:gd name="T3" fmla="*/ 0 h 702"/>
                <a:gd name="T4" fmla="*/ 284 w 568"/>
                <a:gd name="T5" fmla="*/ 501 h 702"/>
                <a:gd name="T6" fmla="*/ 287 w 568"/>
                <a:gd name="T7" fmla="*/ 501 h 702"/>
                <a:gd name="T8" fmla="*/ 423 w 568"/>
                <a:gd name="T9" fmla="*/ 0 h 702"/>
                <a:gd name="T10" fmla="*/ 568 w 568"/>
                <a:gd name="T11" fmla="*/ 0 h 702"/>
                <a:gd name="T12" fmla="*/ 369 w 568"/>
                <a:gd name="T13" fmla="*/ 702 h 702"/>
                <a:gd name="T14" fmla="*/ 199 w 568"/>
                <a:gd name="T15" fmla="*/ 702 h 702"/>
                <a:gd name="T16" fmla="*/ 0 w 568"/>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702">
                  <a:moveTo>
                    <a:pt x="0" y="0"/>
                  </a:moveTo>
                  <a:lnTo>
                    <a:pt x="147" y="0"/>
                  </a:lnTo>
                  <a:lnTo>
                    <a:pt x="284" y="501"/>
                  </a:lnTo>
                  <a:lnTo>
                    <a:pt x="287" y="501"/>
                  </a:lnTo>
                  <a:lnTo>
                    <a:pt x="423" y="0"/>
                  </a:lnTo>
                  <a:lnTo>
                    <a:pt x="568" y="0"/>
                  </a:lnTo>
                  <a:lnTo>
                    <a:pt x="369" y="702"/>
                  </a:lnTo>
                  <a:lnTo>
                    <a:pt x="199" y="702"/>
                  </a:lnTo>
                  <a:lnTo>
                    <a:pt x="0" y="0"/>
                  </a:lnTo>
                  <a:close/>
                </a:path>
              </a:pathLst>
            </a:custGeom>
            <a:grpFill/>
            <a:ln>
              <a:noFill/>
            </a:ln>
            <a:extLst/>
          </p:spPr>
          <p:txBody>
            <a:bodyPr/>
            <a:lstStyle/>
            <a:p>
              <a:pPr>
                <a:defRPr/>
              </a:pPr>
              <a:endParaRPr lang="en-US" dirty="0"/>
            </a:p>
          </p:txBody>
        </p:sp>
        <p:sp>
          <p:nvSpPr>
            <p:cNvPr id="41" name="Rectangle 53"/>
            <p:cNvSpPr>
              <a:spLocks noChangeArrowheads="1"/>
            </p:cNvSpPr>
            <p:nvPr/>
          </p:nvSpPr>
          <p:spPr bwMode="auto">
            <a:xfrm>
              <a:off x="5161" y="277"/>
              <a:ext cx="50" cy="234"/>
            </a:xfrm>
            <a:prstGeom prst="rect">
              <a:avLst/>
            </a:prstGeom>
            <a:grpFill/>
            <a:ln>
              <a:noFill/>
            </a:ln>
            <a:extLst/>
          </p:spPr>
          <p:txBody>
            <a:bodyPr/>
            <a:lstStyle/>
            <a:p>
              <a:pPr>
                <a:defRPr/>
              </a:pPr>
              <a:endParaRPr lang="en-US" dirty="0"/>
            </a:p>
          </p:txBody>
        </p:sp>
        <p:sp>
          <p:nvSpPr>
            <p:cNvPr id="42" name="Freeform 54"/>
            <p:cNvSpPr>
              <a:spLocks/>
            </p:cNvSpPr>
            <p:nvPr/>
          </p:nvSpPr>
          <p:spPr bwMode="auto">
            <a:xfrm>
              <a:off x="5320" y="274"/>
              <a:ext cx="168" cy="240"/>
            </a:xfrm>
            <a:custGeom>
              <a:avLst/>
              <a:gdLst>
                <a:gd name="T0" fmla="*/ 353 w 504"/>
                <a:gd name="T1" fmla="*/ 182 h 721"/>
                <a:gd name="T2" fmla="*/ 324 w 504"/>
                <a:gd name="T3" fmla="*/ 138 h 721"/>
                <a:gd name="T4" fmla="*/ 305 w 504"/>
                <a:gd name="T5" fmla="*/ 123 h 721"/>
                <a:gd name="T6" fmla="*/ 281 w 504"/>
                <a:gd name="T7" fmla="*/ 113 h 721"/>
                <a:gd name="T8" fmla="*/ 254 w 504"/>
                <a:gd name="T9" fmla="*/ 111 h 721"/>
                <a:gd name="T10" fmla="*/ 219 w 504"/>
                <a:gd name="T11" fmla="*/ 115 h 721"/>
                <a:gd name="T12" fmla="*/ 198 w 504"/>
                <a:gd name="T13" fmla="*/ 126 h 721"/>
                <a:gd name="T14" fmla="*/ 183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0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0 w 504"/>
                <a:gd name="T73" fmla="*/ 607 h 721"/>
                <a:gd name="T74" fmla="*/ 314 w 504"/>
                <a:gd name="T75" fmla="*/ 599 h 721"/>
                <a:gd name="T76" fmla="*/ 334 w 504"/>
                <a:gd name="T77" fmla="*/ 583 h 721"/>
                <a:gd name="T78" fmla="*/ 347 w 504"/>
                <a:gd name="T79" fmla="*/ 562 h 721"/>
                <a:gd name="T80" fmla="*/ 355 w 504"/>
                <a:gd name="T81" fmla="*/ 537 h 721"/>
                <a:gd name="T82" fmla="*/ 353 w 504"/>
                <a:gd name="T83" fmla="*/ 515 h 721"/>
                <a:gd name="T84" fmla="*/ 340 w 504"/>
                <a:gd name="T85" fmla="*/ 483 h 721"/>
                <a:gd name="T86" fmla="*/ 314 w 504"/>
                <a:gd name="T87" fmla="*/ 455 h 721"/>
                <a:gd name="T88" fmla="*/ 249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1 w 504"/>
                <a:gd name="T105" fmla="*/ 52 h 721"/>
                <a:gd name="T106" fmla="*/ 134 w 504"/>
                <a:gd name="T107" fmla="*/ 21 h 721"/>
                <a:gd name="T108" fmla="*/ 202 w 504"/>
                <a:gd name="T109" fmla="*/ 2 h 721"/>
                <a:gd name="T110" fmla="*/ 256 w 504"/>
                <a:gd name="T111" fmla="*/ 0 h 721"/>
                <a:gd name="T112" fmla="*/ 327 w 504"/>
                <a:gd name="T113" fmla="*/ 6 h 721"/>
                <a:gd name="T114" fmla="*/ 384 w 504"/>
                <a:gd name="T115" fmla="*/ 27 h 721"/>
                <a:gd name="T116" fmla="*/ 431 w 504"/>
                <a:gd name="T117" fmla="*/ 60 h 721"/>
                <a:gd name="T118" fmla="*/ 467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2" y="162"/>
                  </a:lnTo>
                  <a:lnTo>
                    <a:pt x="330" y="146"/>
                  </a:lnTo>
                  <a:lnTo>
                    <a:pt x="324" y="138"/>
                  </a:lnTo>
                  <a:lnTo>
                    <a:pt x="318" y="132"/>
                  </a:lnTo>
                  <a:lnTo>
                    <a:pt x="311" y="128"/>
                  </a:lnTo>
                  <a:lnTo>
                    <a:pt x="305" y="123"/>
                  </a:lnTo>
                  <a:lnTo>
                    <a:pt x="296" y="119"/>
                  </a:lnTo>
                  <a:lnTo>
                    <a:pt x="289" y="115"/>
                  </a:lnTo>
                  <a:lnTo>
                    <a:pt x="281" y="113"/>
                  </a:lnTo>
                  <a:lnTo>
                    <a:pt x="272" y="112"/>
                  </a:lnTo>
                  <a:lnTo>
                    <a:pt x="254" y="111"/>
                  </a:lnTo>
                  <a:lnTo>
                    <a:pt x="254" y="111"/>
                  </a:lnTo>
                  <a:lnTo>
                    <a:pt x="234" y="112"/>
                  </a:lnTo>
                  <a:lnTo>
                    <a:pt x="226" y="113"/>
                  </a:lnTo>
                  <a:lnTo>
                    <a:pt x="219" y="115"/>
                  </a:lnTo>
                  <a:lnTo>
                    <a:pt x="211" y="119"/>
                  </a:lnTo>
                  <a:lnTo>
                    <a:pt x="204" y="123"/>
                  </a:lnTo>
                  <a:lnTo>
                    <a:pt x="198" y="126"/>
                  </a:lnTo>
                  <a:lnTo>
                    <a:pt x="192" y="131"/>
                  </a:lnTo>
                  <a:lnTo>
                    <a:pt x="187" y="136"/>
                  </a:lnTo>
                  <a:lnTo>
                    <a:pt x="183"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3" y="247"/>
                  </a:lnTo>
                  <a:lnTo>
                    <a:pt x="223" y="254"/>
                  </a:lnTo>
                  <a:lnTo>
                    <a:pt x="249" y="267"/>
                  </a:lnTo>
                  <a:lnTo>
                    <a:pt x="277" y="282"/>
                  </a:lnTo>
                  <a:lnTo>
                    <a:pt x="338" y="312"/>
                  </a:lnTo>
                  <a:lnTo>
                    <a:pt x="369" y="328"/>
                  </a:lnTo>
                  <a:lnTo>
                    <a:pt x="399" y="347"/>
                  </a:lnTo>
                  <a:lnTo>
                    <a:pt x="413" y="357"/>
                  </a:lnTo>
                  <a:lnTo>
                    <a:pt x="427" y="368"/>
                  </a:lnTo>
                  <a:lnTo>
                    <a:pt x="441" y="379"/>
                  </a:lnTo>
                  <a:lnTo>
                    <a:pt x="453" y="391"/>
                  </a:lnTo>
                  <a:lnTo>
                    <a:pt x="464" y="404"/>
                  </a:lnTo>
                  <a:lnTo>
                    <a:pt x="473" y="418"/>
                  </a:lnTo>
                  <a:lnTo>
                    <a:pt x="482" y="432"/>
                  </a:lnTo>
                  <a:lnTo>
                    <a:pt x="490"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7" y="638"/>
                  </a:lnTo>
                  <a:lnTo>
                    <a:pt x="454" y="653"/>
                  </a:lnTo>
                  <a:lnTo>
                    <a:pt x="438" y="667"/>
                  </a:lnTo>
                  <a:lnTo>
                    <a:pt x="421" y="679"/>
                  </a:lnTo>
                  <a:lnTo>
                    <a:pt x="403" y="690"/>
                  </a:lnTo>
                  <a:lnTo>
                    <a:pt x="382"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2" y="696"/>
                  </a:lnTo>
                  <a:lnTo>
                    <a:pt x="114" y="686"/>
                  </a:lnTo>
                  <a:lnTo>
                    <a:pt x="97" y="675"/>
                  </a:lnTo>
                  <a:lnTo>
                    <a:pt x="81"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6"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0" y="607"/>
                  </a:lnTo>
                  <a:lnTo>
                    <a:pt x="299" y="605"/>
                  </a:lnTo>
                  <a:lnTo>
                    <a:pt x="307" y="602"/>
                  </a:lnTo>
                  <a:lnTo>
                    <a:pt x="314" y="599"/>
                  </a:lnTo>
                  <a:lnTo>
                    <a:pt x="322" y="594"/>
                  </a:lnTo>
                  <a:lnTo>
                    <a:pt x="328" y="589"/>
                  </a:lnTo>
                  <a:lnTo>
                    <a:pt x="334" y="583"/>
                  </a:lnTo>
                  <a:lnTo>
                    <a:pt x="340" y="577"/>
                  </a:lnTo>
                  <a:lnTo>
                    <a:pt x="344" y="570"/>
                  </a:lnTo>
                  <a:lnTo>
                    <a:pt x="347" y="562"/>
                  </a:lnTo>
                  <a:lnTo>
                    <a:pt x="351" y="555"/>
                  </a:lnTo>
                  <a:lnTo>
                    <a:pt x="353" y="547"/>
                  </a:lnTo>
                  <a:lnTo>
                    <a:pt x="355" y="537"/>
                  </a:lnTo>
                  <a:lnTo>
                    <a:pt x="355" y="527"/>
                  </a:lnTo>
                  <a:lnTo>
                    <a:pt x="355" y="527"/>
                  </a:lnTo>
                  <a:lnTo>
                    <a:pt x="353" y="515"/>
                  </a:lnTo>
                  <a:lnTo>
                    <a:pt x="351" y="504"/>
                  </a:lnTo>
                  <a:lnTo>
                    <a:pt x="346" y="493"/>
                  </a:lnTo>
                  <a:lnTo>
                    <a:pt x="340" y="483"/>
                  </a:lnTo>
                  <a:lnTo>
                    <a:pt x="333" y="474"/>
                  </a:lnTo>
                  <a:lnTo>
                    <a:pt x="324" y="464"/>
                  </a:lnTo>
                  <a:lnTo>
                    <a:pt x="314" y="455"/>
                  </a:lnTo>
                  <a:lnTo>
                    <a:pt x="302" y="447"/>
                  </a:lnTo>
                  <a:lnTo>
                    <a:pt x="278" y="431"/>
                  </a:lnTo>
                  <a:lnTo>
                    <a:pt x="249"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1"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7" y="6"/>
                  </a:lnTo>
                  <a:lnTo>
                    <a:pt x="347" y="12"/>
                  </a:lnTo>
                  <a:lnTo>
                    <a:pt x="365" y="19"/>
                  </a:lnTo>
                  <a:lnTo>
                    <a:pt x="384" y="27"/>
                  </a:lnTo>
                  <a:lnTo>
                    <a:pt x="401" y="36"/>
                  </a:lnTo>
                  <a:lnTo>
                    <a:pt x="416" y="47"/>
                  </a:lnTo>
                  <a:lnTo>
                    <a:pt x="431" y="60"/>
                  </a:lnTo>
                  <a:lnTo>
                    <a:pt x="444" y="72"/>
                  </a:lnTo>
                  <a:lnTo>
                    <a:pt x="456" y="86"/>
                  </a:lnTo>
                  <a:lnTo>
                    <a:pt x="467" y="101"/>
                  </a:lnTo>
                  <a:lnTo>
                    <a:pt x="476" y="117"/>
                  </a:lnTo>
                  <a:lnTo>
                    <a:pt x="484" y="134"/>
                  </a:lnTo>
                  <a:lnTo>
                    <a:pt x="492" y="152"/>
                  </a:lnTo>
                  <a:lnTo>
                    <a:pt x="497" y="170"/>
                  </a:lnTo>
                  <a:lnTo>
                    <a:pt x="363" y="205"/>
                  </a:lnTo>
                  <a:close/>
                </a:path>
              </a:pathLst>
            </a:custGeom>
            <a:grpFill/>
            <a:ln>
              <a:noFill/>
            </a:ln>
            <a:extLst/>
          </p:spPr>
          <p:txBody>
            <a:bodyPr/>
            <a:lstStyle/>
            <a:p>
              <a:pPr>
                <a:defRPr/>
              </a:pPr>
              <a:endParaRPr lang="en-US" dirty="0"/>
            </a:p>
          </p:txBody>
        </p:sp>
        <p:sp>
          <p:nvSpPr>
            <p:cNvPr id="43" name="Freeform 55"/>
            <p:cNvSpPr>
              <a:spLocks noEditPoints="1"/>
            </p:cNvSpPr>
            <p:nvPr/>
          </p:nvSpPr>
          <p:spPr bwMode="auto">
            <a:xfrm>
              <a:off x="5683" y="350"/>
              <a:ext cx="107" cy="164"/>
            </a:xfrm>
            <a:custGeom>
              <a:avLst/>
              <a:gdLst>
                <a:gd name="T0" fmla="*/ 0 w 323"/>
                <a:gd name="T1" fmla="*/ 0 h 493"/>
                <a:gd name="T2" fmla="*/ 172 w 323"/>
                <a:gd name="T3" fmla="*/ 0 h 493"/>
                <a:gd name="T4" fmla="*/ 208 w 323"/>
                <a:gd name="T5" fmla="*/ 3 h 493"/>
                <a:gd name="T6" fmla="*/ 240 w 323"/>
                <a:gd name="T7" fmla="*/ 11 h 493"/>
                <a:gd name="T8" fmla="*/ 266 w 323"/>
                <a:gd name="T9" fmla="*/ 23 h 493"/>
                <a:gd name="T10" fmla="*/ 286 w 323"/>
                <a:gd name="T11" fmla="*/ 40 h 493"/>
                <a:gd name="T12" fmla="*/ 303 w 323"/>
                <a:gd name="T13" fmla="*/ 60 h 493"/>
                <a:gd name="T14" fmla="*/ 314 w 323"/>
                <a:gd name="T15" fmla="*/ 84 h 493"/>
                <a:gd name="T16" fmla="*/ 320 w 323"/>
                <a:gd name="T17" fmla="*/ 110 h 493"/>
                <a:gd name="T18" fmla="*/ 323 w 323"/>
                <a:gd name="T19" fmla="*/ 139 h 493"/>
                <a:gd name="T20" fmla="*/ 323 w 323"/>
                <a:gd name="T21" fmla="*/ 153 h 493"/>
                <a:gd name="T22" fmla="*/ 316 w 323"/>
                <a:gd name="T23" fmla="*/ 181 h 493"/>
                <a:gd name="T24" fmla="*/ 306 w 323"/>
                <a:gd name="T25" fmla="*/ 206 h 493"/>
                <a:gd name="T26" fmla="*/ 290 w 323"/>
                <a:gd name="T27" fmla="*/ 227 h 493"/>
                <a:gd name="T28" fmla="*/ 267 w 323"/>
                <a:gd name="T29" fmla="*/ 244 h 493"/>
                <a:gd name="T30" fmla="*/ 239 w 323"/>
                <a:gd name="T31" fmla="*/ 259 h 493"/>
                <a:gd name="T32" fmla="*/ 205 w 323"/>
                <a:gd name="T33" fmla="*/ 267 h 493"/>
                <a:gd name="T34" fmla="*/ 165 w 323"/>
                <a:gd name="T35" fmla="*/ 272 h 493"/>
                <a:gd name="T36" fmla="*/ 54 w 323"/>
                <a:gd name="T37" fmla="*/ 274 h 493"/>
                <a:gd name="T38" fmla="*/ 0 w 323"/>
                <a:gd name="T39" fmla="*/ 493 h 493"/>
                <a:gd name="T40" fmla="*/ 148 w 323"/>
                <a:gd name="T41" fmla="*/ 227 h 493"/>
                <a:gd name="T42" fmla="*/ 164 w 323"/>
                <a:gd name="T43" fmla="*/ 226 h 493"/>
                <a:gd name="T44" fmla="*/ 191 w 323"/>
                <a:gd name="T45" fmla="*/ 224 h 493"/>
                <a:gd name="T46" fmla="*/ 216 w 323"/>
                <a:gd name="T47" fmla="*/ 218 h 493"/>
                <a:gd name="T48" fmla="*/ 234 w 323"/>
                <a:gd name="T49" fmla="*/ 209 h 493"/>
                <a:gd name="T50" fmla="*/ 249 w 323"/>
                <a:gd name="T51" fmla="*/ 198 h 493"/>
                <a:gd name="T52" fmla="*/ 258 w 323"/>
                <a:gd name="T53" fmla="*/ 184 h 493"/>
                <a:gd name="T54" fmla="*/ 264 w 323"/>
                <a:gd name="T55" fmla="*/ 167 h 493"/>
                <a:gd name="T56" fmla="*/ 268 w 323"/>
                <a:gd name="T57" fmla="*/ 147 h 493"/>
                <a:gd name="T58" fmla="*/ 268 w 323"/>
                <a:gd name="T59" fmla="*/ 136 h 493"/>
                <a:gd name="T60" fmla="*/ 267 w 323"/>
                <a:gd name="T61" fmla="*/ 116 h 493"/>
                <a:gd name="T62" fmla="*/ 262 w 323"/>
                <a:gd name="T63" fmla="*/ 97 h 493"/>
                <a:gd name="T64" fmla="*/ 253 w 323"/>
                <a:gd name="T65" fmla="*/ 83 h 493"/>
                <a:gd name="T66" fmla="*/ 241 w 323"/>
                <a:gd name="T67" fmla="*/ 70 h 493"/>
                <a:gd name="T68" fmla="*/ 227 w 323"/>
                <a:gd name="T69" fmla="*/ 60 h 493"/>
                <a:gd name="T70" fmla="*/ 207 w 323"/>
                <a:gd name="T71" fmla="*/ 53 h 493"/>
                <a:gd name="T72" fmla="*/ 185 w 323"/>
                <a:gd name="T73" fmla="*/ 48 h 493"/>
                <a:gd name="T74" fmla="*/ 160 w 323"/>
                <a:gd name="T75" fmla="*/ 46 h 493"/>
                <a:gd name="T76" fmla="*/ 54 w 323"/>
                <a:gd name="T77" fmla="*/ 22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493">
                  <a:moveTo>
                    <a:pt x="0" y="493"/>
                  </a:moveTo>
                  <a:lnTo>
                    <a:pt x="0" y="0"/>
                  </a:lnTo>
                  <a:lnTo>
                    <a:pt x="172" y="0"/>
                  </a:lnTo>
                  <a:lnTo>
                    <a:pt x="172" y="0"/>
                  </a:lnTo>
                  <a:lnTo>
                    <a:pt x="190" y="0"/>
                  </a:lnTo>
                  <a:lnTo>
                    <a:pt x="208" y="3"/>
                  </a:lnTo>
                  <a:lnTo>
                    <a:pt x="224" y="6"/>
                  </a:lnTo>
                  <a:lnTo>
                    <a:pt x="240" y="11"/>
                  </a:lnTo>
                  <a:lnTo>
                    <a:pt x="253" y="16"/>
                  </a:lnTo>
                  <a:lnTo>
                    <a:pt x="266" y="23"/>
                  </a:lnTo>
                  <a:lnTo>
                    <a:pt x="276" y="31"/>
                  </a:lnTo>
                  <a:lnTo>
                    <a:pt x="286" y="40"/>
                  </a:lnTo>
                  <a:lnTo>
                    <a:pt x="296" y="50"/>
                  </a:lnTo>
                  <a:lnTo>
                    <a:pt x="303" y="60"/>
                  </a:lnTo>
                  <a:lnTo>
                    <a:pt x="309" y="72"/>
                  </a:lnTo>
                  <a:lnTo>
                    <a:pt x="314" y="84"/>
                  </a:lnTo>
                  <a:lnTo>
                    <a:pt x="318" y="96"/>
                  </a:lnTo>
                  <a:lnTo>
                    <a:pt x="320" y="110"/>
                  </a:lnTo>
                  <a:lnTo>
                    <a:pt x="323" y="124"/>
                  </a:lnTo>
                  <a:lnTo>
                    <a:pt x="323" y="139"/>
                  </a:lnTo>
                  <a:lnTo>
                    <a:pt x="323" y="139"/>
                  </a:lnTo>
                  <a:lnTo>
                    <a:pt x="323" y="153"/>
                  </a:lnTo>
                  <a:lnTo>
                    <a:pt x="320" y="168"/>
                  </a:lnTo>
                  <a:lnTo>
                    <a:pt x="316" y="181"/>
                  </a:lnTo>
                  <a:lnTo>
                    <a:pt x="312" y="193"/>
                  </a:lnTo>
                  <a:lnTo>
                    <a:pt x="306" y="206"/>
                  </a:lnTo>
                  <a:lnTo>
                    <a:pt x="298" y="218"/>
                  </a:lnTo>
                  <a:lnTo>
                    <a:pt x="290" y="227"/>
                  </a:lnTo>
                  <a:lnTo>
                    <a:pt x="279" y="237"/>
                  </a:lnTo>
                  <a:lnTo>
                    <a:pt x="267" y="244"/>
                  </a:lnTo>
                  <a:lnTo>
                    <a:pt x="253" y="253"/>
                  </a:lnTo>
                  <a:lnTo>
                    <a:pt x="239" y="259"/>
                  </a:lnTo>
                  <a:lnTo>
                    <a:pt x="222" y="264"/>
                  </a:lnTo>
                  <a:lnTo>
                    <a:pt x="205" y="267"/>
                  </a:lnTo>
                  <a:lnTo>
                    <a:pt x="185" y="271"/>
                  </a:lnTo>
                  <a:lnTo>
                    <a:pt x="165" y="272"/>
                  </a:lnTo>
                  <a:lnTo>
                    <a:pt x="142" y="274"/>
                  </a:lnTo>
                  <a:lnTo>
                    <a:pt x="54" y="274"/>
                  </a:lnTo>
                  <a:lnTo>
                    <a:pt x="54" y="493"/>
                  </a:lnTo>
                  <a:lnTo>
                    <a:pt x="0" y="493"/>
                  </a:lnTo>
                  <a:close/>
                  <a:moveTo>
                    <a:pt x="54" y="227"/>
                  </a:moveTo>
                  <a:lnTo>
                    <a:pt x="148" y="227"/>
                  </a:lnTo>
                  <a:lnTo>
                    <a:pt x="148" y="227"/>
                  </a:lnTo>
                  <a:lnTo>
                    <a:pt x="164" y="226"/>
                  </a:lnTo>
                  <a:lnTo>
                    <a:pt x="178" y="226"/>
                  </a:lnTo>
                  <a:lnTo>
                    <a:pt x="191" y="224"/>
                  </a:lnTo>
                  <a:lnTo>
                    <a:pt x="205" y="221"/>
                  </a:lnTo>
                  <a:lnTo>
                    <a:pt x="216" y="218"/>
                  </a:lnTo>
                  <a:lnTo>
                    <a:pt x="225" y="214"/>
                  </a:lnTo>
                  <a:lnTo>
                    <a:pt x="234" y="209"/>
                  </a:lnTo>
                  <a:lnTo>
                    <a:pt x="241" y="204"/>
                  </a:lnTo>
                  <a:lnTo>
                    <a:pt x="249" y="198"/>
                  </a:lnTo>
                  <a:lnTo>
                    <a:pt x="253" y="191"/>
                  </a:lnTo>
                  <a:lnTo>
                    <a:pt x="258" y="184"/>
                  </a:lnTo>
                  <a:lnTo>
                    <a:pt x="262" y="175"/>
                  </a:lnTo>
                  <a:lnTo>
                    <a:pt x="264" y="167"/>
                  </a:lnTo>
                  <a:lnTo>
                    <a:pt x="267" y="157"/>
                  </a:lnTo>
                  <a:lnTo>
                    <a:pt x="268" y="147"/>
                  </a:lnTo>
                  <a:lnTo>
                    <a:pt x="268" y="136"/>
                  </a:lnTo>
                  <a:lnTo>
                    <a:pt x="268" y="136"/>
                  </a:lnTo>
                  <a:lnTo>
                    <a:pt x="268" y="127"/>
                  </a:lnTo>
                  <a:lnTo>
                    <a:pt x="267" y="116"/>
                  </a:lnTo>
                  <a:lnTo>
                    <a:pt x="264" y="107"/>
                  </a:lnTo>
                  <a:lnTo>
                    <a:pt x="262" y="97"/>
                  </a:lnTo>
                  <a:lnTo>
                    <a:pt x="258" y="90"/>
                  </a:lnTo>
                  <a:lnTo>
                    <a:pt x="253" y="83"/>
                  </a:lnTo>
                  <a:lnTo>
                    <a:pt x="247" y="76"/>
                  </a:lnTo>
                  <a:lnTo>
                    <a:pt x="241" y="70"/>
                  </a:lnTo>
                  <a:lnTo>
                    <a:pt x="234" y="65"/>
                  </a:lnTo>
                  <a:lnTo>
                    <a:pt x="227" y="60"/>
                  </a:lnTo>
                  <a:lnTo>
                    <a:pt x="217" y="56"/>
                  </a:lnTo>
                  <a:lnTo>
                    <a:pt x="207" y="53"/>
                  </a:lnTo>
                  <a:lnTo>
                    <a:pt x="196" y="50"/>
                  </a:lnTo>
                  <a:lnTo>
                    <a:pt x="185" y="48"/>
                  </a:lnTo>
                  <a:lnTo>
                    <a:pt x="173" y="46"/>
                  </a:lnTo>
                  <a:lnTo>
                    <a:pt x="160" y="46"/>
                  </a:lnTo>
                  <a:lnTo>
                    <a:pt x="54" y="46"/>
                  </a:lnTo>
                  <a:lnTo>
                    <a:pt x="54" y="227"/>
                  </a:lnTo>
                  <a:close/>
                </a:path>
              </a:pathLst>
            </a:custGeom>
            <a:grpFill/>
            <a:ln>
              <a:noFill/>
            </a:ln>
            <a:extLst/>
          </p:spPr>
          <p:txBody>
            <a:bodyPr/>
            <a:lstStyle/>
            <a:p>
              <a:pPr>
                <a:defRPr/>
              </a:pPr>
              <a:endParaRPr lang="en-US" dirty="0"/>
            </a:p>
          </p:txBody>
        </p:sp>
        <p:sp>
          <p:nvSpPr>
            <p:cNvPr id="44" name="Rectangle 58"/>
            <p:cNvSpPr>
              <a:spLocks noChangeArrowheads="1"/>
            </p:cNvSpPr>
            <p:nvPr/>
          </p:nvSpPr>
          <p:spPr bwMode="auto">
            <a:xfrm>
              <a:off x="5793" y="489"/>
              <a:ext cx="22" cy="25"/>
            </a:xfrm>
            <a:prstGeom prst="rect">
              <a:avLst/>
            </a:prstGeom>
            <a:grpFill/>
            <a:ln>
              <a:noFill/>
            </a:ln>
            <a:extLst/>
          </p:spPr>
          <p:txBody>
            <a:bodyPr/>
            <a:lstStyle/>
            <a:p>
              <a:pPr>
                <a:defRPr/>
              </a:pPr>
              <a:endParaRPr lang="en-US" dirty="0"/>
            </a:p>
          </p:txBody>
        </p:sp>
        <p:sp>
          <p:nvSpPr>
            <p:cNvPr id="45" name="Freeform 59"/>
            <p:cNvSpPr>
              <a:spLocks/>
            </p:cNvSpPr>
            <p:nvPr/>
          </p:nvSpPr>
          <p:spPr bwMode="auto">
            <a:xfrm>
              <a:off x="5850" y="348"/>
              <a:ext cx="115" cy="169"/>
            </a:xfrm>
            <a:custGeom>
              <a:avLst/>
              <a:gdLst>
                <a:gd name="T0" fmla="*/ 266 w 343"/>
                <a:gd name="T1" fmla="*/ 115 h 508"/>
                <a:gd name="T2" fmla="*/ 247 w 343"/>
                <a:gd name="T3" fmla="*/ 85 h 508"/>
                <a:gd name="T4" fmla="*/ 226 w 343"/>
                <a:gd name="T5" fmla="*/ 67 h 508"/>
                <a:gd name="T6" fmla="*/ 201 w 343"/>
                <a:gd name="T7" fmla="*/ 53 h 508"/>
                <a:gd name="T8" fmla="*/ 169 w 343"/>
                <a:gd name="T9" fmla="*/ 47 h 508"/>
                <a:gd name="T10" fmla="*/ 138 w 343"/>
                <a:gd name="T11" fmla="*/ 47 h 508"/>
                <a:gd name="T12" fmla="*/ 104 w 343"/>
                <a:gd name="T13" fmla="*/ 58 h 508"/>
                <a:gd name="T14" fmla="*/ 84 w 343"/>
                <a:gd name="T15" fmla="*/ 72 h 508"/>
                <a:gd name="T16" fmla="*/ 72 w 343"/>
                <a:gd name="T17" fmla="*/ 91 h 508"/>
                <a:gd name="T18" fmla="*/ 66 w 343"/>
                <a:gd name="T19" fmla="*/ 114 h 508"/>
                <a:gd name="T20" fmla="*/ 66 w 343"/>
                <a:gd name="T21" fmla="*/ 134 h 508"/>
                <a:gd name="T22" fmla="*/ 77 w 343"/>
                <a:gd name="T23" fmla="*/ 158 h 508"/>
                <a:gd name="T24" fmla="*/ 99 w 343"/>
                <a:gd name="T25" fmla="*/ 179 h 508"/>
                <a:gd name="T26" fmla="*/ 152 w 343"/>
                <a:gd name="T27" fmla="*/ 205 h 508"/>
                <a:gd name="T28" fmla="*/ 254 w 343"/>
                <a:gd name="T29" fmla="*/ 245 h 508"/>
                <a:gd name="T30" fmla="*/ 299 w 343"/>
                <a:gd name="T31" fmla="*/ 273 h 508"/>
                <a:gd name="T32" fmla="*/ 324 w 343"/>
                <a:gd name="T33" fmla="*/ 301 h 508"/>
                <a:gd name="T34" fmla="*/ 339 w 343"/>
                <a:gd name="T35" fmla="*/ 335 h 508"/>
                <a:gd name="T36" fmla="*/ 343 w 343"/>
                <a:gd name="T37" fmla="*/ 363 h 508"/>
                <a:gd name="T38" fmla="*/ 338 w 343"/>
                <a:gd name="T39" fmla="*/ 403 h 508"/>
                <a:gd name="T40" fmla="*/ 323 w 343"/>
                <a:gd name="T41" fmla="*/ 440 h 508"/>
                <a:gd name="T42" fmla="*/ 296 w 343"/>
                <a:gd name="T43" fmla="*/ 472 h 508"/>
                <a:gd name="T44" fmla="*/ 255 w 343"/>
                <a:gd name="T45" fmla="*/ 496 h 508"/>
                <a:gd name="T46" fmla="*/ 199 w 343"/>
                <a:gd name="T47" fmla="*/ 506 h 508"/>
                <a:gd name="T48" fmla="*/ 157 w 343"/>
                <a:gd name="T49" fmla="*/ 506 h 508"/>
                <a:gd name="T50" fmla="*/ 107 w 343"/>
                <a:gd name="T51" fmla="*/ 496 h 508"/>
                <a:gd name="T52" fmla="*/ 68 w 343"/>
                <a:gd name="T53" fmla="*/ 475 h 508"/>
                <a:gd name="T54" fmla="*/ 39 w 343"/>
                <a:gd name="T55" fmla="*/ 446 h 508"/>
                <a:gd name="T56" fmla="*/ 11 w 343"/>
                <a:gd name="T57" fmla="*/ 402 h 508"/>
                <a:gd name="T58" fmla="*/ 50 w 343"/>
                <a:gd name="T59" fmla="*/ 362 h 508"/>
                <a:gd name="T60" fmla="*/ 80 w 343"/>
                <a:gd name="T61" fmla="*/ 415 h 508"/>
                <a:gd name="T62" fmla="*/ 104 w 343"/>
                <a:gd name="T63" fmla="*/ 437 h 508"/>
                <a:gd name="T64" fmla="*/ 131 w 343"/>
                <a:gd name="T65" fmla="*/ 453 h 508"/>
                <a:gd name="T66" fmla="*/ 167 w 343"/>
                <a:gd name="T67" fmla="*/ 460 h 508"/>
                <a:gd name="T68" fmla="*/ 192 w 343"/>
                <a:gd name="T69" fmla="*/ 460 h 508"/>
                <a:gd name="T70" fmla="*/ 227 w 343"/>
                <a:gd name="T71" fmla="*/ 454 h 508"/>
                <a:gd name="T72" fmla="*/ 254 w 343"/>
                <a:gd name="T73" fmla="*/ 441 h 508"/>
                <a:gd name="T74" fmla="*/ 272 w 343"/>
                <a:gd name="T75" fmla="*/ 423 h 508"/>
                <a:gd name="T76" fmla="*/ 284 w 343"/>
                <a:gd name="T77" fmla="*/ 400 h 508"/>
                <a:gd name="T78" fmla="*/ 288 w 343"/>
                <a:gd name="T79" fmla="*/ 373 h 508"/>
                <a:gd name="T80" fmla="*/ 284 w 343"/>
                <a:gd name="T81" fmla="*/ 351 h 508"/>
                <a:gd name="T82" fmla="*/ 270 w 343"/>
                <a:gd name="T83" fmla="*/ 324 h 508"/>
                <a:gd name="T84" fmla="*/ 244 w 343"/>
                <a:gd name="T85" fmla="*/ 302 h 508"/>
                <a:gd name="T86" fmla="*/ 150 w 343"/>
                <a:gd name="T87" fmla="*/ 261 h 508"/>
                <a:gd name="T88" fmla="*/ 74 w 343"/>
                <a:gd name="T89" fmla="*/ 228 h 508"/>
                <a:gd name="T90" fmla="*/ 44 w 343"/>
                <a:gd name="T91" fmla="*/ 205 h 508"/>
                <a:gd name="T92" fmla="*/ 22 w 343"/>
                <a:gd name="T93" fmla="*/ 177 h 508"/>
                <a:gd name="T94" fmla="*/ 11 w 343"/>
                <a:gd name="T95" fmla="*/ 141 h 508"/>
                <a:gd name="T96" fmla="*/ 11 w 343"/>
                <a:gd name="T97" fmla="*/ 114 h 508"/>
                <a:gd name="T98" fmla="*/ 21 w 343"/>
                <a:gd name="T99" fmla="*/ 78 h 508"/>
                <a:gd name="T100" fmla="*/ 42 w 343"/>
                <a:gd name="T101" fmla="*/ 46 h 508"/>
                <a:gd name="T102" fmla="*/ 73 w 343"/>
                <a:gd name="T103" fmla="*/ 22 h 508"/>
                <a:gd name="T104" fmla="*/ 112 w 343"/>
                <a:gd name="T105" fmla="*/ 6 h 508"/>
                <a:gd name="T106" fmla="*/ 159 w 343"/>
                <a:gd name="T107" fmla="*/ 0 h 508"/>
                <a:gd name="T108" fmla="*/ 187 w 343"/>
                <a:gd name="T109" fmla="*/ 2 h 508"/>
                <a:gd name="T110" fmla="*/ 225 w 343"/>
                <a:gd name="T111" fmla="*/ 12 h 508"/>
                <a:gd name="T112" fmla="*/ 259 w 343"/>
                <a:gd name="T113" fmla="*/ 30 h 508"/>
                <a:gd name="T114" fmla="*/ 288 w 343"/>
                <a:gd name="T115" fmla="*/ 57 h 508"/>
                <a:gd name="T116" fmla="*/ 310 w 343"/>
                <a:gd name="T117" fmla="*/ 94 h 508"/>
                <a:gd name="T118" fmla="*/ 272 w 343"/>
                <a:gd name="T119" fmla="*/ 13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3" h="508">
                  <a:moveTo>
                    <a:pt x="272" y="132"/>
                  </a:moveTo>
                  <a:lnTo>
                    <a:pt x="272" y="132"/>
                  </a:lnTo>
                  <a:lnTo>
                    <a:pt x="266" y="115"/>
                  </a:lnTo>
                  <a:lnTo>
                    <a:pt x="258" y="100"/>
                  </a:lnTo>
                  <a:lnTo>
                    <a:pt x="253" y="91"/>
                  </a:lnTo>
                  <a:lnTo>
                    <a:pt x="247" y="85"/>
                  </a:lnTo>
                  <a:lnTo>
                    <a:pt x="241" y="78"/>
                  </a:lnTo>
                  <a:lnTo>
                    <a:pt x="235" y="72"/>
                  </a:lnTo>
                  <a:lnTo>
                    <a:pt x="226" y="67"/>
                  </a:lnTo>
                  <a:lnTo>
                    <a:pt x="219" y="61"/>
                  </a:lnTo>
                  <a:lnTo>
                    <a:pt x="210" y="57"/>
                  </a:lnTo>
                  <a:lnTo>
                    <a:pt x="201" y="53"/>
                  </a:lnTo>
                  <a:lnTo>
                    <a:pt x="191" y="51"/>
                  </a:lnTo>
                  <a:lnTo>
                    <a:pt x="180" y="49"/>
                  </a:lnTo>
                  <a:lnTo>
                    <a:pt x="169" y="47"/>
                  </a:lnTo>
                  <a:lnTo>
                    <a:pt x="157" y="46"/>
                  </a:lnTo>
                  <a:lnTo>
                    <a:pt x="157" y="46"/>
                  </a:lnTo>
                  <a:lnTo>
                    <a:pt x="138" y="47"/>
                  </a:lnTo>
                  <a:lnTo>
                    <a:pt x="119" y="52"/>
                  </a:lnTo>
                  <a:lnTo>
                    <a:pt x="111" y="55"/>
                  </a:lnTo>
                  <a:lnTo>
                    <a:pt x="104" y="58"/>
                  </a:lnTo>
                  <a:lnTo>
                    <a:pt x="96" y="62"/>
                  </a:lnTo>
                  <a:lnTo>
                    <a:pt x="90" y="67"/>
                  </a:lnTo>
                  <a:lnTo>
                    <a:pt x="84" y="72"/>
                  </a:lnTo>
                  <a:lnTo>
                    <a:pt x="79" y="78"/>
                  </a:lnTo>
                  <a:lnTo>
                    <a:pt x="76" y="84"/>
                  </a:lnTo>
                  <a:lnTo>
                    <a:pt x="72" y="91"/>
                  </a:lnTo>
                  <a:lnTo>
                    <a:pt x="70" y="98"/>
                  </a:lnTo>
                  <a:lnTo>
                    <a:pt x="67" y="106"/>
                  </a:lnTo>
                  <a:lnTo>
                    <a:pt x="66" y="114"/>
                  </a:lnTo>
                  <a:lnTo>
                    <a:pt x="65" y="124"/>
                  </a:lnTo>
                  <a:lnTo>
                    <a:pt x="65" y="124"/>
                  </a:lnTo>
                  <a:lnTo>
                    <a:pt x="66" y="134"/>
                  </a:lnTo>
                  <a:lnTo>
                    <a:pt x="68" y="142"/>
                  </a:lnTo>
                  <a:lnTo>
                    <a:pt x="72" y="151"/>
                  </a:lnTo>
                  <a:lnTo>
                    <a:pt x="77" y="158"/>
                  </a:lnTo>
                  <a:lnTo>
                    <a:pt x="83" y="165"/>
                  </a:lnTo>
                  <a:lnTo>
                    <a:pt x="90" y="172"/>
                  </a:lnTo>
                  <a:lnTo>
                    <a:pt x="99" y="179"/>
                  </a:lnTo>
                  <a:lnTo>
                    <a:pt x="108" y="183"/>
                  </a:lnTo>
                  <a:lnTo>
                    <a:pt x="129" y="194"/>
                  </a:lnTo>
                  <a:lnTo>
                    <a:pt x="152" y="205"/>
                  </a:lnTo>
                  <a:lnTo>
                    <a:pt x="203" y="223"/>
                  </a:lnTo>
                  <a:lnTo>
                    <a:pt x="230" y="234"/>
                  </a:lnTo>
                  <a:lnTo>
                    <a:pt x="254" y="245"/>
                  </a:lnTo>
                  <a:lnTo>
                    <a:pt x="278" y="259"/>
                  </a:lnTo>
                  <a:lnTo>
                    <a:pt x="289" y="266"/>
                  </a:lnTo>
                  <a:lnTo>
                    <a:pt x="299" y="273"/>
                  </a:lnTo>
                  <a:lnTo>
                    <a:pt x="309" y="282"/>
                  </a:lnTo>
                  <a:lnTo>
                    <a:pt x="317" y="291"/>
                  </a:lnTo>
                  <a:lnTo>
                    <a:pt x="324" y="301"/>
                  </a:lnTo>
                  <a:lnTo>
                    <a:pt x="330" y="311"/>
                  </a:lnTo>
                  <a:lnTo>
                    <a:pt x="335" y="323"/>
                  </a:lnTo>
                  <a:lnTo>
                    <a:pt x="339" y="335"/>
                  </a:lnTo>
                  <a:lnTo>
                    <a:pt x="341" y="349"/>
                  </a:lnTo>
                  <a:lnTo>
                    <a:pt x="343" y="363"/>
                  </a:lnTo>
                  <a:lnTo>
                    <a:pt x="343" y="363"/>
                  </a:lnTo>
                  <a:lnTo>
                    <a:pt x="343" y="377"/>
                  </a:lnTo>
                  <a:lnTo>
                    <a:pt x="340" y="390"/>
                  </a:lnTo>
                  <a:lnTo>
                    <a:pt x="338" y="403"/>
                  </a:lnTo>
                  <a:lnTo>
                    <a:pt x="334" y="415"/>
                  </a:lnTo>
                  <a:lnTo>
                    <a:pt x="329" y="428"/>
                  </a:lnTo>
                  <a:lnTo>
                    <a:pt x="323" y="440"/>
                  </a:lnTo>
                  <a:lnTo>
                    <a:pt x="316" y="452"/>
                  </a:lnTo>
                  <a:lnTo>
                    <a:pt x="306" y="462"/>
                  </a:lnTo>
                  <a:lnTo>
                    <a:pt x="296" y="472"/>
                  </a:lnTo>
                  <a:lnTo>
                    <a:pt x="284" y="481"/>
                  </a:lnTo>
                  <a:lnTo>
                    <a:pt x="271" y="488"/>
                  </a:lnTo>
                  <a:lnTo>
                    <a:pt x="255" y="496"/>
                  </a:lnTo>
                  <a:lnTo>
                    <a:pt x="238" y="500"/>
                  </a:lnTo>
                  <a:lnTo>
                    <a:pt x="220" y="504"/>
                  </a:lnTo>
                  <a:lnTo>
                    <a:pt x="199" y="506"/>
                  </a:lnTo>
                  <a:lnTo>
                    <a:pt x="176" y="508"/>
                  </a:lnTo>
                  <a:lnTo>
                    <a:pt x="176" y="508"/>
                  </a:lnTo>
                  <a:lnTo>
                    <a:pt x="157" y="506"/>
                  </a:lnTo>
                  <a:lnTo>
                    <a:pt x="139" y="504"/>
                  </a:lnTo>
                  <a:lnTo>
                    <a:pt x="123" y="500"/>
                  </a:lnTo>
                  <a:lnTo>
                    <a:pt x="107" y="496"/>
                  </a:lnTo>
                  <a:lnTo>
                    <a:pt x="93" y="489"/>
                  </a:lnTo>
                  <a:lnTo>
                    <a:pt x="80" y="482"/>
                  </a:lnTo>
                  <a:lnTo>
                    <a:pt x="68" y="475"/>
                  </a:lnTo>
                  <a:lnTo>
                    <a:pt x="57" y="465"/>
                  </a:lnTo>
                  <a:lnTo>
                    <a:pt x="48" y="455"/>
                  </a:lnTo>
                  <a:lnTo>
                    <a:pt x="39" y="446"/>
                  </a:lnTo>
                  <a:lnTo>
                    <a:pt x="31" y="435"/>
                  </a:lnTo>
                  <a:lnTo>
                    <a:pt x="23" y="424"/>
                  </a:lnTo>
                  <a:lnTo>
                    <a:pt x="11" y="402"/>
                  </a:lnTo>
                  <a:lnTo>
                    <a:pt x="0" y="379"/>
                  </a:lnTo>
                  <a:lnTo>
                    <a:pt x="50" y="362"/>
                  </a:lnTo>
                  <a:lnTo>
                    <a:pt x="50" y="362"/>
                  </a:lnTo>
                  <a:lnTo>
                    <a:pt x="59" y="380"/>
                  </a:lnTo>
                  <a:lnTo>
                    <a:pt x="68" y="398"/>
                  </a:lnTo>
                  <a:lnTo>
                    <a:pt x="80" y="415"/>
                  </a:lnTo>
                  <a:lnTo>
                    <a:pt x="88" y="424"/>
                  </a:lnTo>
                  <a:lnTo>
                    <a:pt x="95" y="431"/>
                  </a:lnTo>
                  <a:lnTo>
                    <a:pt x="104" y="437"/>
                  </a:lnTo>
                  <a:lnTo>
                    <a:pt x="112" y="443"/>
                  </a:lnTo>
                  <a:lnTo>
                    <a:pt x="122" y="448"/>
                  </a:lnTo>
                  <a:lnTo>
                    <a:pt x="131" y="453"/>
                  </a:lnTo>
                  <a:lnTo>
                    <a:pt x="142" y="457"/>
                  </a:lnTo>
                  <a:lnTo>
                    <a:pt x="153" y="459"/>
                  </a:lnTo>
                  <a:lnTo>
                    <a:pt x="167" y="460"/>
                  </a:lnTo>
                  <a:lnTo>
                    <a:pt x="179" y="462"/>
                  </a:lnTo>
                  <a:lnTo>
                    <a:pt x="179" y="462"/>
                  </a:lnTo>
                  <a:lnTo>
                    <a:pt x="192" y="460"/>
                  </a:lnTo>
                  <a:lnTo>
                    <a:pt x="204" y="459"/>
                  </a:lnTo>
                  <a:lnTo>
                    <a:pt x="216" y="457"/>
                  </a:lnTo>
                  <a:lnTo>
                    <a:pt x="227" y="454"/>
                  </a:lnTo>
                  <a:lnTo>
                    <a:pt x="237" y="451"/>
                  </a:lnTo>
                  <a:lnTo>
                    <a:pt x="246" y="446"/>
                  </a:lnTo>
                  <a:lnTo>
                    <a:pt x="254" y="441"/>
                  </a:lnTo>
                  <a:lnTo>
                    <a:pt x="261" y="436"/>
                  </a:lnTo>
                  <a:lnTo>
                    <a:pt x="267" y="430"/>
                  </a:lnTo>
                  <a:lnTo>
                    <a:pt x="272" y="423"/>
                  </a:lnTo>
                  <a:lnTo>
                    <a:pt x="277" y="415"/>
                  </a:lnTo>
                  <a:lnTo>
                    <a:pt x="281" y="407"/>
                  </a:lnTo>
                  <a:lnTo>
                    <a:pt x="284" y="400"/>
                  </a:lnTo>
                  <a:lnTo>
                    <a:pt x="287" y="391"/>
                  </a:lnTo>
                  <a:lnTo>
                    <a:pt x="288" y="381"/>
                  </a:lnTo>
                  <a:lnTo>
                    <a:pt x="288" y="373"/>
                  </a:lnTo>
                  <a:lnTo>
                    <a:pt x="288" y="373"/>
                  </a:lnTo>
                  <a:lnTo>
                    <a:pt x="287" y="361"/>
                  </a:lnTo>
                  <a:lnTo>
                    <a:pt x="284" y="351"/>
                  </a:lnTo>
                  <a:lnTo>
                    <a:pt x="281" y="341"/>
                  </a:lnTo>
                  <a:lnTo>
                    <a:pt x="276" y="332"/>
                  </a:lnTo>
                  <a:lnTo>
                    <a:pt x="270" y="324"/>
                  </a:lnTo>
                  <a:lnTo>
                    <a:pt x="263" y="316"/>
                  </a:lnTo>
                  <a:lnTo>
                    <a:pt x="254" y="310"/>
                  </a:lnTo>
                  <a:lnTo>
                    <a:pt x="244" y="302"/>
                  </a:lnTo>
                  <a:lnTo>
                    <a:pt x="224" y="291"/>
                  </a:lnTo>
                  <a:lnTo>
                    <a:pt x="201" y="281"/>
                  </a:lnTo>
                  <a:lnTo>
                    <a:pt x="150" y="261"/>
                  </a:lnTo>
                  <a:lnTo>
                    <a:pt x="123" y="251"/>
                  </a:lnTo>
                  <a:lnTo>
                    <a:pt x="99" y="240"/>
                  </a:lnTo>
                  <a:lnTo>
                    <a:pt x="74" y="228"/>
                  </a:lnTo>
                  <a:lnTo>
                    <a:pt x="63" y="221"/>
                  </a:lnTo>
                  <a:lnTo>
                    <a:pt x="54" y="214"/>
                  </a:lnTo>
                  <a:lnTo>
                    <a:pt x="44" y="205"/>
                  </a:lnTo>
                  <a:lnTo>
                    <a:pt x="36" y="197"/>
                  </a:lnTo>
                  <a:lnTo>
                    <a:pt x="28" y="188"/>
                  </a:lnTo>
                  <a:lnTo>
                    <a:pt x="22" y="177"/>
                  </a:lnTo>
                  <a:lnTo>
                    <a:pt x="17" y="166"/>
                  </a:lnTo>
                  <a:lnTo>
                    <a:pt x="14" y="154"/>
                  </a:lnTo>
                  <a:lnTo>
                    <a:pt x="11" y="141"/>
                  </a:lnTo>
                  <a:lnTo>
                    <a:pt x="10" y="128"/>
                  </a:lnTo>
                  <a:lnTo>
                    <a:pt x="10" y="128"/>
                  </a:lnTo>
                  <a:lnTo>
                    <a:pt x="11" y="114"/>
                  </a:lnTo>
                  <a:lnTo>
                    <a:pt x="14" y="102"/>
                  </a:lnTo>
                  <a:lnTo>
                    <a:pt x="16" y="89"/>
                  </a:lnTo>
                  <a:lnTo>
                    <a:pt x="21" y="78"/>
                  </a:lnTo>
                  <a:lnTo>
                    <a:pt x="27" y="67"/>
                  </a:lnTo>
                  <a:lnTo>
                    <a:pt x="34" y="56"/>
                  </a:lnTo>
                  <a:lnTo>
                    <a:pt x="42" y="46"/>
                  </a:lnTo>
                  <a:lnTo>
                    <a:pt x="51" y="38"/>
                  </a:lnTo>
                  <a:lnTo>
                    <a:pt x="61" y="29"/>
                  </a:lnTo>
                  <a:lnTo>
                    <a:pt x="73" y="22"/>
                  </a:lnTo>
                  <a:lnTo>
                    <a:pt x="85" y="16"/>
                  </a:lnTo>
                  <a:lnTo>
                    <a:pt x="99" y="10"/>
                  </a:lnTo>
                  <a:lnTo>
                    <a:pt x="112" y="6"/>
                  </a:lnTo>
                  <a:lnTo>
                    <a:pt x="127" y="2"/>
                  </a:lnTo>
                  <a:lnTo>
                    <a:pt x="142" y="1"/>
                  </a:lnTo>
                  <a:lnTo>
                    <a:pt x="159" y="0"/>
                  </a:lnTo>
                  <a:lnTo>
                    <a:pt x="159" y="0"/>
                  </a:lnTo>
                  <a:lnTo>
                    <a:pt x="173" y="1"/>
                  </a:lnTo>
                  <a:lnTo>
                    <a:pt x="187" y="2"/>
                  </a:lnTo>
                  <a:lnTo>
                    <a:pt x="199" y="5"/>
                  </a:lnTo>
                  <a:lnTo>
                    <a:pt x="213" y="7"/>
                  </a:lnTo>
                  <a:lnTo>
                    <a:pt x="225" y="12"/>
                  </a:lnTo>
                  <a:lnTo>
                    <a:pt x="237" y="17"/>
                  </a:lnTo>
                  <a:lnTo>
                    <a:pt x="248" y="23"/>
                  </a:lnTo>
                  <a:lnTo>
                    <a:pt x="259" y="30"/>
                  </a:lnTo>
                  <a:lnTo>
                    <a:pt x="270" y="39"/>
                  </a:lnTo>
                  <a:lnTo>
                    <a:pt x="278" y="47"/>
                  </a:lnTo>
                  <a:lnTo>
                    <a:pt x="288" y="57"/>
                  </a:lnTo>
                  <a:lnTo>
                    <a:pt x="295" y="68"/>
                  </a:lnTo>
                  <a:lnTo>
                    <a:pt x="304" y="80"/>
                  </a:lnTo>
                  <a:lnTo>
                    <a:pt x="310" y="94"/>
                  </a:lnTo>
                  <a:lnTo>
                    <a:pt x="316" y="107"/>
                  </a:lnTo>
                  <a:lnTo>
                    <a:pt x="322" y="121"/>
                  </a:lnTo>
                  <a:lnTo>
                    <a:pt x="272" y="132"/>
                  </a:lnTo>
                  <a:close/>
                </a:path>
              </a:pathLst>
            </a:custGeom>
            <a:grpFill/>
            <a:ln>
              <a:noFill/>
            </a:ln>
            <a:extLst/>
          </p:spPr>
          <p:txBody>
            <a:bodyPr/>
            <a:lstStyle/>
            <a:p>
              <a:pPr>
                <a:defRPr/>
              </a:pPr>
              <a:endParaRPr lang="en-US" dirty="0"/>
            </a:p>
          </p:txBody>
        </p:sp>
        <p:sp>
          <p:nvSpPr>
            <p:cNvPr id="46" name="Rectangle 60"/>
            <p:cNvSpPr>
              <a:spLocks noChangeArrowheads="1"/>
            </p:cNvSpPr>
            <p:nvPr/>
          </p:nvSpPr>
          <p:spPr bwMode="auto">
            <a:xfrm>
              <a:off x="6002" y="489"/>
              <a:ext cx="22" cy="25"/>
            </a:xfrm>
            <a:prstGeom prst="rect">
              <a:avLst/>
            </a:prstGeom>
            <a:grpFill/>
            <a:ln>
              <a:noFill/>
            </a:ln>
            <a:extLst/>
          </p:spPr>
          <p:txBody>
            <a:bodyPr/>
            <a:lstStyle/>
            <a:p>
              <a:pPr>
                <a:defRPr/>
              </a:pPr>
              <a:endParaRPr lang="en-US" dirty="0"/>
            </a:p>
          </p:txBody>
        </p:sp>
      </p:grpSp>
      <p:sp>
        <p:nvSpPr>
          <p:cNvPr id="47" name="white bar"/>
          <p:cNvSpPr/>
          <p:nvPr userDrawn="1"/>
        </p:nvSpPr>
        <p:spPr>
          <a:xfrm>
            <a:off x="460780" y="2389194"/>
            <a:ext cx="603647" cy="841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2" name="title"/>
          <p:cNvSpPr>
            <a:spLocks noGrp="1"/>
          </p:cNvSpPr>
          <p:nvPr>
            <p:ph type="ctrTitle"/>
          </p:nvPr>
        </p:nvSpPr>
        <p:spPr>
          <a:xfrm>
            <a:off x="460384" y="2705183"/>
            <a:ext cx="8229599" cy="1463040"/>
          </a:xfrm>
        </p:spPr>
        <p:txBody>
          <a:bodyPr anchor="t">
            <a:noAutofit/>
          </a:bodyPr>
          <a:lstStyle>
            <a:lvl1pPr algn="l">
              <a:lnSpc>
                <a:spcPts val="5600"/>
              </a:lnSpc>
              <a:defRPr sz="5300" b="1" baseline="0">
                <a:solidFill>
                  <a:schemeClr val="bg2"/>
                </a:solidFill>
              </a:defRPr>
            </a:lvl1pPr>
          </a:lstStyle>
          <a:p>
            <a:r>
              <a:rPr lang="en-US"/>
              <a:t>Click to edit Master title style</a:t>
            </a:r>
            <a:endParaRPr lang="en-US" dirty="0"/>
          </a:p>
        </p:txBody>
      </p:sp>
      <p:sp>
        <p:nvSpPr>
          <p:cNvPr id="3" name="subtitle 1"/>
          <p:cNvSpPr>
            <a:spLocks noGrp="1"/>
          </p:cNvSpPr>
          <p:nvPr>
            <p:ph type="subTitle" idx="1"/>
          </p:nvPr>
        </p:nvSpPr>
        <p:spPr>
          <a:xfrm>
            <a:off x="457200" y="5428627"/>
            <a:ext cx="8229600" cy="365760"/>
          </a:xfrm>
          <a:prstGeom prst="rect">
            <a:avLst/>
          </a:prstGeom>
        </p:spPr>
        <p:txBody>
          <a:bodyPr lIns="0" rIns="0" anchor="ctr">
            <a:noAutofit/>
          </a:bodyPr>
          <a:lstStyle>
            <a:lvl1pPr marL="0" indent="0" algn="l">
              <a:spcBef>
                <a:spcPts val="0"/>
              </a:spcBef>
              <a:buNone/>
              <a:defRPr sz="2400">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8" name="subtitle 2"/>
          <p:cNvSpPr>
            <a:spLocks noGrp="1"/>
          </p:cNvSpPr>
          <p:nvPr>
            <p:ph type="body" sz="quarter" idx="10"/>
          </p:nvPr>
        </p:nvSpPr>
        <p:spPr>
          <a:xfrm>
            <a:off x="457200" y="5794394"/>
            <a:ext cx="8229600" cy="366183"/>
          </a:xfrm>
          <a:prstGeom prst="rect">
            <a:avLst/>
          </a:prstGeom>
        </p:spPr>
        <p:txBody>
          <a:bodyPr lIns="0" tIns="0" rIns="0" bIns="0" anchor="ctr"/>
          <a:lstStyle>
            <a:lvl1pPr marL="0" indent="0">
              <a:buFontTx/>
              <a:buNone/>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subtitle 3"/>
          <p:cNvSpPr>
            <a:spLocks noGrp="1"/>
          </p:cNvSpPr>
          <p:nvPr>
            <p:ph type="body" sz="quarter" idx="11"/>
          </p:nvPr>
        </p:nvSpPr>
        <p:spPr>
          <a:xfrm>
            <a:off x="457200" y="6160569"/>
            <a:ext cx="8229600" cy="366184"/>
          </a:xfrm>
          <a:prstGeom prst="rect">
            <a:avLst/>
          </a:prstGeom>
        </p:spPr>
        <p:txBody>
          <a:bodyPr lIns="0" tIns="0" rIns="0" bIns="0" anchor="ctr"/>
          <a:lstStyle>
            <a:lvl1pPr marL="0" indent="0">
              <a:buFontTx/>
              <a:buNone/>
              <a:defRPr sz="16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37419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sldNum" sz="quarter" idx="10"/>
          </p:nvPr>
        </p:nvSpPr>
        <p:spPr>
          <a:xfrm>
            <a:off x="914400" y="6172200"/>
            <a:ext cx="1905000" cy="457200"/>
          </a:xfrm>
          <a:prstGeom prst="rect">
            <a:avLst/>
          </a:prstGeom>
          <a:ln/>
        </p:spPr>
        <p:txBody>
          <a:bodyPr/>
          <a:lstStyle>
            <a:lvl1pPr>
              <a:defRPr/>
            </a:lvl1pPr>
          </a:lstStyle>
          <a:p>
            <a:pPr>
              <a:defRPr/>
            </a:pPr>
            <a:fld id="{82C23908-B1DD-4E0C-AFF0-18D4A8FFF7A8}" type="slidenum">
              <a:rPr lang="en-US" altLang="en-US"/>
              <a:pPr>
                <a:defRPr/>
              </a:pPr>
              <a:t>‹#›</a:t>
            </a:fld>
            <a:endParaRPr lang="en-US" altLang="en-US" dirty="0"/>
          </a:p>
        </p:txBody>
      </p:sp>
    </p:spTree>
    <p:extLst>
      <p:ext uri="{BB962C8B-B14F-4D97-AF65-F5344CB8AC3E}">
        <p14:creationId xmlns:p14="http://schemas.microsoft.com/office/powerpoint/2010/main" val="300598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61377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red bar"/>
          <p:cNvGrpSpPr/>
          <p:nvPr/>
        </p:nvGrpSpPr>
        <p:grpSpPr>
          <a:xfrm>
            <a:off x="0" y="1"/>
            <a:ext cx="9144000" cy="434011"/>
            <a:chOff x="0" y="0"/>
            <a:chExt cx="9144000" cy="325508"/>
          </a:xfrm>
        </p:grpSpPr>
        <p:sp>
          <p:nvSpPr>
            <p:cNvPr id="16" name="Rectangle 15"/>
            <p:cNvSpPr/>
            <p:nvPr userDrawn="1"/>
          </p:nvSpPr>
          <p:spPr>
            <a:xfrm>
              <a:off x="0" y="0"/>
              <a:ext cx="9144000" cy="325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17" name="Group 16"/>
            <p:cNvGrpSpPr/>
            <p:nvPr userDrawn="1"/>
          </p:nvGrpSpPr>
          <p:grpSpPr>
            <a:xfrm>
              <a:off x="457200" y="99608"/>
              <a:ext cx="317869" cy="126290"/>
              <a:chOff x="5684231" y="4472390"/>
              <a:chExt cx="317869" cy="126290"/>
            </a:xfrm>
          </p:grpSpPr>
          <p:sp>
            <p:nvSpPr>
              <p:cNvPr id="18" name="Freeform 33"/>
              <p:cNvSpPr>
                <a:spLocks/>
              </p:cNvSpPr>
              <p:nvPr userDrawn="1"/>
            </p:nvSpPr>
            <p:spPr bwMode="auto">
              <a:xfrm>
                <a:off x="5684231" y="4472390"/>
                <a:ext cx="86298" cy="12629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0"/>
              <p:cNvSpPr>
                <a:spLocks/>
              </p:cNvSpPr>
              <p:nvPr userDrawn="1"/>
            </p:nvSpPr>
            <p:spPr bwMode="auto">
              <a:xfrm>
                <a:off x="5800016" y="4472390"/>
                <a:ext cx="88403" cy="12629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6"/>
              <p:cNvSpPr>
                <a:spLocks noEditPoints="1"/>
              </p:cNvSpPr>
              <p:nvPr userDrawn="1"/>
            </p:nvSpPr>
            <p:spPr bwMode="auto">
              <a:xfrm>
                <a:off x="5917907" y="4472390"/>
                <a:ext cx="84193" cy="123133"/>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 name="title"/>
          <p:cNvSpPr>
            <a:spLocks noGrp="1"/>
          </p:cNvSpPr>
          <p:nvPr>
            <p:ph type="title"/>
          </p:nvPr>
        </p:nvSpPr>
        <p:spPr>
          <a:xfrm>
            <a:off x="457200" y="642712"/>
            <a:ext cx="8229600" cy="867741"/>
          </a:xfrm>
          <a:prstGeom prst="rect">
            <a:avLst/>
          </a:prstGeom>
        </p:spPr>
        <p:txBody>
          <a:bodyPr vert="horz" lIns="0" tIns="0" rIns="0" bIns="0" rtlCol="0" anchor="b" anchorCtr="0">
            <a:normAutofit/>
          </a:bodyPr>
          <a:lstStyle/>
          <a:p>
            <a:pPr lvl="0" algn="l"/>
            <a:r>
              <a:rPr lang="en-US"/>
              <a:t>Click to edit Master title style</a:t>
            </a:r>
          </a:p>
        </p:txBody>
      </p:sp>
    </p:spTree>
    <p:extLst>
      <p:ext uri="{BB962C8B-B14F-4D97-AF65-F5344CB8AC3E}">
        <p14:creationId xmlns:p14="http://schemas.microsoft.com/office/powerpoint/2010/main" val="103366499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50" r:id="rId8"/>
    <p:sldLayoutId id="2147483851" r:id="rId9"/>
    <p:sldLayoutId id="2147483852" r:id="rId10"/>
    <p:sldLayoutId id="2147483853" r:id="rId11"/>
  </p:sldLayoutIdLst>
  <p:hf sldNum="0" hdr="0" ftr="0" dt="0"/>
  <p:txStyles>
    <p:titleStyle>
      <a:lvl1pPr algn="ctr" defTabSz="914400" rtl="0" eaLnBrk="1" latinLnBrk="0" hangingPunct="1">
        <a:spcBef>
          <a:spcPct val="0"/>
        </a:spcBef>
        <a:buNone/>
        <a:defRPr lang="en-US" sz="28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tg.wa.gov/OpenGovernmentTraining.aspx"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br>
              <a:rPr altLang="en-US" dirty="0">
                <a:solidFill>
                  <a:schemeClr val="bg1"/>
                </a:solidFill>
              </a:rPr>
            </a:br>
            <a:br>
              <a:rPr altLang="en-US" dirty="0">
                <a:solidFill>
                  <a:schemeClr val="bg1"/>
                </a:solidFill>
              </a:rPr>
            </a:br>
            <a:br>
              <a:rPr altLang="en-US" dirty="0">
                <a:cs typeface="Arial" charset="0"/>
              </a:rPr>
            </a:br>
            <a:endParaRPr altLang="en-US" dirty="0"/>
          </a:p>
        </p:txBody>
      </p:sp>
      <p:sp>
        <p:nvSpPr>
          <p:cNvPr id="10243" name="Subtitle 17"/>
          <p:cNvSpPr>
            <a:spLocks noGrp="1"/>
          </p:cNvSpPr>
          <p:nvPr>
            <p:ph type="subTitle" idx="1"/>
          </p:nvPr>
        </p:nvSpPr>
        <p:spPr bwMode="auto">
          <a:xfrm>
            <a:off x="457200" y="5127625"/>
            <a:ext cx="6034088" cy="10271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anchorCtr="0" compatLnSpc="1">
            <a:prstTxWarp prst="textNoShape">
              <a:avLst/>
            </a:prstTxWarp>
          </a:bodyPr>
          <a:lstStyle/>
          <a:p>
            <a:pPr eaLnBrk="1" hangingPunct="1">
              <a:spcBef>
                <a:spcPct val="0"/>
              </a:spcBef>
            </a:pPr>
            <a:r>
              <a:rPr altLang="en-US" dirty="0"/>
              <a:t>San Juan Island Public Hospital Dist. No. 1	</a:t>
            </a:r>
          </a:p>
        </p:txBody>
      </p:sp>
      <p:sp>
        <p:nvSpPr>
          <p:cNvPr id="10244" name="Text Placeholder 19"/>
          <p:cNvSpPr>
            <a:spLocks noGrp="1"/>
          </p:cNvSpPr>
          <p:nvPr>
            <p:ph type="body" sz="quarter" idx="10"/>
          </p:nvPr>
        </p:nvSpPr>
        <p:spPr bwMode="auto">
          <a:xfrm>
            <a:off x="457208" y="5715001"/>
            <a:ext cx="2209792" cy="4397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r>
              <a:rPr altLang="en-US" sz="1500" dirty="0"/>
              <a:t>February 26, 2018</a:t>
            </a:r>
          </a:p>
        </p:txBody>
      </p:sp>
      <p:sp>
        <p:nvSpPr>
          <p:cNvPr id="2" name="Rectangle 1"/>
          <p:cNvSpPr/>
          <p:nvPr/>
        </p:nvSpPr>
        <p:spPr>
          <a:xfrm>
            <a:off x="914400" y="2845342"/>
            <a:ext cx="7007088" cy="1938992"/>
          </a:xfrm>
          <a:prstGeom prst="rect">
            <a:avLst/>
          </a:prstGeom>
        </p:spPr>
        <p:txBody>
          <a:bodyPr wrap="square">
            <a:spAutoFit/>
          </a:bodyPr>
          <a:lstStyle/>
          <a:p>
            <a:r>
              <a:rPr lang="en-US" altLang="en-US" sz="4000" b="1" dirty="0">
                <a:solidFill>
                  <a:schemeClr val="bg2"/>
                </a:solidFill>
              </a:rPr>
              <a:t>Commissioner Training – Open Government and Governance/Management</a:t>
            </a:r>
            <a:endParaRPr lang="en-US" sz="4000" b="1" dirty="0">
              <a:solidFill>
                <a:schemeClr val="bg2"/>
              </a:solidFill>
            </a:endParaRPr>
          </a:p>
        </p:txBody>
      </p:sp>
      <p:sp>
        <p:nvSpPr>
          <p:cNvPr id="6" name="Rectangle 5"/>
          <p:cNvSpPr/>
          <p:nvPr/>
        </p:nvSpPr>
        <p:spPr>
          <a:xfrm>
            <a:off x="7315200" y="5486405"/>
            <a:ext cx="1563076" cy="954107"/>
          </a:xfrm>
          <a:prstGeom prst="rect">
            <a:avLst/>
          </a:prstGeom>
        </p:spPr>
        <p:txBody>
          <a:bodyPr wrap="square">
            <a:spAutoFit/>
          </a:bodyPr>
          <a:lstStyle/>
          <a:p>
            <a:r>
              <a:rPr lang="en-US" sz="800" dirty="0"/>
              <a:t>Richard A. Davis III</a:t>
            </a:r>
          </a:p>
          <a:p>
            <a:r>
              <a:rPr lang="en-US" sz="800" dirty="0"/>
              <a:t>Chmelik Sitkin &amp; Davis P.S.</a:t>
            </a:r>
          </a:p>
          <a:p>
            <a:r>
              <a:rPr lang="en-US" sz="800" dirty="0"/>
              <a:t>1500 Railroad Avenue</a:t>
            </a:r>
          </a:p>
          <a:p>
            <a:r>
              <a:rPr lang="en-US" sz="800" dirty="0"/>
              <a:t>Bellingham, WA  98225</a:t>
            </a:r>
          </a:p>
          <a:p>
            <a:r>
              <a:rPr lang="en-US" sz="800" dirty="0"/>
              <a:t>(360) 671-1796</a:t>
            </a:r>
          </a:p>
          <a:p>
            <a:r>
              <a:rPr lang="en-US" sz="800" dirty="0"/>
              <a:t>rdavis@chmelik.com</a:t>
            </a:r>
          </a:p>
          <a:p>
            <a:r>
              <a:rPr lang="en-US" sz="800" dirty="0"/>
              <a:t>www.chmelik.com</a:t>
            </a:r>
          </a:p>
        </p:txBody>
      </p:sp>
    </p:spTree>
    <p:extLst>
      <p:ext uri="{BB962C8B-B14F-4D97-AF65-F5344CB8AC3E}">
        <p14:creationId xmlns:p14="http://schemas.microsoft.com/office/powerpoint/2010/main" val="305384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z="3200" b="1" dirty="0">
                <a:latin typeface="Arial" panose="020B0604020202020204" pitchFamily="34" charset="0"/>
                <a:cs typeface="Arial" panose="020B0604020202020204" pitchFamily="34" charset="0"/>
              </a:rPr>
              <a:t>Governing Body</a:t>
            </a:r>
          </a:p>
        </p:txBody>
      </p:sp>
      <p:sp>
        <p:nvSpPr>
          <p:cNvPr id="8195" name="Rectangle 3"/>
          <p:cNvSpPr>
            <a:spLocks noGrp="1" noChangeArrowheads="1"/>
          </p:cNvSpPr>
          <p:nvPr>
            <p:ph idx="1"/>
          </p:nvPr>
        </p:nvSpPr>
        <p:spPr/>
        <p:txBody>
          <a:bodyPr/>
          <a:lstStyle/>
          <a:p>
            <a:pPr eaLnBrk="1" hangingPunct="1"/>
            <a:r>
              <a:rPr lang="en-US" sz="2400" dirty="0"/>
              <a:t>All </a:t>
            </a:r>
            <a:r>
              <a:rPr lang="en-US" sz="2400" b="1" i="1" dirty="0">
                <a:solidFill>
                  <a:schemeClr val="accent1"/>
                </a:solidFill>
              </a:rPr>
              <a:t>meetings</a:t>
            </a:r>
            <a:r>
              <a:rPr lang="en-US" sz="2400" dirty="0"/>
              <a:t> of the </a:t>
            </a:r>
            <a:r>
              <a:rPr lang="en-US" sz="2400" b="1" i="1" dirty="0">
                <a:solidFill>
                  <a:srgbClr val="A50021"/>
                </a:solidFill>
              </a:rPr>
              <a:t>governing body</a:t>
            </a:r>
            <a:r>
              <a:rPr lang="en-US" sz="2400" b="1" dirty="0">
                <a:solidFill>
                  <a:srgbClr val="A50021"/>
                </a:solidFill>
              </a:rPr>
              <a:t> </a:t>
            </a:r>
            <a:r>
              <a:rPr lang="en-US" sz="2400" dirty="0"/>
              <a:t>of a public agency shall be open and public and all persons shall be permitted to attend any meeting of the governing body of a public agency, except as otherwise provided in RCW 42.30.</a:t>
            </a:r>
          </a:p>
          <a:p>
            <a:pPr marL="114300" indent="0">
              <a:buNone/>
            </a:pPr>
            <a:r>
              <a:rPr lang="en-US" sz="2200" i="1" dirty="0"/>
              <a:t>     ~ RCW 42.30.030</a:t>
            </a:r>
          </a:p>
          <a:p>
            <a:pPr marL="114300" indent="0">
              <a:buNone/>
            </a:pPr>
            <a:endParaRPr lang="en-US" dirty="0"/>
          </a:p>
        </p:txBody>
      </p:sp>
      <p:pic>
        <p:nvPicPr>
          <p:cNvPr id="6147" name="Picture 3" descr="C:\Users\nancyk1\AppData\Local\Microsoft\Windows\Temporary Internet Files\Content.IE5\ECTOY37A\MC900441394[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79" b="21168"/>
          <a:stretch/>
        </p:blipFill>
        <p:spPr bwMode="auto">
          <a:xfrm>
            <a:off x="4495800" y="3371852"/>
            <a:ext cx="2895600" cy="184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6835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87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z="3200" b="1" dirty="0">
                <a:latin typeface="Arial" panose="020B0604020202020204" pitchFamily="34" charset="0"/>
                <a:cs typeface="Arial" panose="020B0604020202020204" pitchFamily="34" charset="0"/>
              </a:rPr>
              <a:t>What is a Governing Body?</a:t>
            </a:r>
          </a:p>
        </p:txBody>
      </p:sp>
      <p:sp>
        <p:nvSpPr>
          <p:cNvPr id="9219" name="Rectangle 3"/>
          <p:cNvSpPr>
            <a:spLocks noGrp="1" noChangeArrowheads="1"/>
          </p:cNvSpPr>
          <p:nvPr>
            <p:ph idx="1"/>
          </p:nvPr>
        </p:nvSpPr>
        <p:spPr>
          <a:xfrm>
            <a:off x="533400" y="1752600"/>
            <a:ext cx="7696200" cy="4800600"/>
          </a:xfrm>
        </p:spPr>
        <p:txBody>
          <a:bodyPr/>
          <a:lstStyle/>
          <a:p>
            <a:r>
              <a:rPr lang="en-US" sz="2400" dirty="0">
                <a:cs typeface="Arial" panose="020B0604020202020204" pitchFamily="34" charset="0"/>
              </a:rPr>
              <a:t>Board of Commissioners </a:t>
            </a:r>
            <a:r>
              <a:rPr lang="en-US" sz="2400" b="1" u="sng" dirty="0">
                <a:cs typeface="Arial" panose="020B0604020202020204" pitchFamily="34" charset="0"/>
              </a:rPr>
              <a:t>OR</a:t>
            </a:r>
          </a:p>
          <a:p>
            <a:r>
              <a:rPr lang="en-US" sz="2400" dirty="0">
                <a:cs typeface="Arial" panose="020B0604020202020204" pitchFamily="34" charset="0"/>
              </a:rPr>
              <a:t>Any </a:t>
            </a:r>
            <a:r>
              <a:rPr lang="en-US" sz="2400" b="1" dirty="0">
                <a:cs typeface="Arial" panose="020B0604020202020204" pitchFamily="34" charset="0"/>
              </a:rPr>
              <a:t>committee</a:t>
            </a:r>
            <a:r>
              <a:rPr lang="en-US" sz="2400" dirty="0">
                <a:cs typeface="Arial" panose="020B0604020202020204" pitchFamily="34" charset="0"/>
              </a:rPr>
              <a:t> of such public agency </a:t>
            </a:r>
            <a:r>
              <a:rPr lang="en-US" sz="2400" i="1" dirty="0">
                <a:cs typeface="Arial" panose="020B0604020202020204" pitchFamily="34" charset="0"/>
              </a:rPr>
              <a:t>when:</a:t>
            </a:r>
          </a:p>
          <a:p>
            <a:pPr lvl="1"/>
            <a:r>
              <a:rPr lang="en-US" sz="2400" dirty="0">
                <a:cs typeface="Arial" panose="020B0604020202020204" pitchFamily="34" charset="0"/>
              </a:rPr>
              <a:t>the committee acts on behalf of the governing body (i.e. </a:t>
            </a:r>
            <a:r>
              <a:rPr lang="en-US" sz="2400" i="1" dirty="0">
                <a:cs typeface="Arial" panose="020B0604020202020204" pitchFamily="34" charset="0"/>
              </a:rPr>
              <a:t>exercises actual or de facto decision making authority</a:t>
            </a:r>
            <a:r>
              <a:rPr lang="en-US" sz="2400" dirty="0">
                <a:cs typeface="Arial" panose="020B0604020202020204" pitchFamily="34" charset="0"/>
              </a:rPr>
              <a:t>) or </a:t>
            </a:r>
          </a:p>
          <a:p>
            <a:pPr lvl="1"/>
            <a:r>
              <a:rPr lang="en-US" sz="2400" dirty="0">
                <a:cs typeface="Arial" panose="020B0604020202020204" pitchFamily="34" charset="0"/>
              </a:rPr>
              <a:t>takes testimony or public comment</a:t>
            </a:r>
          </a:p>
          <a:p>
            <a:pPr marL="411480" lvl="1" indent="0">
              <a:buNone/>
            </a:pPr>
            <a:r>
              <a:rPr lang="en-US" sz="2400" i="1" dirty="0">
                <a:latin typeface="Arial" panose="020B0604020202020204" pitchFamily="34" charset="0"/>
                <a:cs typeface="Arial" panose="020B0604020202020204" pitchFamily="34" charset="0"/>
              </a:rPr>
              <a:t> ~ RCW 42.30.020</a:t>
            </a:r>
          </a:p>
        </p:txBody>
      </p:sp>
      <p:pic>
        <p:nvPicPr>
          <p:cNvPr id="7170" name="Picture 2" descr="C:\Users\nancyk1\AppData\Local\Microsoft\Windows\Temporary Internet Files\Content.IE5\I7QD59XB\MC9000390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770120"/>
            <a:ext cx="2428554"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83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152400" y="1085850"/>
            <a:ext cx="4489938" cy="914400"/>
          </a:xfrm>
        </p:spPr>
        <p:txBody>
          <a:bodyPr/>
          <a:lstStyle/>
          <a:p>
            <a:pPr eaLnBrk="1" hangingPunct="1"/>
            <a:r>
              <a:rPr lang="en-US" sz="3200" b="1" dirty="0">
                <a:latin typeface="Arial" panose="020B0604020202020204" pitchFamily="34" charset="0"/>
                <a:cs typeface="Arial" panose="020B0604020202020204" pitchFamily="34" charset="0"/>
              </a:rPr>
              <a:t>What is a Meeting?</a:t>
            </a:r>
          </a:p>
        </p:txBody>
      </p:sp>
      <p:sp>
        <p:nvSpPr>
          <p:cNvPr id="10243" name="Rectangle 3"/>
          <p:cNvSpPr>
            <a:spLocks noGrp="1" noChangeArrowheads="1"/>
          </p:cNvSpPr>
          <p:nvPr>
            <p:ph type="body" sz="half" idx="1"/>
          </p:nvPr>
        </p:nvSpPr>
        <p:spPr>
          <a:xfrm>
            <a:off x="152400" y="2000250"/>
            <a:ext cx="8458200" cy="4705350"/>
          </a:xfrm>
        </p:spPr>
        <p:txBody>
          <a:bodyPr>
            <a:normAutofit/>
          </a:bodyPr>
          <a:lstStyle/>
          <a:p>
            <a:pPr>
              <a:lnSpc>
                <a:spcPct val="90000"/>
              </a:lnSpc>
              <a:spcBef>
                <a:spcPts val="0"/>
              </a:spcBef>
              <a:buClr>
                <a:schemeClr val="accent6">
                  <a:lumMod val="75000"/>
                </a:schemeClr>
              </a:buClr>
              <a:buSzPct val="1200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nSpc>
                <a:spcPct val="90000"/>
              </a:lnSpc>
              <a:spcBef>
                <a:spcPts val="0"/>
              </a:spcBef>
              <a:buClr>
                <a:schemeClr val="accent6">
                  <a:lumMod val="75000"/>
                </a:schemeClr>
              </a:buClr>
              <a:buSzPct val="120000"/>
              <a:buFont typeface="Wingdings" panose="05000000000000000000" pitchFamily="2" charset="2"/>
              <a:buChar char="§"/>
            </a:pPr>
            <a:r>
              <a:rPr lang="en-US" sz="1700" dirty="0">
                <a:latin typeface="Arial" panose="020B0604020202020204" pitchFamily="34" charset="0"/>
                <a:cs typeface="Arial" panose="020B0604020202020204" pitchFamily="34" charset="0"/>
              </a:rPr>
              <a:t>“</a:t>
            </a:r>
            <a:r>
              <a:rPr lang="en-US" sz="2000" b="1" dirty="0">
                <a:solidFill>
                  <a:srgbClr val="A50021"/>
                </a:solidFill>
                <a:latin typeface="Arial" panose="020B0604020202020204" pitchFamily="34" charset="0"/>
                <a:cs typeface="Arial" panose="020B0604020202020204" pitchFamily="34" charset="0"/>
              </a:rPr>
              <a:t>Meeting</a:t>
            </a:r>
            <a:r>
              <a:rPr lang="en-US" sz="2000" dirty="0">
                <a:latin typeface="Arial" panose="020B0604020202020204" pitchFamily="34" charset="0"/>
                <a:cs typeface="Arial" panose="020B0604020202020204" pitchFamily="34" charset="0"/>
              </a:rPr>
              <a:t>” means meetings at which the public agency takes “</a:t>
            </a:r>
            <a:r>
              <a:rPr lang="en-US" sz="2000" b="1" dirty="0">
                <a:solidFill>
                  <a:srgbClr val="A50021"/>
                </a:solidFill>
                <a:latin typeface="Arial" panose="020B0604020202020204" pitchFamily="34" charset="0"/>
                <a:cs typeface="Arial" panose="020B0604020202020204" pitchFamily="34" charset="0"/>
              </a:rPr>
              <a:t>action</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 RCW 42.30.020</a:t>
            </a:r>
          </a:p>
          <a:p>
            <a:pPr>
              <a:lnSpc>
                <a:spcPct val="90000"/>
              </a:lnSpc>
              <a:spcBef>
                <a:spcPts val="0"/>
              </a:spcBef>
              <a:buClr>
                <a:schemeClr val="accent6">
                  <a:lumMod val="75000"/>
                </a:schemeClr>
              </a:buClr>
              <a:buSzPct val="120000"/>
              <a:buNone/>
            </a:pPr>
            <a:endParaRPr lang="en-US" sz="2000" dirty="0">
              <a:latin typeface="Arial" panose="020B0604020202020204" pitchFamily="34" charset="0"/>
              <a:cs typeface="Arial" panose="020B0604020202020204" pitchFamily="34" charset="0"/>
            </a:endParaRPr>
          </a:p>
          <a:p>
            <a:pPr>
              <a:spcBef>
                <a:spcPts val="0"/>
              </a:spcBef>
              <a:buClr>
                <a:schemeClr val="accent6">
                  <a:lumMod val="75000"/>
                </a:schemeClr>
              </a:buClr>
              <a:buSzPct val="120000"/>
              <a:buFont typeface="Wingdings" panose="05000000000000000000" pitchFamily="2" charset="2"/>
              <a:buChar char="§"/>
            </a:pPr>
            <a:r>
              <a:rPr lang="en-US" sz="2000" dirty="0">
                <a:latin typeface="Arial" panose="020B0604020202020204" pitchFamily="34" charset="0"/>
                <a:cs typeface="Arial" panose="020B0604020202020204" pitchFamily="34" charset="0"/>
              </a:rPr>
              <a:t>Physical presence not required—can occur by </a:t>
            </a:r>
          </a:p>
          <a:p>
            <a:pPr marL="0" indent="0">
              <a:spcBef>
                <a:spcPts val="0"/>
              </a:spcBef>
              <a:buClr>
                <a:schemeClr val="accent6">
                  <a:lumMod val="75000"/>
                </a:schemeClr>
              </a:buClr>
              <a:buSzPct val="120000"/>
              <a:buNone/>
            </a:pPr>
            <a:r>
              <a:rPr lang="en-US" sz="2000" dirty="0">
                <a:latin typeface="Arial" panose="020B0604020202020204" pitchFamily="34" charset="0"/>
                <a:cs typeface="Arial" panose="020B0604020202020204" pitchFamily="34" charset="0"/>
              </a:rPr>
              <a:t>      phone or email     </a:t>
            </a:r>
          </a:p>
          <a:p>
            <a:pPr marL="0" indent="0">
              <a:spcBef>
                <a:spcPts val="0"/>
              </a:spcBef>
              <a:buClr>
                <a:schemeClr val="accent6">
                  <a:lumMod val="75000"/>
                </a:schemeClr>
              </a:buClr>
              <a:buSzPct val="120000"/>
              <a:buNone/>
            </a:pPr>
            <a:r>
              <a:rPr lang="en-US" sz="2000" dirty="0">
                <a:latin typeface="Arial" panose="020B0604020202020204" pitchFamily="34" charset="0"/>
                <a:cs typeface="Arial" panose="020B0604020202020204" pitchFamily="34" charset="0"/>
              </a:rPr>
              <a:t>         </a:t>
            </a:r>
          </a:p>
          <a:p>
            <a:pPr marL="754380" lvl="1" indent="-342900">
              <a:lnSpc>
                <a:spcPct val="90000"/>
              </a:lnSpc>
              <a:spcBef>
                <a:spcPts val="0"/>
              </a:spcBef>
              <a:buClr>
                <a:schemeClr val="accent6">
                  <a:lumMod val="75000"/>
                </a:schemeClr>
              </a:buClr>
              <a:buSzPct val="120000"/>
              <a:buFont typeface="Wingdings" panose="05000000000000000000" pitchFamily="2" charset="2"/>
              <a:buChar char="§"/>
            </a:pPr>
            <a:r>
              <a:rPr lang="en-US" sz="2000" dirty="0">
                <a:latin typeface="Arial" panose="020B0604020202020204" pitchFamily="34" charset="0"/>
                <a:cs typeface="Arial" panose="020B0604020202020204" pitchFamily="34" charset="0"/>
              </a:rPr>
              <a:t>An exchange of email could constitute a meeting if, for example, a quorum of the members participate in the email exchange &amp; discuss agency business.  Simply receiving information without comment is not a meeting.  </a:t>
            </a:r>
            <a:r>
              <a:rPr lang="en-US" sz="2000" i="1" dirty="0">
                <a:latin typeface="Arial" panose="020B0604020202020204" pitchFamily="34" charset="0"/>
                <a:cs typeface="Arial" panose="020B0604020202020204" pitchFamily="34" charset="0"/>
              </a:rPr>
              <a:t>Citizens Alliance v. San Juan County</a:t>
            </a:r>
          </a:p>
          <a:p>
            <a:pPr marL="754380" lvl="1" indent="-342900">
              <a:lnSpc>
                <a:spcPct val="90000"/>
              </a:lnSpc>
              <a:spcBef>
                <a:spcPts val="0"/>
              </a:spcBef>
              <a:buClr>
                <a:schemeClr val="accent6">
                  <a:lumMod val="75000"/>
                </a:schemeClr>
              </a:buClr>
              <a:buSzPct val="1200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90000"/>
              </a:lnSpc>
              <a:spcBef>
                <a:spcPts val="0"/>
              </a:spcBef>
              <a:buClr>
                <a:schemeClr val="accent6">
                  <a:lumMod val="75000"/>
                </a:schemeClr>
              </a:buClr>
              <a:buSzPct val="120000"/>
              <a:buFont typeface="Wingdings" panose="05000000000000000000" pitchFamily="2" charset="2"/>
              <a:buChar char="§"/>
            </a:pPr>
            <a:r>
              <a:rPr lang="en-US" sz="2000" dirty="0">
                <a:latin typeface="Arial" panose="020B0604020202020204" pitchFamily="34" charset="0"/>
                <a:cs typeface="Arial" panose="020B0604020202020204" pitchFamily="34" charset="0"/>
              </a:rPr>
              <a:t>Does not need to be titled “meeting” – OPMA also applies to “retreats,” “workshops,” “study sessions,” etc. </a:t>
            </a:r>
          </a:p>
          <a:p>
            <a:pPr>
              <a:lnSpc>
                <a:spcPct val="90000"/>
              </a:lnSpc>
              <a:spcBef>
                <a:spcPts val="0"/>
              </a:spcBef>
              <a:buClr>
                <a:schemeClr val="accent6">
                  <a:lumMod val="75000"/>
                </a:schemeClr>
              </a:buClr>
              <a:buSzPct val="1200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lnSpc>
                <a:spcPct val="90000"/>
              </a:lnSpc>
              <a:spcBef>
                <a:spcPts val="0"/>
              </a:spcBef>
              <a:buClr>
                <a:schemeClr val="accent6">
                  <a:lumMod val="75000"/>
                </a:schemeClr>
              </a:buClr>
              <a:buSzPct val="120000"/>
              <a:buFont typeface="Wingdings" panose="05000000000000000000" pitchFamily="2" charset="2"/>
              <a:buChar char="§"/>
            </a:pPr>
            <a:r>
              <a:rPr lang="en-US" sz="2000" dirty="0">
                <a:latin typeface="Arial" panose="020B0604020202020204" pitchFamily="34" charset="0"/>
                <a:cs typeface="Arial" panose="020B0604020202020204" pitchFamily="34" charset="0"/>
              </a:rPr>
              <a:t>No meeting occurs if the governing body lacks a quorum</a:t>
            </a:r>
          </a:p>
          <a:p>
            <a:pPr>
              <a:lnSpc>
                <a:spcPct val="110000"/>
              </a:lnSpc>
              <a:spcBef>
                <a:spcPts val="0"/>
              </a:spcBef>
              <a:buClr>
                <a:schemeClr val="accent6">
                  <a:lumMod val="75000"/>
                </a:schemeClr>
              </a:buClr>
              <a:buSzPct val="120000"/>
              <a:buFont typeface="Wingdings" panose="05000000000000000000" pitchFamily="2" charset="2"/>
              <a:buChar char="§"/>
            </a:pPr>
            <a:endParaRPr lang="en-US" sz="3200" dirty="0"/>
          </a:p>
        </p:txBody>
      </p:sp>
      <p:pic>
        <p:nvPicPr>
          <p:cNvPr id="10244" name="Picture 7" descr="j0233018"/>
          <p:cNvPicPr>
            <a:picLocks noGrp="1" noChangeAspect="1" noChangeArrowheads="1"/>
          </p:cNvPicPr>
          <p:nvPr>
            <p:ph sz="half" idx="2"/>
          </p:nvPr>
        </p:nvPicPr>
        <p:blipFill>
          <a:blip r:embed="rId3" cstate="print"/>
          <a:srcRect/>
          <a:stretch>
            <a:fillRect/>
          </a:stretch>
        </p:blipFill>
        <p:spPr>
          <a:xfrm>
            <a:off x="4953000" y="1374749"/>
            <a:ext cx="762000" cy="682651"/>
          </a:xfrm>
        </p:spPr>
      </p:pic>
      <p:pic>
        <p:nvPicPr>
          <p:cNvPr id="11266" name="Picture 2"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743200"/>
            <a:ext cx="990600" cy="75845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nvSpPr>
        <p:spPr>
          <a:xfrm>
            <a:off x="8185212" y="5657850"/>
            <a:ext cx="958788" cy="342900"/>
          </a:xfrm>
          <a:prstGeom prst="rect">
            <a:avLst/>
          </a:prstGeom>
          <a:ln/>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800" dirty="0">
              <a:solidFill>
                <a:schemeClr val="bg1">
                  <a:lumMod val="65000"/>
                </a:schemeClr>
              </a:solidFill>
            </a:endParaRPr>
          </a:p>
        </p:txBody>
      </p:sp>
    </p:spTree>
    <p:extLst>
      <p:ext uri="{BB962C8B-B14F-4D97-AF65-F5344CB8AC3E}">
        <p14:creationId xmlns:p14="http://schemas.microsoft.com/office/powerpoint/2010/main" val="1007534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457200" y="741720"/>
            <a:ext cx="7772400" cy="762000"/>
          </a:xfrm>
        </p:spPr>
        <p:txBody>
          <a:bodyPr/>
          <a:lstStyle/>
          <a:p>
            <a:pPr eaLnBrk="1" hangingPunct="1"/>
            <a:r>
              <a:rPr lang="en-US" sz="3200" b="1" dirty="0">
                <a:latin typeface="Arial" panose="020B0604020202020204" pitchFamily="34" charset="0"/>
                <a:cs typeface="Arial" panose="020B0604020202020204" pitchFamily="34" charset="0"/>
              </a:rPr>
              <a:t>Action</a:t>
            </a:r>
          </a:p>
        </p:txBody>
      </p:sp>
      <p:sp>
        <p:nvSpPr>
          <p:cNvPr id="11267" name="Rectangle 3"/>
          <p:cNvSpPr>
            <a:spLocks noGrp="1" noChangeArrowheads="1"/>
          </p:cNvSpPr>
          <p:nvPr>
            <p:ph idx="1"/>
          </p:nvPr>
        </p:nvSpPr>
        <p:spPr>
          <a:xfrm>
            <a:off x="228600" y="1828800"/>
            <a:ext cx="8686800" cy="4876800"/>
          </a:xfrm>
        </p:spPr>
        <p:txBody>
          <a:bodyPr>
            <a:normAutofit/>
          </a:bodyPr>
          <a:lstStyle/>
          <a:p>
            <a:pPr eaLnBrk="1" hangingPunct="1">
              <a:lnSpc>
                <a:spcPct val="90000"/>
              </a:lnSpc>
            </a:pPr>
            <a:r>
              <a:rPr lang="en-US" sz="2400" dirty="0">
                <a:latin typeface="Arial" panose="020B0604020202020204" pitchFamily="34" charset="0"/>
                <a:cs typeface="Arial" panose="020B0604020202020204" pitchFamily="34" charset="0"/>
              </a:rPr>
              <a:t>“</a:t>
            </a:r>
            <a:r>
              <a:rPr lang="en-US" sz="2400" b="1" dirty="0">
                <a:solidFill>
                  <a:srgbClr val="A50021"/>
                </a:solidFill>
                <a:latin typeface="Arial" panose="020B0604020202020204" pitchFamily="34" charset="0"/>
                <a:cs typeface="Arial" panose="020B0604020202020204" pitchFamily="34" charset="0"/>
              </a:rPr>
              <a:t>Action</a:t>
            </a:r>
            <a:r>
              <a:rPr lang="en-US" sz="2400" dirty="0">
                <a:latin typeface="Arial" panose="020B0604020202020204" pitchFamily="34" charset="0"/>
                <a:cs typeface="Arial" panose="020B0604020202020204" pitchFamily="34" charset="0"/>
              </a:rPr>
              <a:t>” means the transaction of the official business of the public agency and includes, but is not limited to:</a:t>
            </a:r>
          </a:p>
          <a:p>
            <a:pPr lvl="1" eaLnBrk="1" hangingPunct="1">
              <a:lnSpc>
                <a:spcPct val="90000"/>
              </a:lnSpc>
            </a:pPr>
            <a:r>
              <a:rPr lang="en-US" sz="2400" dirty="0">
                <a:latin typeface="Arial" panose="020B0604020202020204" pitchFamily="34" charset="0"/>
                <a:cs typeface="Arial" panose="020B0604020202020204" pitchFamily="34" charset="0"/>
              </a:rPr>
              <a:t>Public testimony</a:t>
            </a:r>
          </a:p>
          <a:p>
            <a:pPr lvl="1" eaLnBrk="1" hangingPunct="1">
              <a:lnSpc>
                <a:spcPct val="90000"/>
              </a:lnSpc>
            </a:pPr>
            <a:r>
              <a:rPr lang="en-US" sz="2400" dirty="0">
                <a:latin typeface="Arial" panose="020B0604020202020204" pitchFamily="34" charset="0"/>
                <a:cs typeface="Arial" panose="020B0604020202020204" pitchFamily="34" charset="0"/>
              </a:rPr>
              <a:t>All deliberations</a:t>
            </a:r>
          </a:p>
          <a:p>
            <a:pPr lvl="1" eaLnBrk="1" hangingPunct="1">
              <a:lnSpc>
                <a:spcPct val="90000"/>
              </a:lnSpc>
            </a:pPr>
            <a:r>
              <a:rPr lang="en-US" sz="2400" dirty="0">
                <a:latin typeface="Arial" panose="020B0604020202020204" pitchFamily="34" charset="0"/>
                <a:cs typeface="Arial" panose="020B0604020202020204" pitchFamily="34" charset="0"/>
              </a:rPr>
              <a:t>Discussions</a:t>
            </a:r>
          </a:p>
          <a:p>
            <a:pPr lvl="1" eaLnBrk="1" hangingPunct="1">
              <a:lnSpc>
                <a:spcPct val="90000"/>
              </a:lnSpc>
            </a:pPr>
            <a:r>
              <a:rPr lang="en-US" sz="2400" dirty="0">
                <a:latin typeface="Arial" panose="020B0604020202020204" pitchFamily="34" charset="0"/>
                <a:cs typeface="Arial" panose="020B0604020202020204" pitchFamily="34" charset="0"/>
              </a:rPr>
              <a:t>Reviews</a:t>
            </a:r>
          </a:p>
          <a:p>
            <a:pPr lvl="1" eaLnBrk="1" hangingPunct="1">
              <a:lnSpc>
                <a:spcPct val="90000"/>
              </a:lnSpc>
            </a:pPr>
            <a:r>
              <a:rPr lang="en-US" sz="2400" dirty="0">
                <a:latin typeface="Arial" panose="020B0604020202020204" pitchFamily="34" charset="0"/>
                <a:cs typeface="Arial" panose="020B0604020202020204" pitchFamily="34" charset="0"/>
              </a:rPr>
              <a:t>Evaluations</a:t>
            </a:r>
          </a:p>
          <a:p>
            <a:pPr marL="228600" lvl="1" indent="0">
              <a:lnSpc>
                <a:spcPct val="90000"/>
              </a:lnSpc>
              <a:buNone/>
            </a:pPr>
            <a:endParaRPr lang="en-US" sz="2400" dirty="0">
              <a:latin typeface="Arial" panose="020B0604020202020204" pitchFamily="34" charset="0"/>
              <a:cs typeface="Arial" panose="020B0604020202020204" pitchFamily="34" charset="0"/>
            </a:endParaRPr>
          </a:p>
          <a:p>
            <a:pPr marL="411480" lvl="1" indent="0">
              <a:lnSpc>
                <a:spcPct val="90000"/>
              </a:lnSpc>
              <a:buNone/>
            </a:pPr>
            <a:r>
              <a:rPr lang="en-US" sz="2400" i="1" dirty="0">
                <a:latin typeface="Arial" panose="020B0604020202020204" pitchFamily="34" charset="0"/>
                <a:cs typeface="Arial" panose="020B0604020202020204" pitchFamily="34" charset="0"/>
              </a:rPr>
              <a:t>The requirements of the OPMA are triggered whether or not “final” action is taken.  ~ RCW 42.30.020</a:t>
            </a:r>
          </a:p>
        </p:txBody>
      </p:sp>
      <p:pic>
        <p:nvPicPr>
          <p:cNvPr id="9218" name="Picture 2" descr="C:\Users\nancyk1\AppData\Local\Microsoft\Windows\Temporary Internet Files\Content.IE5\ECTOY37A\MC9002975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505200"/>
            <a:ext cx="3055981" cy="119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0"/>
          <p:cNvSpPr>
            <a:spLocks noGrp="1" noChangeArrowheads="1"/>
          </p:cNvSpPr>
          <p:nvPr>
            <p:ph type="title"/>
          </p:nvPr>
        </p:nvSpPr>
        <p:spPr/>
        <p:txBody>
          <a:bodyPr/>
          <a:lstStyle/>
          <a:p>
            <a:pPr eaLnBrk="1" hangingPunct="1"/>
            <a:r>
              <a:rPr lang="en-US" sz="3200" b="1" dirty="0">
                <a:latin typeface="Arial" panose="020B0604020202020204" pitchFamily="34" charset="0"/>
                <a:cs typeface="Arial" panose="020B0604020202020204" pitchFamily="34" charset="0"/>
              </a:rPr>
              <a:t>Final Action</a:t>
            </a:r>
          </a:p>
        </p:txBody>
      </p:sp>
      <p:sp>
        <p:nvSpPr>
          <p:cNvPr id="13315" name="Rectangle 11"/>
          <p:cNvSpPr>
            <a:spLocks noGrp="1" noChangeArrowheads="1"/>
          </p:cNvSpPr>
          <p:nvPr>
            <p:ph idx="1"/>
          </p:nvPr>
        </p:nvSpPr>
        <p:spPr>
          <a:xfrm>
            <a:off x="228600" y="1752600"/>
            <a:ext cx="8077200" cy="4876800"/>
          </a:xfrm>
        </p:spPr>
        <p:txBody>
          <a:bodyPr/>
          <a:lstStyle/>
          <a:p>
            <a:pPr eaLnBrk="1" hangingPunct="1"/>
            <a:endParaRPr lang="en-US" dirty="0">
              <a:latin typeface="Arial" panose="020B0604020202020204" pitchFamily="34" charset="0"/>
              <a:cs typeface="Arial" panose="020B0604020202020204" pitchFamily="34" charset="0"/>
            </a:endParaRPr>
          </a:p>
          <a:p>
            <a:pPr eaLnBrk="1" hangingPunct="1"/>
            <a:r>
              <a:rPr lang="en-US" sz="2400" dirty="0">
                <a:latin typeface="Arial" panose="020B0604020202020204" pitchFamily="34" charset="0"/>
                <a:cs typeface="Arial" panose="020B0604020202020204" pitchFamily="34" charset="0"/>
              </a:rPr>
              <a:t>“</a:t>
            </a:r>
            <a:r>
              <a:rPr lang="en-US" sz="2400" b="1" dirty="0">
                <a:solidFill>
                  <a:srgbClr val="A50021"/>
                </a:solidFill>
                <a:latin typeface="Arial" panose="020B0604020202020204" pitchFamily="34" charset="0"/>
                <a:cs typeface="Arial" panose="020B0604020202020204" pitchFamily="34" charset="0"/>
              </a:rPr>
              <a:t>Final action</a:t>
            </a:r>
            <a:r>
              <a:rPr lang="en-US" sz="2400" dirty="0">
                <a:latin typeface="Arial" panose="020B0604020202020204" pitchFamily="34" charset="0"/>
                <a:cs typeface="Arial" panose="020B0604020202020204" pitchFamily="34" charset="0"/>
              </a:rPr>
              <a:t>” is a collective positive or negative decision, or an actual vote, by a majority of the governing body, or by the “committee thereof”</a:t>
            </a:r>
          </a:p>
          <a:p>
            <a:pPr lvl="1"/>
            <a:r>
              <a:rPr lang="en-US" sz="2400" dirty="0">
                <a:latin typeface="Arial" panose="020B0604020202020204" pitchFamily="34" charset="0"/>
                <a:cs typeface="Arial" panose="020B0604020202020204" pitchFamily="34" charset="0"/>
              </a:rPr>
              <a:t>Motions, Resolutions, etc.</a:t>
            </a:r>
          </a:p>
          <a:p>
            <a:pPr eaLnBrk="1" hangingPunct="1"/>
            <a:r>
              <a:rPr lang="en-US" sz="2400" dirty="0">
                <a:latin typeface="Arial" panose="020B0604020202020204" pitchFamily="34" charset="0"/>
                <a:cs typeface="Arial" panose="020B0604020202020204" pitchFamily="34" charset="0"/>
              </a:rPr>
              <a:t>Must be taken in public, even if deliberations were in closed session</a:t>
            </a:r>
          </a:p>
          <a:p>
            <a:pPr eaLnBrk="1" hangingPunct="1"/>
            <a:r>
              <a:rPr lang="en-US" sz="2400" dirty="0">
                <a:latin typeface="Arial" panose="020B0604020202020204" pitchFamily="34" charset="0"/>
                <a:cs typeface="Arial" panose="020B0604020202020204" pitchFamily="34" charset="0"/>
              </a:rPr>
              <a:t>Secret ballots are not allowed</a:t>
            </a:r>
          </a:p>
          <a:p>
            <a:pPr marL="114300" indent="0">
              <a:buNone/>
            </a:pPr>
            <a:endParaRPr lang="en-US" sz="2400" dirty="0">
              <a:latin typeface="Arial" panose="020B0604020202020204" pitchFamily="34" charset="0"/>
              <a:cs typeface="Arial" panose="020B0604020202020204" pitchFamily="34" charset="0"/>
            </a:endParaRPr>
          </a:p>
          <a:p>
            <a:pPr marL="114300" indent="0">
              <a:buNone/>
            </a:pPr>
            <a:r>
              <a:rPr lang="en-US" sz="2400" i="1" dirty="0">
                <a:latin typeface="Arial" panose="020B0604020202020204" pitchFamily="34" charset="0"/>
                <a:cs typeface="Arial" panose="020B0604020202020204" pitchFamily="34" charset="0"/>
              </a:rPr>
              <a:t>      ~ RCW 42.30.060, RCW 42.30.020</a:t>
            </a:r>
          </a:p>
          <a:p>
            <a:pPr eaLnBrk="1" hangingPunct="1"/>
            <a:endParaRPr lang="en-US" dirty="0"/>
          </a:p>
        </p:txBody>
      </p:sp>
      <p:pic>
        <p:nvPicPr>
          <p:cNvPr id="10242" name="Picture 2" descr="C:\Users\nancyk1\AppData\Local\Microsoft\Windows\Temporary Internet Files\Content.IE5\I7QD59XB\MC90023108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953000"/>
            <a:ext cx="3020235" cy="155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55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sz="3200" b="1" dirty="0">
                <a:latin typeface="Arial" panose="020B0604020202020204" pitchFamily="34" charset="0"/>
                <a:cs typeface="Arial" panose="020B0604020202020204" pitchFamily="34" charset="0"/>
              </a:rPr>
              <a:t>Travel and Gathering</a:t>
            </a:r>
          </a:p>
        </p:txBody>
      </p:sp>
      <p:sp>
        <p:nvSpPr>
          <p:cNvPr id="16387" name="Rectangle 3"/>
          <p:cNvSpPr>
            <a:spLocks noGrp="1" noChangeArrowheads="1"/>
          </p:cNvSpPr>
          <p:nvPr>
            <p:ph idx="1"/>
          </p:nvPr>
        </p:nvSpPr>
        <p:spPr>
          <a:xfrm>
            <a:off x="0" y="2057400"/>
            <a:ext cx="8534400" cy="4572000"/>
          </a:xfrm>
        </p:spPr>
        <p:txBody>
          <a:bodyPr/>
          <a:lstStyle/>
          <a:p>
            <a:pPr eaLnBrk="1" hangingPunct="1"/>
            <a:r>
              <a:rPr lang="en-US" sz="2400" dirty="0">
                <a:latin typeface="Arial" panose="020B0604020202020204" pitchFamily="34" charset="0"/>
                <a:cs typeface="Arial" panose="020B0604020202020204" pitchFamily="34" charset="0"/>
              </a:rPr>
              <a:t>A majority of the members of a governing body may travel together or gather for purposes other than a regular meeting or a special meeting, so long as no action is taken</a:t>
            </a:r>
          </a:p>
          <a:p>
            <a:pPr eaLnBrk="1" hangingPunct="1"/>
            <a:r>
              <a:rPr lang="en-US" sz="2400" dirty="0">
                <a:latin typeface="Arial" panose="020B0604020202020204" pitchFamily="34" charset="0"/>
                <a:cs typeface="Arial" panose="020B0604020202020204" pitchFamily="34" charset="0"/>
              </a:rPr>
              <a:t>Discussion or consideration of official business would be considered action, triggering the requirements of the OPMA</a:t>
            </a:r>
          </a:p>
          <a:p>
            <a:pPr>
              <a:spcAft>
                <a:spcPts val="0"/>
              </a:spcAft>
            </a:pPr>
            <a:r>
              <a:rPr lang="en-US" sz="2400" u="sng" dirty="0">
                <a:latin typeface="Arial" panose="020B0604020202020204" pitchFamily="34" charset="0"/>
                <a:cs typeface="Arial" panose="020B0604020202020204" pitchFamily="34" charset="0"/>
              </a:rPr>
              <a:t>Practical Consideration</a:t>
            </a:r>
            <a:r>
              <a:rPr lang="en-US" sz="2400" dirty="0">
                <a:latin typeface="Arial" panose="020B0604020202020204" pitchFamily="34" charset="0"/>
                <a:cs typeface="Arial" panose="020B0604020202020204" pitchFamily="34" charset="0"/>
              </a:rPr>
              <a:t>:  </a:t>
            </a:r>
          </a:p>
          <a:p>
            <a:pPr marL="0" indent="0">
              <a:spcAft>
                <a:spcPts val="0"/>
              </a:spcAft>
              <a:buNone/>
            </a:pPr>
            <a:r>
              <a:rPr lang="en-US" sz="2400" dirty="0">
                <a:latin typeface="Arial" panose="020B0604020202020204" pitchFamily="34" charset="0"/>
                <a:cs typeface="Arial" panose="020B0604020202020204" pitchFamily="34" charset="0"/>
              </a:rPr>
              <a:t>     Consider the political impact and appearance. </a:t>
            </a:r>
          </a:p>
          <a:p>
            <a:pPr marL="0" indent="0">
              <a:spcAft>
                <a:spcPts val="0"/>
              </a:spcAft>
              <a:buNone/>
            </a:pPr>
            <a:endParaRPr lang="en-US" sz="2400" i="1" dirty="0">
              <a:latin typeface="Arial" panose="020B0604020202020204" pitchFamily="34" charset="0"/>
              <a:cs typeface="Arial" panose="020B0604020202020204" pitchFamily="34" charset="0"/>
            </a:endParaRPr>
          </a:p>
          <a:p>
            <a:pPr marL="0" indent="0">
              <a:spcAft>
                <a:spcPts val="0"/>
              </a:spcAft>
              <a:buNone/>
            </a:pPr>
            <a:r>
              <a:rPr lang="en-US" sz="2400" i="1" dirty="0">
                <a:latin typeface="Arial" panose="020B0604020202020204" pitchFamily="34" charset="0"/>
                <a:cs typeface="Arial" panose="020B0604020202020204" pitchFamily="34" charset="0"/>
              </a:rPr>
              <a:t>~ RCW 42.30.070</a:t>
            </a:r>
          </a:p>
        </p:txBody>
      </p:sp>
      <p:pic>
        <p:nvPicPr>
          <p:cNvPr id="12291" name="Picture 3" descr="C:\Users\nancyk1\AppData\Local\Microsoft\Windows\Temporary Internet Files\Content.IE5\ME0RZHND\MP9004387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817" y="5307898"/>
            <a:ext cx="2238983" cy="129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57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685800" y="1394445"/>
            <a:ext cx="7772400" cy="551260"/>
          </a:xfrm>
        </p:spPr>
        <p:txBody>
          <a:bodyPr/>
          <a:lstStyle/>
          <a:p>
            <a:pPr eaLnBrk="1" hangingPunct="1"/>
            <a:r>
              <a:rPr lang="en-US" sz="3200" b="1" dirty="0">
                <a:latin typeface="Arial" panose="020B0604020202020204" pitchFamily="34" charset="0"/>
                <a:cs typeface="Arial" panose="020B0604020202020204" pitchFamily="34" charset="0"/>
              </a:rPr>
              <a:t>“Regular” Meetings</a:t>
            </a:r>
          </a:p>
        </p:txBody>
      </p:sp>
      <p:sp>
        <p:nvSpPr>
          <p:cNvPr id="18435" name="Rectangle 3"/>
          <p:cNvSpPr>
            <a:spLocks noGrp="1" noChangeArrowheads="1"/>
          </p:cNvSpPr>
          <p:nvPr>
            <p:ph idx="1"/>
          </p:nvPr>
        </p:nvSpPr>
        <p:spPr>
          <a:xfrm>
            <a:off x="609600" y="2368426"/>
            <a:ext cx="7620000" cy="3398584"/>
          </a:xfrm>
        </p:spPr>
        <p:txBody>
          <a:bodyPr>
            <a:normAutofit/>
          </a:bodyPr>
          <a:lstStyle/>
          <a:p>
            <a:pPr eaLnBrk="1" hangingPunct="1"/>
            <a:r>
              <a:rPr lang="en-US" sz="2400" b="1" dirty="0">
                <a:solidFill>
                  <a:srgbClr val="A50021"/>
                </a:solidFill>
                <a:latin typeface="Arial" panose="020B0604020202020204" pitchFamily="34" charset="0"/>
                <a:cs typeface="Arial" panose="020B0604020202020204" pitchFamily="34" charset="0"/>
              </a:rPr>
              <a:t>“Regular meetings” </a:t>
            </a:r>
            <a:r>
              <a:rPr lang="en-US" sz="2400" dirty="0">
                <a:latin typeface="Arial" panose="020B0604020202020204" pitchFamily="34" charset="0"/>
                <a:cs typeface="Arial" panose="020B0604020202020204" pitchFamily="34" charset="0"/>
              </a:rPr>
              <a:t>are recurring meetings held in accordance with a periodic schedule established by motion or resolution</a:t>
            </a:r>
          </a:p>
          <a:p>
            <a:pPr eaLnBrk="1" hangingPunct="1"/>
            <a:r>
              <a:rPr lang="en-US" sz="2400" dirty="0">
                <a:latin typeface="Arial" panose="020B0604020202020204" pitchFamily="34" charset="0"/>
                <a:cs typeface="Arial" panose="020B0604020202020204" pitchFamily="34" charset="0"/>
              </a:rPr>
              <a:t>Should have a resolution on file at the beginning of each year</a:t>
            </a:r>
          </a:p>
          <a:p>
            <a:pPr>
              <a:buNone/>
            </a:pPr>
            <a:r>
              <a:rPr lang="en-US" sz="2400" i="1" dirty="0">
                <a:latin typeface="Arial" panose="020B0604020202020204" pitchFamily="34" charset="0"/>
                <a:cs typeface="Arial" panose="020B0604020202020204" pitchFamily="34" charset="0"/>
              </a:rPr>
              <a:t>~ RCW 42.30.070, RCW 42.30.075; Chap. 61, 2014 Laws </a:t>
            </a:r>
          </a:p>
        </p:txBody>
      </p:sp>
      <p:pic>
        <p:nvPicPr>
          <p:cNvPr id="13314" name="Picture 2" descr="C:\Users\nancyk1\AppData\Local\Microsoft\Windows\Temporary Internet Files\Content.IE5\1IMNJX5P\MC9003561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7763" y="971724"/>
            <a:ext cx="1363675" cy="106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36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Regular Meeting Notice Requirements</a:t>
            </a:r>
          </a:p>
        </p:txBody>
      </p:sp>
      <p:sp>
        <p:nvSpPr>
          <p:cNvPr id="3" name="Content Placeholder 2"/>
          <p:cNvSpPr>
            <a:spLocks noGrp="1"/>
          </p:cNvSpPr>
          <p:nvPr>
            <p:ph idx="1"/>
          </p:nvPr>
        </p:nvSpPr>
        <p:spPr>
          <a:xfrm>
            <a:off x="457200" y="1447800"/>
            <a:ext cx="8534400" cy="5334000"/>
          </a:xfrm>
        </p:spPr>
        <p:txBody>
          <a:bodyPr/>
          <a:lstStyle/>
          <a:p>
            <a:endParaRPr lang="en-US" sz="20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Governing bodies must make the </a:t>
            </a:r>
            <a:r>
              <a:rPr lang="en-US" sz="2200" b="1" u="sng" dirty="0">
                <a:latin typeface="Arial" panose="020B0604020202020204" pitchFamily="34" charset="0"/>
                <a:cs typeface="Arial" panose="020B0604020202020204" pitchFamily="34" charset="0"/>
              </a:rPr>
              <a:t>agenda</a:t>
            </a:r>
            <a:r>
              <a:rPr lang="en-US" sz="2200" b="1" dirty="0">
                <a:latin typeface="Arial" panose="020B0604020202020204" pitchFamily="34" charset="0"/>
                <a:cs typeface="Arial" panose="020B0604020202020204" pitchFamily="34" charset="0"/>
              </a:rPr>
              <a:t> of each regular meeting of the governing body </a:t>
            </a:r>
            <a:r>
              <a:rPr lang="en-US" sz="2200" b="1" u="sng" dirty="0">
                <a:latin typeface="Arial" panose="020B0604020202020204" pitchFamily="34" charset="0"/>
                <a:cs typeface="Arial" panose="020B0604020202020204" pitchFamily="34" charset="0"/>
              </a:rPr>
              <a:t>available online</a:t>
            </a:r>
            <a:r>
              <a:rPr lang="en-US" sz="2200" b="1" dirty="0">
                <a:latin typeface="Arial" panose="020B0604020202020204" pitchFamily="34" charset="0"/>
                <a:cs typeface="Arial" panose="020B0604020202020204" pitchFamily="34" charset="0"/>
              </a:rPr>
              <a:t> no later than </a:t>
            </a:r>
            <a:r>
              <a:rPr lang="en-US" sz="2200" b="1" u="sng" dirty="0">
                <a:latin typeface="Arial" panose="020B0604020202020204" pitchFamily="34" charset="0"/>
                <a:cs typeface="Arial" panose="020B0604020202020204" pitchFamily="34" charset="0"/>
              </a:rPr>
              <a:t>24 hours</a:t>
            </a:r>
            <a:r>
              <a:rPr lang="en-US" sz="2200" b="1" dirty="0">
                <a:latin typeface="Arial" panose="020B0604020202020204" pitchFamily="34" charset="0"/>
                <a:cs typeface="Arial" panose="020B0604020202020204" pitchFamily="34" charset="0"/>
              </a:rPr>
              <a:t> in advance of the published start time of the meeting. EXEMPTIONS:</a:t>
            </a:r>
          </a:p>
          <a:p>
            <a:pPr lvl="1"/>
            <a:r>
              <a:rPr lang="en-US" i="1" dirty="0">
                <a:latin typeface="Arial" panose="020B0604020202020204" pitchFamily="34" charset="0"/>
                <a:cs typeface="Arial" panose="020B0604020202020204" pitchFamily="34" charset="0"/>
              </a:rPr>
              <a:t>agencies without websites </a:t>
            </a:r>
            <a:r>
              <a:rPr lang="en-US" b="1" i="1" dirty="0">
                <a:latin typeface="Arial" panose="020B0604020202020204" pitchFamily="34" charset="0"/>
                <a:cs typeface="Arial" panose="020B0604020202020204" pitchFamily="34" charset="0"/>
              </a:rPr>
              <a:t>or</a:t>
            </a:r>
          </a:p>
          <a:p>
            <a:pPr lvl="1"/>
            <a:r>
              <a:rPr lang="en-US" i="1" dirty="0">
                <a:latin typeface="Arial" panose="020B0604020202020204" pitchFamily="34" charset="0"/>
                <a:cs typeface="Arial" panose="020B0604020202020204" pitchFamily="34" charset="0"/>
              </a:rPr>
              <a:t>agencies that employ fewer than 10 full-time employees</a:t>
            </a:r>
          </a:p>
          <a:p>
            <a:r>
              <a:rPr lang="en-US" dirty="0">
                <a:latin typeface="Arial" panose="020B0604020202020204" pitchFamily="34" charset="0"/>
                <a:cs typeface="Arial" panose="020B0604020202020204" pitchFamily="34" charset="0"/>
              </a:rPr>
              <a:t>The law </a:t>
            </a:r>
            <a:r>
              <a:rPr lang="en-US" u="sng" dirty="0">
                <a:latin typeface="Arial" panose="020B0604020202020204" pitchFamily="34" charset="0"/>
                <a:cs typeface="Arial" panose="020B0604020202020204" pitchFamily="34" charset="0"/>
              </a:rPr>
              <a:t>does not</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Prohibit agencies from later modifying an agenda</a:t>
            </a:r>
          </a:p>
          <a:p>
            <a:pPr lvl="1"/>
            <a:r>
              <a:rPr lang="en-US" dirty="0">
                <a:latin typeface="Arial" panose="020B0604020202020204" pitchFamily="34" charset="0"/>
                <a:cs typeface="Arial" panose="020B0604020202020204" pitchFamily="34" charset="0"/>
              </a:rPr>
              <a:t>Invalidate otherwise legal actions taken at a regular meeting where an agenda was not posted 24 hours in advance</a:t>
            </a:r>
          </a:p>
          <a:p>
            <a:pPr lvl="1"/>
            <a:r>
              <a:rPr lang="en-US" dirty="0">
                <a:latin typeface="Arial" panose="020B0604020202020204" pitchFamily="34" charset="0"/>
                <a:cs typeface="Arial" panose="020B0604020202020204" pitchFamily="34" charset="0"/>
              </a:rPr>
              <a:t>Provide a basis for a person to recover their attorney's fees or to seek a court order against the agency if an agenda is not posted in accordance with the new law</a:t>
            </a:r>
          </a:p>
          <a:p>
            <a:endParaRPr lang="en-US" sz="2000" b="1" dirty="0">
              <a:solidFill>
                <a:srgbClr val="A5002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2770" y="3261302"/>
            <a:ext cx="1752600" cy="88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5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304800" y="466449"/>
            <a:ext cx="8229600" cy="905151"/>
          </a:xfrm>
        </p:spPr>
        <p:txBody>
          <a:bodyPr/>
          <a:lstStyle/>
          <a:p>
            <a:pPr eaLnBrk="1" hangingPunct="1"/>
            <a:r>
              <a:rPr lang="en-US" sz="3200" b="1" dirty="0">
                <a:latin typeface="Arial" panose="020B0604020202020204" pitchFamily="34" charset="0"/>
                <a:cs typeface="Arial" panose="020B0604020202020204" pitchFamily="34" charset="0"/>
              </a:rPr>
              <a:t>“Special” Meetings</a:t>
            </a:r>
          </a:p>
        </p:txBody>
      </p:sp>
      <p:sp>
        <p:nvSpPr>
          <p:cNvPr id="19459" name="Rectangle 3"/>
          <p:cNvSpPr>
            <a:spLocks noGrp="1" noChangeArrowheads="1"/>
          </p:cNvSpPr>
          <p:nvPr>
            <p:ph idx="1"/>
          </p:nvPr>
        </p:nvSpPr>
        <p:spPr>
          <a:xfrm>
            <a:off x="228600" y="1371600"/>
            <a:ext cx="7820430" cy="4966547"/>
          </a:xfrm>
        </p:spPr>
        <p:txBody>
          <a:bodyPr>
            <a:normAutofit fontScale="25000" lnSpcReduction="20000"/>
          </a:bodyPr>
          <a:lstStyle/>
          <a:p>
            <a:pPr eaLnBrk="1" hangingPunct="1"/>
            <a:endParaRPr lang="en-US" sz="4800" dirty="0">
              <a:latin typeface="Arial" panose="020B0604020202020204" pitchFamily="34" charset="0"/>
              <a:cs typeface="Arial" panose="020B0604020202020204" pitchFamily="34" charset="0"/>
            </a:endParaRPr>
          </a:p>
          <a:p>
            <a:pPr eaLnBrk="1" hangingPunct="1"/>
            <a:r>
              <a:rPr lang="en-US" sz="8000" dirty="0">
                <a:latin typeface="Arial" panose="020B0604020202020204" pitchFamily="34" charset="0"/>
                <a:cs typeface="Arial" panose="020B0604020202020204" pitchFamily="34" charset="0"/>
              </a:rPr>
              <a:t>A </a:t>
            </a:r>
            <a:r>
              <a:rPr lang="en-US" sz="8000" b="1" dirty="0">
                <a:solidFill>
                  <a:srgbClr val="A50021"/>
                </a:solidFill>
                <a:latin typeface="Arial" panose="020B0604020202020204" pitchFamily="34" charset="0"/>
                <a:cs typeface="Arial" panose="020B0604020202020204" pitchFamily="34" charset="0"/>
              </a:rPr>
              <a:t>“special meeting” </a:t>
            </a:r>
            <a:r>
              <a:rPr lang="en-US" sz="8000" dirty="0">
                <a:latin typeface="Arial" panose="020B0604020202020204" pitchFamily="34" charset="0"/>
                <a:cs typeface="Arial" panose="020B0604020202020204" pitchFamily="34" charset="0"/>
              </a:rPr>
              <a:t>is </a:t>
            </a:r>
            <a:r>
              <a:rPr lang="en-US" sz="8000" b="1" i="1" dirty="0">
                <a:latin typeface="Arial" panose="020B0604020202020204" pitchFamily="34" charset="0"/>
                <a:cs typeface="Arial" panose="020B0604020202020204" pitchFamily="34" charset="0"/>
              </a:rPr>
              <a:t>any </a:t>
            </a:r>
            <a:r>
              <a:rPr lang="en-US" sz="8000" dirty="0">
                <a:latin typeface="Arial" panose="020B0604020202020204" pitchFamily="34" charset="0"/>
                <a:cs typeface="Arial" panose="020B0604020202020204" pitchFamily="34" charset="0"/>
              </a:rPr>
              <a:t>meeting that is not a regular meeting</a:t>
            </a:r>
          </a:p>
          <a:p>
            <a:pPr eaLnBrk="1" hangingPunct="1"/>
            <a:r>
              <a:rPr lang="en-US" sz="8000" dirty="0">
                <a:latin typeface="Arial" panose="020B0604020202020204" pitchFamily="34" charset="0"/>
                <a:cs typeface="Arial" panose="020B0604020202020204" pitchFamily="34" charset="0"/>
              </a:rPr>
              <a:t>Called by presiding officer or majority of the members</a:t>
            </a:r>
          </a:p>
          <a:p>
            <a:pPr eaLnBrk="1" hangingPunct="1">
              <a:lnSpc>
                <a:spcPct val="110000"/>
              </a:lnSpc>
            </a:pPr>
            <a:r>
              <a:rPr lang="en-US" sz="8000" b="1" u="sng" dirty="0">
                <a:solidFill>
                  <a:srgbClr val="A50021"/>
                </a:solidFill>
                <a:latin typeface="Arial" panose="020B0604020202020204" pitchFamily="34" charset="0"/>
                <a:cs typeface="Arial" panose="020B0604020202020204" pitchFamily="34" charset="0"/>
              </a:rPr>
              <a:t>Notice / Timing</a:t>
            </a:r>
            <a:r>
              <a:rPr lang="en-US" sz="8000" b="1" dirty="0">
                <a:solidFill>
                  <a:srgbClr val="A50021"/>
                </a:solidFill>
                <a:latin typeface="Arial" panose="020B0604020202020204" pitchFamily="34" charset="0"/>
                <a:cs typeface="Arial" panose="020B0604020202020204" pitchFamily="34" charset="0"/>
              </a:rPr>
              <a:t>:  </a:t>
            </a:r>
            <a:r>
              <a:rPr lang="en-US" sz="8000" b="1" u="sng" dirty="0">
                <a:solidFill>
                  <a:srgbClr val="A50021"/>
                </a:solidFill>
                <a:latin typeface="Arial" panose="020B0604020202020204" pitchFamily="34" charset="0"/>
                <a:cs typeface="Arial" panose="020B0604020202020204" pitchFamily="34" charset="0"/>
              </a:rPr>
              <a:t>24 hours</a:t>
            </a:r>
            <a:r>
              <a:rPr lang="en-US" sz="8000" b="1" dirty="0">
                <a:solidFill>
                  <a:srgbClr val="A50021"/>
                </a:solidFill>
                <a:latin typeface="Arial" panose="020B0604020202020204" pitchFamily="34" charset="0"/>
                <a:cs typeface="Arial" panose="020B0604020202020204" pitchFamily="34" charset="0"/>
              </a:rPr>
              <a:t> before the special meeting, </a:t>
            </a:r>
            <a:r>
              <a:rPr lang="en-US" sz="8000" b="1" u="sng" dirty="0">
                <a:solidFill>
                  <a:srgbClr val="A50021"/>
                </a:solidFill>
                <a:latin typeface="Arial" panose="020B0604020202020204" pitchFamily="34" charset="0"/>
                <a:cs typeface="Arial" panose="020B0604020202020204" pitchFamily="34" charset="0"/>
              </a:rPr>
              <a:t>written</a:t>
            </a:r>
            <a:r>
              <a:rPr lang="en-US" sz="8000" b="1" dirty="0">
                <a:solidFill>
                  <a:srgbClr val="A50021"/>
                </a:solidFill>
                <a:latin typeface="Arial" panose="020B0604020202020204" pitchFamily="34" charset="0"/>
                <a:cs typeface="Arial" panose="020B0604020202020204" pitchFamily="34" charset="0"/>
              </a:rPr>
              <a:t> notice must be</a:t>
            </a:r>
            <a:r>
              <a:rPr lang="en-US" sz="8000" dirty="0">
                <a:solidFill>
                  <a:srgbClr val="A50021"/>
                </a:solidFill>
                <a:latin typeface="Arial" panose="020B0604020202020204" pitchFamily="34" charset="0"/>
                <a:cs typeface="Arial" panose="020B0604020202020204" pitchFamily="34" charset="0"/>
              </a:rPr>
              <a:t>:</a:t>
            </a:r>
          </a:p>
          <a:p>
            <a:pPr lvl="1"/>
            <a:r>
              <a:rPr lang="en-US" sz="8000" dirty="0">
                <a:latin typeface="Arial" panose="020B0604020202020204" pitchFamily="34" charset="0"/>
                <a:cs typeface="Arial" panose="020B0604020202020204" pitchFamily="34" charset="0"/>
              </a:rPr>
              <a:t>Given to each </a:t>
            </a:r>
            <a:r>
              <a:rPr lang="en-US" sz="8000" b="1" dirty="0">
                <a:latin typeface="Arial" panose="020B0604020202020204" pitchFamily="34" charset="0"/>
                <a:cs typeface="Arial" panose="020B0604020202020204" pitchFamily="34" charset="0"/>
              </a:rPr>
              <a:t>member</a:t>
            </a:r>
            <a:r>
              <a:rPr lang="en-US" sz="8000" dirty="0">
                <a:latin typeface="Arial" panose="020B0604020202020204" pitchFamily="34" charset="0"/>
                <a:cs typeface="Arial" panose="020B0604020202020204" pitchFamily="34" charset="0"/>
              </a:rPr>
              <a:t> of the governing body (unless waived)</a:t>
            </a:r>
          </a:p>
          <a:p>
            <a:pPr lvl="1"/>
            <a:r>
              <a:rPr lang="en-US" sz="8000" dirty="0">
                <a:latin typeface="Arial" panose="020B0604020202020204" pitchFamily="34" charset="0"/>
                <a:cs typeface="Arial" panose="020B0604020202020204" pitchFamily="34" charset="0"/>
              </a:rPr>
              <a:t>Given to each </a:t>
            </a:r>
            <a:r>
              <a:rPr lang="en-US" sz="8000" b="1" dirty="0">
                <a:latin typeface="Arial" panose="020B0604020202020204" pitchFamily="34" charset="0"/>
                <a:cs typeface="Arial" panose="020B0604020202020204" pitchFamily="34" charset="0"/>
              </a:rPr>
              <a:t>local newspaper of general circulation, radio, and TV station </a:t>
            </a:r>
            <a:r>
              <a:rPr lang="en-US" sz="8000" dirty="0">
                <a:latin typeface="Arial" panose="020B0604020202020204" pitchFamily="34" charset="0"/>
                <a:cs typeface="Arial" panose="020B0604020202020204" pitchFamily="34" charset="0"/>
              </a:rPr>
              <a:t>which has a notice request on file</a:t>
            </a:r>
          </a:p>
          <a:p>
            <a:pPr lvl="1"/>
            <a:r>
              <a:rPr lang="en-US" sz="8000" dirty="0">
                <a:latin typeface="Arial" panose="020B0604020202020204" pitchFamily="34" charset="0"/>
                <a:cs typeface="Arial" panose="020B0604020202020204" pitchFamily="34" charset="0"/>
              </a:rPr>
              <a:t>Prominently </a:t>
            </a:r>
            <a:r>
              <a:rPr lang="en-US" sz="8000" b="1" dirty="0">
                <a:latin typeface="Arial" panose="020B0604020202020204" pitchFamily="34" charset="0"/>
                <a:cs typeface="Arial" panose="020B0604020202020204" pitchFamily="34" charset="0"/>
              </a:rPr>
              <a:t>displayed at the main entrance </a:t>
            </a:r>
            <a:r>
              <a:rPr lang="en-US" sz="8000" dirty="0">
                <a:latin typeface="Arial" panose="020B0604020202020204" pitchFamily="34" charset="0"/>
                <a:cs typeface="Arial" panose="020B0604020202020204" pitchFamily="34" charset="0"/>
              </a:rPr>
              <a:t>of the District's principal location and the meeting site, if different</a:t>
            </a:r>
          </a:p>
          <a:p>
            <a:pPr lvl="1"/>
            <a:r>
              <a:rPr lang="en-US" sz="8000" dirty="0">
                <a:latin typeface="Arial" panose="020B0604020202020204" pitchFamily="34" charset="0"/>
                <a:cs typeface="Arial" panose="020B0604020202020204" pitchFamily="34" charset="0"/>
              </a:rPr>
              <a:t>Posted on the </a:t>
            </a:r>
            <a:r>
              <a:rPr lang="en-US" sz="8000" b="1" dirty="0">
                <a:latin typeface="Arial" panose="020B0604020202020204" pitchFamily="34" charset="0"/>
                <a:cs typeface="Arial" panose="020B0604020202020204" pitchFamily="34" charset="0"/>
              </a:rPr>
              <a:t>District's website unless:</a:t>
            </a:r>
          </a:p>
          <a:p>
            <a:pPr lvl="2"/>
            <a:r>
              <a:rPr lang="en-US" sz="8000" b="1" dirty="0">
                <a:latin typeface="Arial" panose="020B0604020202020204" pitchFamily="34" charset="0"/>
                <a:cs typeface="Arial" panose="020B0604020202020204" pitchFamily="34" charset="0"/>
              </a:rPr>
              <a:t> </a:t>
            </a:r>
            <a:r>
              <a:rPr lang="en-US" sz="8000" dirty="0">
                <a:latin typeface="Arial" panose="020B0604020202020204" pitchFamily="34" charset="0"/>
                <a:cs typeface="Arial" panose="020B0604020202020204" pitchFamily="34" charset="0"/>
              </a:rPr>
              <a:t>(i) District does not have a website, </a:t>
            </a:r>
          </a:p>
          <a:p>
            <a:pPr lvl="2"/>
            <a:r>
              <a:rPr lang="en-US" sz="8000" dirty="0">
                <a:latin typeface="Arial" panose="020B0604020202020204" pitchFamily="34" charset="0"/>
                <a:cs typeface="Arial" panose="020B0604020202020204" pitchFamily="34" charset="0"/>
              </a:rPr>
              <a:t>(ii) employs fewer than ten full-time equivalent employees; </a:t>
            </a:r>
            <a:r>
              <a:rPr lang="en-US" sz="8000" b="1" dirty="0">
                <a:latin typeface="Arial" panose="020B0604020202020204" pitchFamily="34" charset="0"/>
                <a:cs typeface="Arial" panose="020B0604020202020204" pitchFamily="34" charset="0"/>
              </a:rPr>
              <a:t>or</a:t>
            </a:r>
            <a:r>
              <a:rPr lang="en-US" sz="8000" dirty="0">
                <a:latin typeface="Arial" panose="020B0604020202020204" pitchFamily="34" charset="0"/>
                <a:cs typeface="Arial" panose="020B0604020202020204" pitchFamily="34" charset="0"/>
              </a:rPr>
              <a:t> </a:t>
            </a:r>
          </a:p>
          <a:p>
            <a:pPr lvl="2"/>
            <a:r>
              <a:rPr lang="en-US" sz="8000" dirty="0">
                <a:latin typeface="Arial" panose="020B0604020202020204" pitchFamily="34" charset="0"/>
                <a:cs typeface="Arial" panose="020B0604020202020204" pitchFamily="34" charset="0"/>
              </a:rPr>
              <a:t>(iii) does not employ personnel whose duty, as defined by a job description or existing contract, is to maintain or update the website</a:t>
            </a:r>
          </a:p>
          <a:p>
            <a:pPr lvl="1" eaLnBrk="1" hangingPunct="1"/>
            <a:endParaRPr lang="en-US" sz="2400" dirty="0">
              <a:latin typeface="Arial" panose="020B0604020202020204" pitchFamily="34" charset="0"/>
              <a:cs typeface="Arial" panose="020B0604020202020204" pitchFamily="34" charset="0"/>
            </a:endParaRPr>
          </a:p>
          <a:p>
            <a:pPr lvl="1" eaLnBrk="1" hangingPunct="1">
              <a:buFontTx/>
              <a:buNone/>
            </a:pPr>
            <a:endParaRPr lang="en-US" sz="2400" dirty="0">
              <a:latin typeface="Arial" panose="020B0604020202020204" pitchFamily="34" charset="0"/>
              <a:cs typeface="Arial" panose="020B0604020202020204" pitchFamily="34" charset="0"/>
            </a:endParaRPr>
          </a:p>
        </p:txBody>
      </p:sp>
      <p:pic>
        <p:nvPicPr>
          <p:cNvPr id="14338" name="Picture 2" descr="C:\Users\nancyk1\AppData\Local\Microsoft\Windows\Temporary Internet Files\Content.IE5\909O1YZG\MM900283190[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4686" y="605302"/>
            <a:ext cx="1233487" cy="90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81000" y="1524000"/>
            <a:ext cx="8229600" cy="4869472"/>
          </a:xfrm>
        </p:spPr>
        <p:txBody>
          <a:bodyPr/>
          <a:lstStyle/>
          <a:p>
            <a:pPr eaLnBrk="1" hangingPunct="1">
              <a:lnSpc>
                <a:spcPct val="90000"/>
              </a:lnSpc>
            </a:pPr>
            <a:r>
              <a:rPr lang="en-US" sz="2400" b="1" u="sng" dirty="0">
                <a:solidFill>
                  <a:srgbClr val="A50021"/>
                </a:solidFill>
                <a:latin typeface="Arial" panose="020B0604020202020204" pitchFamily="34" charset="0"/>
                <a:cs typeface="Arial" panose="020B0604020202020204" pitchFamily="34" charset="0"/>
              </a:rPr>
              <a:t>Notice - Contents</a:t>
            </a:r>
            <a:r>
              <a:rPr lang="en-US" sz="2400" dirty="0">
                <a:latin typeface="Arial" panose="020B0604020202020204" pitchFamily="34" charset="0"/>
                <a:cs typeface="Arial" panose="020B0604020202020204" pitchFamily="34" charset="0"/>
              </a:rPr>
              <a:t>:  The special meeting notice must specify:</a:t>
            </a:r>
          </a:p>
          <a:p>
            <a:pPr lvl="1" eaLnBrk="1" hangingPunct="1">
              <a:lnSpc>
                <a:spcPct val="90000"/>
              </a:lnSpc>
            </a:pPr>
            <a:r>
              <a:rPr lang="en-US" sz="2400" dirty="0">
                <a:latin typeface="Arial" panose="020B0604020202020204" pitchFamily="34" charset="0"/>
                <a:cs typeface="Arial" panose="020B0604020202020204" pitchFamily="34" charset="0"/>
              </a:rPr>
              <a:t>Time</a:t>
            </a:r>
          </a:p>
          <a:p>
            <a:pPr lvl="1" eaLnBrk="1" hangingPunct="1">
              <a:lnSpc>
                <a:spcPct val="90000"/>
              </a:lnSpc>
            </a:pPr>
            <a:r>
              <a:rPr lang="en-US" sz="2400" dirty="0">
                <a:latin typeface="Arial" panose="020B0604020202020204" pitchFamily="34" charset="0"/>
                <a:cs typeface="Arial" panose="020B0604020202020204" pitchFamily="34" charset="0"/>
              </a:rPr>
              <a:t>Place</a:t>
            </a:r>
          </a:p>
          <a:p>
            <a:pPr lvl="1" eaLnBrk="1" hangingPunct="1">
              <a:lnSpc>
                <a:spcPct val="90000"/>
              </a:lnSpc>
            </a:pPr>
            <a:r>
              <a:rPr lang="en-US" sz="2400" dirty="0">
                <a:latin typeface="Arial" panose="020B0604020202020204" pitchFamily="34" charset="0"/>
                <a:cs typeface="Arial" panose="020B0604020202020204" pitchFamily="34" charset="0"/>
              </a:rPr>
              <a:t>Business to be transacted (agenda)</a:t>
            </a:r>
          </a:p>
          <a:p>
            <a:pPr lvl="2" eaLnBrk="1" hangingPunct="1">
              <a:lnSpc>
                <a:spcPct val="90000"/>
              </a:lnSpc>
            </a:pPr>
            <a:r>
              <a:rPr lang="en-US" sz="2400" dirty="0">
                <a:latin typeface="Arial" panose="020B0604020202020204" pitchFamily="34" charset="0"/>
                <a:cs typeface="Arial" panose="020B0604020202020204" pitchFamily="34" charset="0"/>
              </a:rPr>
              <a:t>Final disposition cannot be taken on any other matter not listed on the agenda, </a:t>
            </a:r>
            <a:r>
              <a:rPr lang="en-US" sz="2400" u="sng" dirty="0">
                <a:latin typeface="Arial" panose="020B0604020202020204" pitchFamily="34" charset="0"/>
                <a:cs typeface="Arial" panose="020B0604020202020204" pitchFamily="34" charset="0"/>
              </a:rPr>
              <a:t>but</a:t>
            </a:r>
            <a:r>
              <a:rPr lang="en-US" sz="2400" dirty="0">
                <a:latin typeface="Arial" panose="020B0604020202020204" pitchFamily="34" charset="0"/>
                <a:cs typeface="Arial" panose="020B0604020202020204" pitchFamily="34" charset="0"/>
              </a:rPr>
              <a:t> other matters can be discussed</a:t>
            </a:r>
          </a:p>
          <a:p>
            <a:pPr marL="777240" lvl="2" indent="0">
              <a:lnSpc>
                <a:spcPct val="90000"/>
              </a:lnSpc>
              <a:buNone/>
            </a:pPr>
            <a:endParaRPr lang="en-US" dirty="0">
              <a:latin typeface="Arial" panose="020B0604020202020204" pitchFamily="34" charset="0"/>
              <a:cs typeface="Arial" panose="020B0604020202020204" pitchFamily="34" charset="0"/>
            </a:endParaRPr>
          </a:p>
          <a:p>
            <a:pPr marL="114300" indent="0">
              <a:lnSpc>
                <a:spcPct val="90000"/>
              </a:lnSpc>
              <a:buNone/>
            </a:pPr>
            <a:endParaRPr lang="en-US" i="1" dirty="0">
              <a:latin typeface="Arial" panose="020B0604020202020204" pitchFamily="34" charset="0"/>
              <a:cs typeface="Arial" panose="020B0604020202020204" pitchFamily="34" charset="0"/>
            </a:endParaRPr>
          </a:p>
          <a:p>
            <a:pPr marL="114300" indent="0">
              <a:lnSpc>
                <a:spcPct val="90000"/>
              </a:lnSpc>
              <a:buNone/>
            </a:pPr>
            <a:endParaRPr lang="en-US" i="1" dirty="0">
              <a:latin typeface="Arial" panose="020B0604020202020204" pitchFamily="34" charset="0"/>
              <a:cs typeface="Arial" panose="020B0604020202020204" pitchFamily="34" charset="0"/>
            </a:endParaRPr>
          </a:p>
          <a:p>
            <a:pPr marL="411480" lvl="1" indent="0">
              <a:lnSpc>
                <a:spcPct val="90000"/>
              </a:lnSpc>
              <a:buNone/>
            </a:pPr>
            <a:endParaRPr lang="en-US" sz="2000" dirty="0">
              <a:latin typeface="Arial" panose="020B0604020202020204" pitchFamily="34" charset="0"/>
              <a:cs typeface="Arial" panose="020B0604020202020204" pitchFamily="34" charset="0"/>
            </a:endParaRPr>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953000"/>
            <a:ext cx="1514475" cy="125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39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6" y="609600"/>
            <a:ext cx="6348413" cy="863600"/>
          </a:xfrm>
        </p:spPr>
        <p:txBody>
          <a:bodyPr>
            <a:normAutofit/>
          </a:bodyPr>
          <a:lstStyle/>
          <a:p>
            <a:pPr eaLnBrk="1" hangingPunct="1"/>
            <a:r>
              <a:rPr lang="en-US" altLang="en-US" sz="3200" b="1" dirty="0">
                <a:solidFill>
                  <a:srgbClr val="990000"/>
                </a:solidFill>
                <a:ea typeface="MS PGothic" panose="020B0600070205080204" pitchFamily="34" charset="-128"/>
              </a:rPr>
              <a:t>Assumptions</a:t>
            </a:r>
          </a:p>
        </p:txBody>
      </p:sp>
      <p:sp>
        <p:nvSpPr>
          <p:cNvPr id="7171" name="Content Placeholder 2"/>
          <p:cNvSpPr>
            <a:spLocks noGrp="1"/>
          </p:cNvSpPr>
          <p:nvPr>
            <p:ph idx="1"/>
          </p:nvPr>
        </p:nvSpPr>
        <p:spPr>
          <a:xfrm>
            <a:off x="457200" y="1930400"/>
            <a:ext cx="8229600" cy="4202176"/>
          </a:xfrm>
        </p:spPr>
        <p:txBody>
          <a:bodyPr/>
          <a:lstStyle/>
          <a:p>
            <a:pPr eaLnBrk="1" hangingPunct="1">
              <a:buFont typeface="Wingdings" pitchFamily="2" charset="2"/>
              <a:buChar char="q"/>
              <a:defRPr/>
            </a:pPr>
            <a:r>
              <a:rPr lang="en-US" altLang="en-US" sz="2400" dirty="0">
                <a:ea typeface="MS PGothic" pitchFamily="34" charset="-128"/>
              </a:rPr>
              <a:t>Everyone is here to serve the public</a:t>
            </a:r>
          </a:p>
          <a:p>
            <a:pPr eaLnBrk="1" hangingPunct="1">
              <a:buFont typeface="Wingdings" pitchFamily="2" charset="2"/>
              <a:buChar char="q"/>
              <a:defRPr/>
            </a:pPr>
            <a:r>
              <a:rPr lang="en-US" altLang="en-US" sz="2400" dirty="0">
                <a:ea typeface="MS PGothic" pitchFamily="34" charset="-128"/>
              </a:rPr>
              <a:t>All Commissioners are interested in a well run District</a:t>
            </a:r>
          </a:p>
          <a:p>
            <a:pPr eaLnBrk="1" hangingPunct="1">
              <a:buFont typeface="Wingdings" pitchFamily="2" charset="2"/>
              <a:buChar char="q"/>
              <a:defRPr/>
            </a:pPr>
            <a:r>
              <a:rPr lang="en-US" altLang="en-US" sz="2400" dirty="0">
                <a:ea typeface="MS PGothic" pitchFamily="34" charset="-128"/>
              </a:rPr>
              <a:t>All senior staff members are interested in a well run Hospital District</a:t>
            </a:r>
          </a:p>
          <a:p>
            <a:pPr eaLnBrk="1" hangingPunct="1">
              <a:buFont typeface="Wingdings" pitchFamily="2" charset="2"/>
              <a:buChar char="q"/>
              <a:defRPr/>
            </a:pPr>
            <a:r>
              <a:rPr lang="en-US" altLang="en-US" sz="2400" dirty="0">
                <a:ea typeface="MS PGothic" pitchFamily="34" charset="-128"/>
              </a:rPr>
              <a:t>There is room for improvement from each Commissioner, the Commission, and each staff member</a:t>
            </a:r>
          </a:p>
          <a:p>
            <a:pPr eaLnBrk="1" hangingPunct="1">
              <a:buFont typeface="Wingdings" pitchFamily="2" charset="2"/>
              <a:buChar char="q"/>
              <a:defRPr/>
            </a:pPr>
            <a:endParaRPr lang="en-US" altLang="en-US" sz="2400" dirty="0">
              <a:ea typeface="MS PGothic" pitchFamily="34" charset="-128"/>
            </a:endParaRPr>
          </a:p>
        </p:txBody>
      </p:sp>
    </p:spTree>
    <p:extLst>
      <p:ext uri="{BB962C8B-B14F-4D97-AF65-F5344CB8AC3E}">
        <p14:creationId xmlns:p14="http://schemas.microsoft.com/office/powerpoint/2010/main" val="18067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457200" y="1193312"/>
            <a:ext cx="8229600" cy="650806"/>
          </a:xfrm>
        </p:spPr>
        <p:txBody>
          <a:bodyPr/>
          <a:lstStyle/>
          <a:p>
            <a:pPr eaLnBrk="1" hangingPunct="1"/>
            <a:r>
              <a:rPr lang="en-US" sz="3200" b="1" dirty="0">
                <a:latin typeface="Arial" panose="020B0604020202020204" pitchFamily="34" charset="0"/>
                <a:cs typeface="Arial" panose="020B0604020202020204" pitchFamily="34" charset="0"/>
              </a:rPr>
              <a:t>Emergency Special Meetings</a:t>
            </a:r>
          </a:p>
        </p:txBody>
      </p:sp>
      <p:sp>
        <p:nvSpPr>
          <p:cNvPr id="22531" name="Rectangle 3"/>
          <p:cNvSpPr>
            <a:spLocks noGrp="1" noChangeArrowheads="1"/>
          </p:cNvSpPr>
          <p:nvPr>
            <p:ph idx="1"/>
          </p:nvPr>
        </p:nvSpPr>
        <p:spPr>
          <a:xfrm>
            <a:off x="457199" y="1974850"/>
            <a:ext cx="8353707" cy="4654550"/>
          </a:xfrm>
        </p:spPr>
        <p:txBody>
          <a:bodyPr/>
          <a:lstStyle/>
          <a:p>
            <a:pPr eaLnBrk="1" hangingPunct="1"/>
            <a:r>
              <a:rPr lang="en-US" sz="2400" dirty="0">
                <a:latin typeface="Arial" panose="020B0604020202020204" pitchFamily="34" charset="0"/>
                <a:cs typeface="Arial" panose="020B0604020202020204" pitchFamily="34" charset="0"/>
              </a:rPr>
              <a:t>Notice is not required when a special meeting is called to deal with an emergency</a:t>
            </a:r>
          </a:p>
          <a:p>
            <a:pPr lvl="1" eaLnBrk="1" hangingPunct="1"/>
            <a:r>
              <a:rPr lang="en-US" sz="2400" dirty="0">
                <a:latin typeface="Arial" panose="020B0604020202020204" pitchFamily="34" charset="0"/>
                <a:cs typeface="Arial" panose="020B0604020202020204" pitchFamily="34" charset="0"/>
              </a:rPr>
              <a:t>Emergency involves injury or damage to persons or property or the likelihood of such injury or damage</a:t>
            </a:r>
          </a:p>
          <a:p>
            <a:pPr lvl="1" eaLnBrk="1" hangingPunct="1"/>
            <a:r>
              <a:rPr lang="en-US" sz="2400" dirty="0">
                <a:latin typeface="Arial" panose="020B0604020202020204" pitchFamily="34" charset="0"/>
                <a:cs typeface="Arial" panose="020B0604020202020204" pitchFamily="34" charset="0"/>
              </a:rPr>
              <a:t>Where time requirements of notice make notice impractical and increases likelihood of such injury or damage</a:t>
            </a:r>
          </a:p>
          <a:p>
            <a:pPr lvl="1" eaLnBrk="1" hangingPunct="1"/>
            <a:endParaRPr lang="en-US" sz="2400" dirty="0">
              <a:latin typeface="Arial" panose="020B0604020202020204" pitchFamily="34" charset="0"/>
              <a:cs typeface="Arial" panose="020B0604020202020204" pitchFamily="34" charset="0"/>
            </a:endParaRPr>
          </a:p>
          <a:p>
            <a:pPr marL="411480" lvl="1" indent="0">
              <a:buNone/>
            </a:pPr>
            <a:r>
              <a:rPr lang="en-US" sz="2400" i="1" dirty="0">
                <a:latin typeface="Arial" panose="020B0604020202020204" pitchFamily="34" charset="0"/>
                <a:cs typeface="Arial" panose="020B0604020202020204" pitchFamily="34" charset="0"/>
              </a:rPr>
              <a:t>  ~ RCW 42.30.080(4)</a:t>
            </a:r>
          </a:p>
        </p:txBody>
      </p:sp>
      <p:pic>
        <p:nvPicPr>
          <p:cNvPr id="16387" name="Picture 3" descr="C:\Users\nancyk1\AppData\Local\Microsoft\Windows\Temporary Internet Files\Content.IE5\OJ5EZJRJ\MC9000281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724400"/>
            <a:ext cx="2396091" cy="1770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121" y="953782"/>
            <a:ext cx="1039447" cy="599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78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914400" y="914400"/>
            <a:ext cx="7772400" cy="990600"/>
          </a:xfrm>
        </p:spPr>
        <p:txBody>
          <a:bodyPr>
            <a:normAutofit/>
          </a:bodyPr>
          <a:lstStyle/>
          <a:p>
            <a:pPr eaLnBrk="1" hangingPunct="1"/>
            <a:r>
              <a:rPr lang="en-US" sz="3200" b="1" dirty="0">
                <a:latin typeface="Arial" panose="020B0604020202020204" pitchFamily="34" charset="0"/>
                <a:cs typeface="Arial" panose="020B0604020202020204" pitchFamily="34" charset="0"/>
              </a:rPr>
              <a:t>Public Attendance</a:t>
            </a:r>
            <a:br>
              <a:rPr lang="en-US" sz="3200" b="1" dirty="0">
                <a:latin typeface="Arial" panose="020B0604020202020204" pitchFamily="34" charset="0"/>
                <a:cs typeface="Arial" panose="020B0604020202020204" pitchFamily="34" charset="0"/>
              </a:rPr>
            </a:br>
            <a:endParaRPr lang="en-US" dirty="0"/>
          </a:p>
        </p:txBody>
      </p:sp>
      <p:sp>
        <p:nvSpPr>
          <p:cNvPr id="23555" name="Rectangle 3"/>
          <p:cNvSpPr>
            <a:spLocks noGrp="1" noChangeArrowheads="1"/>
          </p:cNvSpPr>
          <p:nvPr>
            <p:ph idx="1"/>
          </p:nvPr>
        </p:nvSpPr>
        <p:spPr>
          <a:xfrm>
            <a:off x="685800" y="2000250"/>
            <a:ext cx="8305800" cy="4629150"/>
          </a:xfrm>
        </p:spPr>
        <p:txBody>
          <a:bodyPr>
            <a:normAutofit fontScale="25000" lnSpcReduction="20000"/>
          </a:bodyPr>
          <a:lstStyle/>
          <a:p>
            <a:pPr>
              <a:lnSpc>
                <a:spcPct val="110000"/>
              </a:lnSpc>
              <a:spcAft>
                <a:spcPts val="0"/>
              </a:spcAft>
            </a:pPr>
            <a:r>
              <a:rPr lang="en-US" sz="9600" dirty="0">
                <a:latin typeface="Arial" panose="020B0604020202020204" pitchFamily="34" charset="0"/>
                <a:cs typeface="Arial" panose="020B0604020202020204" pitchFamily="34" charset="0"/>
              </a:rPr>
              <a:t>Public comment period is not required by OPMA</a:t>
            </a:r>
          </a:p>
          <a:p>
            <a:pPr marL="0" indent="0">
              <a:lnSpc>
                <a:spcPct val="110000"/>
              </a:lnSpc>
              <a:spcAft>
                <a:spcPts val="0"/>
              </a:spcAft>
              <a:buNone/>
            </a:pPr>
            <a:endParaRPr lang="en-US" sz="9600" dirty="0">
              <a:latin typeface="Arial" panose="020B0604020202020204" pitchFamily="34" charset="0"/>
              <a:cs typeface="Arial" panose="020B0604020202020204" pitchFamily="34" charset="0"/>
            </a:endParaRPr>
          </a:p>
          <a:p>
            <a:pPr>
              <a:lnSpc>
                <a:spcPct val="110000"/>
              </a:lnSpc>
              <a:spcAft>
                <a:spcPts val="0"/>
              </a:spcAft>
            </a:pPr>
            <a:r>
              <a:rPr lang="en-US" sz="9600" dirty="0">
                <a:latin typeface="Arial" panose="020B0604020202020204" pitchFamily="34" charset="0"/>
                <a:cs typeface="Arial" panose="020B0604020202020204" pitchFamily="34" charset="0"/>
              </a:rPr>
              <a:t>An agency may not impose conditions on the public to attend meetings subject to OPMA:</a:t>
            </a:r>
          </a:p>
          <a:p>
            <a:pPr marL="0" indent="0">
              <a:lnSpc>
                <a:spcPct val="110000"/>
              </a:lnSpc>
              <a:spcAft>
                <a:spcPts val="0"/>
              </a:spcAft>
              <a:buNone/>
            </a:pPr>
            <a:endParaRPr lang="en-US" sz="9600" dirty="0">
              <a:latin typeface="Arial" panose="020B0604020202020204" pitchFamily="34" charset="0"/>
              <a:cs typeface="Arial" panose="020B0604020202020204" pitchFamily="34" charset="0"/>
            </a:endParaRPr>
          </a:p>
          <a:p>
            <a:pPr lvl="1" eaLnBrk="1" hangingPunct="1">
              <a:lnSpc>
                <a:spcPct val="110000"/>
              </a:lnSpc>
            </a:pPr>
            <a:r>
              <a:rPr lang="en-US" sz="9600" dirty="0">
                <a:latin typeface="Arial" panose="020B0604020202020204" pitchFamily="34" charset="0"/>
                <a:cs typeface="Arial" panose="020B0604020202020204" pitchFamily="34" charset="0"/>
              </a:rPr>
              <a:t>For example, it cannot require people to register their names or other information, complete a questionnaire, or otherwise fulfill any condition precedent to attendance</a:t>
            </a:r>
            <a:r>
              <a:rPr lang="en-US" sz="9600" i="1" dirty="0">
                <a:latin typeface="Arial" panose="020B0604020202020204" pitchFamily="34" charset="0"/>
                <a:cs typeface="Arial" panose="020B0604020202020204" pitchFamily="34" charset="0"/>
              </a:rPr>
              <a:t> ~ RCW 42.30.040</a:t>
            </a:r>
          </a:p>
          <a:p>
            <a:pPr lvl="1" eaLnBrk="1" hangingPunct="1">
              <a:lnSpc>
                <a:spcPct val="110000"/>
              </a:lnSpc>
            </a:pPr>
            <a:r>
              <a:rPr lang="en-US" sz="9600" dirty="0">
                <a:latin typeface="Arial" panose="020B0604020202020204" pitchFamily="34" charset="0"/>
                <a:cs typeface="Arial" panose="020B0604020202020204" pitchFamily="34" charset="0"/>
              </a:rPr>
              <a:t>What about sign up sheets for public comment?</a:t>
            </a:r>
          </a:p>
          <a:p>
            <a:pPr>
              <a:lnSpc>
                <a:spcPct val="80000"/>
              </a:lnSpc>
            </a:pPr>
            <a:endParaRPr lang="en-US" sz="2400" dirty="0">
              <a:latin typeface="Arial" panose="020B0604020202020204" pitchFamily="34" charset="0"/>
              <a:cs typeface="Arial" panose="020B0604020202020204" pitchFamily="34" charset="0"/>
            </a:endParaRPr>
          </a:p>
          <a:p>
            <a:pPr marL="411480" lvl="1" indent="0">
              <a:lnSpc>
                <a:spcPct val="80000"/>
              </a:lnSpc>
              <a:buNone/>
            </a:pPr>
            <a:r>
              <a:rPr lang="en-US" sz="2000" dirty="0">
                <a:latin typeface="Arial" panose="020B0604020202020204" pitchFamily="34" charset="0"/>
                <a:cs typeface="Arial" panose="020B0604020202020204" pitchFamily="34" charset="0"/>
              </a:rPr>
              <a:t>			</a:t>
            </a:r>
          </a:p>
          <a:p>
            <a:pPr lvl="1" eaLnBrk="1" hangingPunct="1">
              <a:lnSpc>
                <a:spcPct val="80000"/>
              </a:lnSpc>
              <a:buFontTx/>
              <a:buNone/>
            </a:pPr>
            <a:endParaRPr lang="en-US" sz="2000" dirty="0"/>
          </a:p>
          <a:p>
            <a:pPr lvl="1" eaLnBrk="1" hangingPunct="1">
              <a:lnSpc>
                <a:spcPct val="80000"/>
              </a:lnSpc>
              <a:buFontTx/>
              <a:buNone/>
            </a:pPr>
            <a:endParaRPr lang="en-US" sz="2000" dirty="0"/>
          </a:p>
        </p:txBody>
      </p:sp>
      <p:pic>
        <p:nvPicPr>
          <p:cNvPr id="17410" name="Picture 2" descr="C:\Users\nancyk1\AppData\Local\Microsoft\Windows\Temporary Internet Files\Content.IE5\I7QD59XB\MC900295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562600"/>
            <a:ext cx="1977428" cy="91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33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914400" y="914400"/>
            <a:ext cx="7772400" cy="838200"/>
          </a:xfrm>
        </p:spPr>
        <p:txBody>
          <a:bodyPr>
            <a:normAutofit fontScale="90000"/>
          </a:bodyPr>
          <a:lstStyle/>
          <a:p>
            <a:pPr eaLnBrk="1" hangingPunct="1"/>
            <a:r>
              <a:rPr lang="en-US" sz="3600" b="1" dirty="0">
                <a:latin typeface="Arial" panose="020B0604020202020204" pitchFamily="34" charset="0"/>
                <a:cs typeface="Arial" panose="020B0604020202020204" pitchFamily="34" charset="0"/>
              </a:rPr>
              <a:t>Reasonable Rules of Conduct</a:t>
            </a:r>
            <a:br>
              <a:rPr lang="en-US" sz="3200" b="1" dirty="0">
                <a:latin typeface="Arial" panose="020B0604020202020204" pitchFamily="34" charset="0"/>
                <a:cs typeface="Arial" panose="020B0604020202020204" pitchFamily="34" charset="0"/>
              </a:rPr>
            </a:br>
            <a:endParaRPr lang="en-US" dirty="0"/>
          </a:p>
        </p:txBody>
      </p:sp>
      <p:sp>
        <p:nvSpPr>
          <p:cNvPr id="23555" name="Rectangle 3"/>
          <p:cNvSpPr>
            <a:spLocks noGrp="1" noChangeArrowheads="1"/>
          </p:cNvSpPr>
          <p:nvPr>
            <p:ph idx="1"/>
          </p:nvPr>
        </p:nvSpPr>
        <p:spPr>
          <a:xfrm>
            <a:off x="533400" y="1905000"/>
            <a:ext cx="7924800" cy="4705350"/>
          </a:xfrm>
        </p:spPr>
        <p:txBody>
          <a:bodyPr>
            <a:normAutofit fontScale="25000" lnSpcReduction="20000"/>
          </a:bodyPr>
          <a:lstStyle/>
          <a:p>
            <a:pPr>
              <a:lnSpc>
                <a:spcPct val="110000"/>
              </a:lnSpc>
            </a:pPr>
            <a:r>
              <a:rPr lang="en-US" sz="8800" dirty="0">
                <a:latin typeface="Arial" panose="020B0604020202020204" pitchFamily="34" charset="0"/>
                <a:cs typeface="Arial" panose="020B0604020202020204" pitchFamily="34" charset="0"/>
              </a:rPr>
              <a:t>An agency can establish reasonable rules of conduct for its meetings</a:t>
            </a:r>
          </a:p>
          <a:p>
            <a:pPr lvl="1">
              <a:lnSpc>
                <a:spcPct val="110000"/>
              </a:lnSpc>
            </a:pPr>
            <a:r>
              <a:rPr lang="en-US" sz="8800" dirty="0">
                <a:latin typeface="Arial" panose="020B0604020202020204" pitchFamily="34" charset="0"/>
                <a:cs typeface="Arial" panose="020B0604020202020204" pitchFamily="34" charset="0"/>
              </a:rPr>
              <a:t>These rules can be for the Commission and the Public</a:t>
            </a:r>
          </a:p>
          <a:p>
            <a:pPr lvl="1">
              <a:lnSpc>
                <a:spcPct val="110000"/>
              </a:lnSpc>
            </a:pPr>
            <a:r>
              <a:rPr lang="en-US" sz="8800" dirty="0">
                <a:latin typeface="Arial" panose="020B0604020202020204" pitchFamily="34" charset="0"/>
                <a:cs typeface="Arial" panose="020B0604020202020204" pitchFamily="34" charset="0"/>
              </a:rPr>
              <a:t>Examples:  </a:t>
            </a:r>
          </a:p>
          <a:p>
            <a:pPr lvl="2">
              <a:lnSpc>
                <a:spcPct val="110000"/>
              </a:lnSpc>
            </a:pPr>
            <a:r>
              <a:rPr lang="en-US" sz="8800" dirty="0">
                <a:latin typeface="Arial" panose="020B0604020202020204" pitchFamily="34" charset="0"/>
                <a:cs typeface="Arial" panose="020B0604020202020204" pitchFamily="34" charset="0"/>
              </a:rPr>
              <a:t>Procedural Rules:  Robert's Rules of Order</a:t>
            </a:r>
          </a:p>
          <a:p>
            <a:pPr lvl="2">
              <a:lnSpc>
                <a:spcPct val="110000"/>
              </a:lnSpc>
            </a:pPr>
            <a:r>
              <a:rPr lang="en-US" sz="8800" dirty="0">
                <a:latin typeface="Arial" panose="020B0604020202020204" pitchFamily="34" charset="0"/>
                <a:cs typeface="Arial" panose="020B0604020202020204" pitchFamily="34" charset="0"/>
              </a:rPr>
              <a:t>Limitations on public comment, e.g.:  </a:t>
            </a:r>
          </a:p>
          <a:p>
            <a:pPr lvl="3">
              <a:lnSpc>
                <a:spcPct val="110000"/>
              </a:lnSpc>
            </a:pPr>
            <a:r>
              <a:rPr lang="en-US" sz="8800" dirty="0">
                <a:latin typeface="Arial" panose="020B0604020202020204" pitchFamily="34" charset="0"/>
                <a:cs typeface="Arial" panose="020B0604020202020204" pitchFamily="34" charset="0"/>
              </a:rPr>
              <a:t>Length of time</a:t>
            </a:r>
          </a:p>
          <a:p>
            <a:pPr lvl="3">
              <a:lnSpc>
                <a:spcPct val="110000"/>
              </a:lnSpc>
            </a:pPr>
            <a:r>
              <a:rPr lang="en-US" sz="8800" dirty="0">
                <a:latin typeface="Arial" panose="020B0604020202020204" pitchFamily="34" charset="0"/>
                <a:cs typeface="Arial" panose="020B0604020202020204" pitchFamily="34" charset="0"/>
              </a:rPr>
              <a:t>Speak only once</a:t>
            </a:r>
          </a:p>
          <a:p>
            <a:pPr lvl="3">
              <a:lnSpc>
                <a:spcPct val="110000"/>
              </a:lnSpc>
            </a:pPr>
            <a:r>
              <a:rPr lang="en-US" sz="8800" dirty="0">
                <a:latin typeface="Arial" panose="020B0604020202020204" pitchFamily="34" charset="0"/>
                <a:cs typeface="Arial" panose="020B0604020202020204" pitchFamily="34" charset="0"/>
              </a:rPr>
              <a:t>Comments limited to certain issues</a:t>
            </a:r>
          </a:p>
          <a:p>
            <a:pPr lvl="3">
              <a:lnSpc>
                <a:spcPct val="110000"/>
              </a:lnSpc>
            </a:pPr>
            <a:r>
              <a:rPr lang="en-US" sz="8800" dirty="0">
                <a:latin typeface="Arial" panose="020B0604020202020204" pitchFamily="34" charset="0"/>
                <a:cs typeface="Arial" panose="020B0604020202020204" pitchFamily="34" charset="0"/>
              </a:rPr>
              <a:t>All public comments must be respectful</a:t>
            </a:r>
          </a:p>
          <a:p>
            <a:pPr lvl="2">
              <a:lnSpc>
                <a:spcPct val="110000"/>
              </a:lnSpc>
            </a:pPr>
            <a:endParaRPr lang="en-US" sz="7200" dirty="0">
              <a:latin typeface="Arial" panose="020B0604020202020204" pitchFamily="34" charset="0"/>
              <a:cs typeface="Arial" panose="020B0604020202020204" pitchFamily="34" charset="0"/>
            </a:endParaRPr>
          </a:p>
          <a:p>
            <a:pPr>
              <a:lnSpc>
                <a:spcPct val="80000"/>
              </a:lnSpc>
            </a:pPr>
            <a:endParaRPr lang="en-US" sz="2400" dirty="0">
              <a:latin typeface="Arial" panose="020B0604020202020204" pitchFamily="34" charset="0"/>
              <a:cs typeface="Arial" panose="020B0604020202020204" pitchFamily="34" charset="0"/>
            </a:endParaRPr>
          </a:p>
          <a:p>
            <a:pPr marL="411480" lvl="1" indent="0">
              <a:lnSpc>
                <a:spcPct val="80000"/>
              </a:lnSpc>
              <a:buNone/>
            </a:pPr>
            <a:r>
              <a:rPr lang="en-US" sz="2000" dirty="0">
                <a:latin typeface="Arial" panose="020B0604020202020204" pitchFamily="34" charset="0"/>
                <a:cs typeface="Arial" panose="020B0604020202020204" pitchFamily="34" charset="0"/>
              </a:rPr>
              <a:t>			</a:t>
            </a:r>
          </a:p>
          <a:p>
            <a:pPr lvl="1" eaLnBrk="1" hangingPunct="1">
              <a:lnSpc>
                <a:spcPct val="80000"/>
              </a:lnSpc>
              <a:buFontTx/>
              <a:buNone/>
            </a:pPr>
            <a:endParaRPr lang="en-US" sz="2000" dirty="0"/>
          </a:p>
          <a:p>
            <a:pPr lvl="1" eaLnBrk="1" hangingPunct="1">
              <a:lnSpc>
                <a:spcPct val="80000"/>
              </a:lnSpc>
              <a:buFontTx/>
              <a:buNone/>
            </a:pPr>
            <a:endParaRPr lang="en-US" sz="2000" dirty="0"/>
          </a:p>
        </p:txBody>
      </p:sp>
      <p:pic>
        <p:nvPicPr>
          <p:cNvPr id="17410" name="Picture 2" descr="C:\Users\nancyk1\AppData\Local\Microsoft\Windows\Temporary Internet Files\Content.IE5\I7QD59XB\MC900295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724400"/>
            <a:ext cx="1977428" cy="91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3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762000" y="914400"/>
            <a:ext cx="7924800" cy="762000"/>
          </a:xfrm>
        </p:spPr>
        <p:txBody>
          <a:bodyPr>
            <a:normAutofit fontScale="90000"/>
          </a:bodyPr>
          <a:lstStyle/>
          <a:p>
            <a:pPr algn="l"/>
            <a:br>
              <a:rPr lang="en-US" sz="3200" dirty="0"/>
            </a:br>
            <a:r>
              <a:rPr lang="en-US" sz="3600" b="1" dirty="0">
                <a:latin typeface="Arial" panose="020B0604020202020204" pitchFamily="34" charset="0"/>
                <a:cs typeface="Arial" panose="020B0604020202020204" pitchFamily="34" charset="0"/>
              </a:rPr>
              <a:t>Interruptions and Disruptions</a:t>
            </a:r>
            <a:endParaRPr lang="en-US" sz="3600" b="1" dirty="0">
              <a:solidFill>
                <a:schemeClr val="accent6">
                  <a:lumMod val="75000"/>
                </a:schemeClr>
              </a:solidFill>
              <a:latin typeface="Arial" panose="020B0604020202020204" pitchFamily="34" charset="0"/>
              <a:cs typeface="Arial" panose="020B0604020202020204" pitchFamily="34" charset="0"/>
            </a:endParaRPr>
          </a:p>
        </p:txBody>
      </p:sp>
      <p:sp>
        <p:nvSpPr>
          <p:cNvPr id="24579" name="Rectangle 3"/>
          <p:cNvSpPr>
            <a:spLocks noGrp="1" noChangeArrowheads="1"/>
          </p:cNvSpPr>
          <p:nvPr>
            <p:ph type="body" sz="half" idx="1"/>
          </p:nvPr>
        </p:nvSpPr>
        <p:spPr>
          <a:xfrm>
            <a:off x="457201" y="1819460"/>
            <a:ext cx="8534398" cy="4802320"/>
          </a:xfrm>
        </p:spPr>
        <p:txBody>
          <a:bodyPr>
            <a:normAutofit fontScale="62500" lnSpcReduction="20000"/>
          </a:bodyPr>
          <a:lstStyle/>
          <a:p>
            <a:pPr eaLnBrk="1" hangingPunct="1">
              <a:buClr>
                <a:schemeClr val="accent6">
                  <a:lumMod val="75000"/>
                </a:schemeClr>
              </a:buClr>
              <a:buSzPct val="12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a:buClr>
                <a:schemeClr val="accent6">
                  <a:lumMod val="75000"/>
                </a:schemeClr>
              </a:buClr>
              <a:buSzPct val="120000"/>
              <a:buFont typeface="Wingdings" panose="05000000000000000000" pitchFamily="2" charset="2"/>
              <a:buChar char="§"/>
            </a:pPr>
            <a:r>
              <a:rPr lang="en-US" sz="3800" dirty="0">
                <a:latin typeface="Arial" panose="020B0604020202020204" pitchFamily="34" charset="0"/>
                <a:cs typeface="Arial" panose="020B0604020202020204" pitchFamily="34" charset="0"/>
              </a:rPr>
              <a:t>Cameras and tape recorders are allowable unless disruptive</a:t>
            </a:r>
            <a:r>
              <a:rPr lang="en-US" sz="3800" i="1" dirty="0">
                <a:latin typeface="Arial" panose="020B0604020202020204" pitchFamily="34" charset="0"/>
                <a:cs typeface="Arial" panose="020B0604020202020204" pitchFamily="34" charset="0"/>
              </a:rPr>
              <a:t> ~ AGO 1998 No. 15</a:t>
            </a:r>
            <a:endParaRPr lang="en-US" sz="3800" dirty="0">
              <a:latin typeface="Arial" panose="020B0604020202020204" pitchFamily="34" charset="0"/>
              <a:cs typeface="Arial" panose="020B0604020202020204" pitchFamily="34" charset="0"/>
            </a:endParaRPr>
          </a:p>
          <a:p>
            <a:pPr eaLnBrk="1" hangingPunct="1">
              <a:buClr>
                <a:schemeClr val="accent6">
                  <a:lumMod val="75000"/>
                </a:schemeClr>
              </a:buClr>
              <a:buSzPct val="120000"/>
              <a:buFont typeface="Wingdings" panose="05000000000000000000" pitchFamily="2" charset="2"/>
              <a:buChar char="§"/>
            </a:pPr>
            <a:endParaRPr lang="en-US" sz="3800" dirty="0">
              <a:latin typeface="Arial" panose="020B0604020202020204" pitchFamily="34" charset="0"/>
              <a:cs typeface="Arial" panose="020B0604020202020204" pitchFamily="34" charset="0"/>
            </a:endParaRPr>
          </a:p>
          <a:p>
            <a:pPr eaLnBrk="1" hangingPunct="1">
              <a:buClr>
                <a:schemeClr val="accent6">
                  <a:lumMod val="75000"/>
                </a:schemeClr>
              </a:buClr>
              <a:buSzPct val="120000"/>
              <a:buFont typeface="Wingdings" panose="05000000000000000000" pitchFamily="2" charset="2"/>
              <a:buChar char="§"/>
            </a:pPr>
            <a:r>
              <a:rPr lang="en-US" sz="3800" dirty="0">
                <a:latin typeface="Arial" panose="020B0604020202020204" pitchFamily="34" charset="0"/>
                <a:cs typeface="Arial" panose="020B0604020202020204" pitchFamily="34" charset="0"/>
              </a:rPr>
              <a:t>What if the meeting is disrupted by disorderly persons?</a:t>
            </a:r>
          </a:p>
          <a:p>
            <a:pPr eaLnBrk="1" hangingPunct="1">
              <a:buClr>
                <a:schemeClr val="accent6">
                  <a:lumMod val="75000"/>
                </a:schemeClr>
              </a:buClr>
              <a:buSzPct val="120000"/>
              <a:buFont typeface="Wingdings" panose="05000000000000000000" pitchFamily="2" charset="2"/>
              <a:buChar char="§"/>
            </a:pPr>
            <a:endParaRPr lang="en-US" sz="3800" dirty="0">
              <a:latin typeface="Arial" panose="020B0604020202020204" pitchFamily="34" charset="0"/>
              <a:cs typeface="Arial" panose="020B0604020202020204" pitchFamily="34" charset="0"/>
            </a:endParaRPr>
          </a:p>
          <a:p>
            <a:pPr lvl="1">
              <a:buClr>
                <a:schemeClr val="accent6">
                  <a:lumMod val="75000"/>
                </a:schemeClr>
              </a:buClr>
              <a:buSzPct val="120000"/>
              <a:buFont typeface="Wingdings" panose="05000000000000000000" pitchFamily="2" charset="2"/>
              <a:buChar char="§"/>
            </a:pPr>
            <a:r>
              <a:rPr lang="en-US" sz="3800" dirty="0">
                <a:latin typeface="Arial" panose="020B0604020202020204" pitchFamily="34" charset="0"/>
                <a:cs typeface="Arial" panose="020B0604020202020204" pitchFamily="34" charset="0"/>
              </a:rPr>
              <a:t>Have the disruptive persons removed</a:t>
            </a:r>
          </a:p>
          <a:p>
            <a:pPr lvl="1">
              <a:buClr>
                <a:schemeClr val="accent6">
                  <a:lumMod val="75000"/>
                </a:schemeClr>
              </a:buClr>
              <a:buSzPct val="120000"/>
              <a:buFont typeface="Wingdings" panose="05000000000000000000" pitchFamily="2" charset="2"/>
              <a:buChar char="§"/>
            </a:pPr>
            <a:r>
              <a:rPr lang="en-US" sz="3800" dirty="0">
                <a:latin typeface="Arial" panose="020B0604020202020204" pitchFamily="34" charset="0"/>
                <a:cs typeface="Arial" panose="020B0604020202020204" pitchFamily="34" charset="0"/>
              </a:rPr>
              <a:t>Clear the meeting room and continue the meeting</a:t>
            </a:r>
          </a:p>
          <a:p>
            <a:pPr lvl="1">
              <a:buClr>
                <a:schemeClr val="accent6">
                  <a:lumMod val="75000"/>
                </a:schemeClr>
              </a:buClr>
              <a:buSzPct val="120000"/>
              <a:buFont typeface="Wingdings" panose="05000000000000000000" pitchFamily="2" charset="2"/>
              <a:buChar char="§"/>
            </a:pPr>
            <a:r>
              <a:rPr lang="en-US" sz="3800" dirty="0">
                <a:latin typeface="Arial" panose="020B0604020202020204" pitchFamily="34" charset="0"/>
                <a:cs typeface="Arial" panose="020B0604020202020204" pitchFamily="34" charset="0"/>
              </a:rPr>
              <a:t>Move the meeting to another location (but in this case final disposition can occur only on matters appearing on the agenda)  </a:t>
            </a:r>
          </a:p>
          <a:p>
            <a:pPr marL="685800" indent="-571500">
              <a:buClr>
                <a:schemeClr val="accent6">
                  <a:lumMod val="75000"/>
                </a:schemeClr>
              </a:buClr>
              <a:buSzPct val="120000"/>
            </a:pPr>
            <a:r>
              <a:rPr lang="en-US" sz="3800" dirty="0">
                <a:latin typeface="Arial" panose="020B0604020202020204" pitchFamily="34" charset="0"/>
                <a:cs typeface="Arial" panose="020B0604020202020204" pitchFamily="34" charset="0"/>
              </a:rPr>
              <a:t>Must allow press to remain</a:t>
            </a:r>
          </a:p>
          <a:p>
            <a:pPr marL="685800" indent="-571500">
              <a:buClr>
                <a:schemeClr val="accent6">
                  <a:lumMod val="75000"/>
                </a:schemeClr>
              </a:buClr>
              <a:buSzPct val="120000"/>
            </a:pPr>
            <a:r>
              <a:rPr lang="en-US" sz="3800" dirty="0">
                <a:latin typeface="Arial" panose="020B0604020202020204" pitchFamily="34" charset="0"/>
                <a:cs typeface="Arial" panose="020B0604020202020204" pitchFamily="34" charset="0"/>
              </a:rPr>
              <a:t>May allow non-disruptive individuals to be readmitted</a:t>
            </a:r>
          </a:p>
          <a:p>
            <a:pPr marL="114300" indent="0">
              <a:buClr>
                <a:schemeClr val="accent6">
                  <a:lumMod val="75000"/>
                </a:schemeClr>
              </a:buClr>
              <a:buSzPct val="120000"/>
              <a:buNone/>
            </a:pPr>
            <a:r>
              <a:rPr lang="en-US" sz="2600" i="1" dirty="0">
                <a:latin typeface="Arial" panose="020B0604020202020204" pitchFamily="34" charset="0"/>
                <a:cs typeface="Arial" panose="020B0604020202020204" pitchFamily="34" charset="0"/>
              </a:rPr>
              <a:t>   </a:t>
            </a:r>
          </a:p>
          <a:p>
            <a:pPr marL="457200">
              <a:buClr>
                <a:schemeClr val="accent6">
                  <a:lumMod val="75000"/>
                </a:schemeClr>
              </a:buClr>
              <a:buSzPct val="120000"/>
              <a:buFont typeface="Wingdings" panose="05000000000000000000" pitchFamily="2" charset="2"/>
              <a:buChar char="§"/>
            </a:pPr>
            <a:endParaRPr lang="en-US" sz="1900" i="1" dirty="0">
              <a:latin typeface="Arial" panose="020B0604020202020204" pitchFamily="34" charset="0"/>
              <a:cs typeface="Arial" panose="020B0604020202020204" pitchFamily="34" charset="0"/>
            </a:endParaRPr>
          </a:p>
        </p:txBody>
      </p:sp>
      <p:sp>
        <p:nvSpPr>
          <p:cNvPr id="8" name="Slide Number Placeholder 5"/>
          <p:cNvSpPr>
            <a:spLocks noGrp="1"/>
          </p:cNvSpPr>
          <p:nvPr/>
        </p:nvSpPr>
        <p:spPr>
          <a:xfrm>
            <a:off x="8185212" y="5657057"/>
            <a:ext cx="958788" cy="342900"/>
          </a:xfrm>
          <a:prstGeom prst="rect">
            <a:avLst/>
          </a:prstGeom>
          <a:ln/>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800" dirty="0">
              <a:solidFill>
                <a:schemeClr val="bg1">
                  <a:lumMod val="65000"/>
                </a:schemeClr>
              </a:solidFill>
            </a:endParaRPr>
          </a:p>
        </p:txBody>
      </p:sp>
    </p:spTree>
    <p:extLst>
      <p:ext uri="{BB962C8B-B14F-4D97-AF65-F5344CB8AC3E}">
        <p14:creationId xmlns:p14="http://schemas.microsoft.com/office/powerpoint/2010/main" val="25835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n-US" sz="3200" b="1" dirty="0">
                <a:latin typeface="Arial" panose="020B0604020202020204" pitchFamily="34" charset="0"/>
                <a:cs typeface="Arial" panose="020B0604020202020204" pitchFamily="34" charset="0"/>
              </a:rPr>
              <a:t>Executive Session</a:t>
            </a:r>
          </a:p>
        </p:txBody>
      </p:sp>
      <p:sp>
        <p:nvSpPr>
          <p:cNvPr id="27651" name="Rectangle 3"/>
          <p:cNvSpPr>
            <a:spLocks noGrp="1" noChangeArrowheads="1"/>
          </p:cNvSpPr>
          <p:nvPr>
            <p:ph idx="1"/>
          </p:nvPr>
        </p:nvSpPr>
        <p:spPr/>
        <p:txBody>
          <a:bodyPr/>
          <a:lstStyle/>
          <a:p>
            <a:pPr eaLnBrk="1" hangingPunct="1"/>
            <a:r>
              <a:rPr lang="en-US" sz="2400" dirty="0">
                <a:latin typeface="Arial" panose="020B0604020202020204" pitchFamily="34" charset="0"/>
                <a:cs typeface="Arial" panose="020B0604020202020204" pitchFamily="34" charset="0"/>
              </a:rPr>
              <a:t>Part of a regular or special meeting that is closed to the public</a:t>
            </a:r>
          </a:p>
          <a:p>
            <a:pPr eaLnBrk="1" hangingPunct="1"/>
            <a:r>
              <a:rPr lang="en-US" sz="2400" u="sng" dirty="0">
                <a:latin typeface="Arial" panose="020B0604020202020204" pitchFamily="34" charset="0"/>
                <a:cs typeface="Arial" panose="020B0604020202020204" pitchFamily="34" charset="0"/>
              </a:rPr>
              <a:t>Limited to specific purposes set out in the OPMA</a:t>
            </a:r>
          </a:p>
          <a:p>
            <a:pPr eaLnBrk="1" hangingPunct="1"/>
            <a:r>
              <a:rPr lang="en-US" sz="2400" u="sng" dirty="0">
                <a:latin typeface="Arial" panose="020B0604020202020204" pitchFamily="34" charset="0"/>
                <a:cs typeface="Arial" panose="020B0604020202020204" pitchFamily="34" charset="0"/>
              </a:rPr>
              <a:t>Purpose</a:t>
            </a:r>
            <a:r>
              <a:rPr lang="en-US" sz="2400" dirty="0">
                <a:latin typeface="Arial" panose="020B0604020202020204" pitchFamily="34" charset="0"/>
                <a:cs typeface="Arial" panose="020B0604020202020204" pitchFamily="34" charset="0"/>
              </a:rPr>
              <a:t> of the executive session and the </a:t>
            </a:r>
            <a:r>
              <a:rPr lang="en-US" sz="2400" u="sng" dirty="0">
                <a:latin typeface="Arial" panose="020B0604020202020204" pitchFamily="34" charset="0"/>
                <a:cs typeface="Arial" panose="020B0604020202020204" pitchFamily="34" charset="0"/>
              </a:rPr>
              <a:t>time</a:t>
            </a:r>
            <a:r>
              <a:rPr lang="en-US" sz="2400" dirty="0">
                <a:latin typeface="Arial" panose="020B0604020202020204" pitchFamily="34" charset="0"/>
                <a:cs typeface="Arial" panose="020B0604020202020204" pitchFamily="34" charset="0"/>
              </a:rPr>
              <a:t> it will end must be announced by the presiding officer before it begins; time may be extended by further announcement</a:t>
            </a:r>
          </a:p>
          <a:p>
            <a:pPr>
              <a:spcAft>
                <a:spcPts val="0"/>
              </a:spcAft>
            </a:pPr>
            <a:r>
              <a:rPr lang="en-US" sz="2400" u="sng" dirty="0">
                <a:latin typeface="Arial" panose="020B0604020202020204" pitchFamily="34" charset="0"/>
                <a:cs typeface="Arial" panose="020B0604020202020204" pitchFamily="34" charset="0"/>
              </a:rPr>
              <a:t>Practice Tip</a:t>
            </a:r>
            <a:r>
              <a:rPr lang="en-US" sz="2400" dirty="0">
                <a:latin typeface="Arial" panose="020B0604020202020204" pitchFamily="34" charset="0"/>
                <a:cs typeface="Arial" panose="020B0604020202020204" pitchFamily="34" charset="0"/>
              </a:rPr>
              <a:t>:  Be precise about the purpose and the statutory exemption</a:t>
            </a:r>
          </a:p>
          <a:p>
            <a:pPr marL="114300" indent="0">
              <a:buNone/>
            </a:pPr>
            <a:endParaRPr lang="en-US" sz="2400" i="1" dirty="0">
              <a:latin typeface="Arial" panose="020B0604020202020204" pitchFamily="34" charset="0"/>
              <a:cs typeface="Arial" panose="020B0604020202020204" pitchFamily="34" charset="0"/>
            </a:endParaRPr>
          </a:p>
          <a:p>
            <a:pPr marL="114300" indent="0">
              <a:buNone/>
            </a:pPr>
            <a:r>
              <a:rPr lang="en-US" sz="2400" i="1" dirty="0">
                <a:latin typeface="Arial" panose="020B0604020202020204" pitchFamily="34" charset="0"/>
                <a:cs typeface="Arial" panose="020B0604020202020204" pitchFamily="34" charset="0"/>
              </a:rPr>
              <a:t>      ~ RCW 42.30.110</a:t>
            </a:r>
          </a:p>
        </p:txBody>
      </p:sp>
      <p:pic>
        <p:nvPicPr>
          <p:cNvPr id="19458" name="Picture 2" descr="C:\Users\nancyk1\AppData\Local\Microsoft\Windows\Temporary Internet Files\Content.IE5\TUCU1U30\MC9001047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105400"/>
            <a:ext cx="1600200" cy="111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95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Executive Session – Common Mistakes</a:t>
            </a:r>
          </a:p>
        </p:txBody>
      </p:sp>
      <p:sp>
        <p:nvSpPr>
          <p:cNvPr id="3" name="Content Placeholder 2"/>
          <p:cNvSpPr>
            <a:spLocks noGrp="1"/>
          </p:cNvSpPr>
          <p:nvPr>
            <p:ph idx="1"/>
          </p:nvPr>
        </p:nvSpPr>
        <p:spPr/>
        <p:txBody>
          <a:bodyPr/>
          <a:lstStyle/>
          <a:p>
            <a:r>
              <a:rPr lang="en-US" sz="2400" dirty="0"/>
              <a:t>Executive Sessions cannot be used for:</a:t>
            </a:r>
          </a:p>
          <a:p>
            <a:pPr lvl="1"/>
            <a:r>
              <a:rPr lang="en-US" sz="2400" dirty="0"/>
              <a:t>“Personnel” issues</a:t>
            </a:r>
          </a:p>
          <a:p>
            <a:pPr lvl="1"/>
            <a:r>
              <a:rPr lang="en-US" sz="2400" dirty="0"/>
              <a:t>Conference with Attorney </a:t>
            </a:r>
            <a:r>
              <a:rPr lang="en-US" sz="2400" i="1" dirty="0"/>
              <a:t>unless</a:t>
            </a:r>
            <a:r>
              <a:rPr lang="en-US" sz="2400" dirty="0"/>
              <a:t> there is actual or threatened litigation being discussed</a:t>
            </a:r>
          </a:p>
          <a:p>
            <a:pPr lvl="1"/>
            <a:r>
              <a:rPr lang="en-US" sz="2400" dirty="0"/>
              <a:t>Discuss interlocal agreement negotiation strategy or other contract negotiation strategy with third parties</a:t>
            </a:r>
          </a:p>
          <a:p>
            <a:pPr lvl="1"/>
            <a:r>
              <a:rPr lang="en-US" sz="2400" dirty="0"/>
              <a:t>Interview potential Board candidates (evaluation MAY be done in executive session)</a:t>
            </a:r>
          </a:p>
        </p:txBody>
      </p:sp>
    </p:spTree>
    <p:extLst>
      <p:ext uri="{BB962C8B-B14F-4D97-AF65-F5344CB8AC3E}">
        <p14:creationId xmlns:p14="http://schemas.microsoft.com/office/powerpoint/2010/main" val="348418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6"/>
          <p:cNvSpPr>
            <a:spLocks noGrp="1" noChangeArrowheads="1"/>
          </p:cNvSpPr>
          <p:nvPr>
            <p:ph type="title"/>
          </p:nvPr>
        </p:nvSpPr>
        <p:spPr>
          <a:xfrm>
            <a:off x="533401" y="685801"/>
            <a:ext cx="7696200" cy="864901"/>
          </a:xfrm>
        </p:spPr>
        <p:txBody>
          <a:bodyPr>
            <a:normAutofit fontScale="90000"/>
          </a:bodyPr>
          <a:lstStyle/>
          <a:p>
            <a:pPr algn="l"/>
            <a:br>
              <a:rPr lang="en-US" sz="3200" b="1" dirty="0">
                <a:solidFill>
                  <a:srgbClr val="A50021"/>
                </a:solidFill>
                <a:latin typeface="Arial" panose="020B0604020202020204" pitchFamily="34" charset="0"/>
                <a:cs typeface="Arial" panose="020B0604020202020204" pitchFamily="34" charset="0"/>
              </a:rPr>
            </a:br>
            <a:br>
              <a:rPr lang="en-US" sz="3200" b="1" dirty="0">
                <a:solidFill>
                  <a:srgbClr val="A50021"/>
                </a:solidFill>
                <a:latin typeface="Arial" panose="020B0604020202020204" pitchFamily="34" charset="0"/>
                <a:cs typeface="Arial" panose="020B0604020202020204" pitchFamily="34" charset="0"/>
              </a:rPr>
            </a:br>
            <a:br>
              <a:rPr lang="en-US" sz="3200" b="1" dirty="0">
                <a:solidFill>
                  <a:srgbClr val="A50021"/>
                </a:solidFill>
                <a:latin typeface="Arial" panose="020B0604020202020204" pitchFamily="34" charset="0"/>
                <a:cs typeface="Arial" panose="020B0604020202020204" pitchFamily="34" charset="0"/>
              </a:rPr>
            </a:br>
            <a:r>
              <a:rPr lang="en-US" sz="3600" b="1" dirty="0">
                <a:solidFill>
                  <a:srgbClr val="A50021"/>
                </a:solidFill>
                <a:latin typeface="Arial" panose="020B0604020202020204" pitchFamily="34" charset="0"/>
                <a:cs typeface="Arial" panose="020B0604020202020204" pitchFamily="34" charset="0"/>
              </a:rPr>
              <a:t>Common Executive Session Purposes</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28675" name="Rectangle 7"/>
          <p:cNvSpPr>
            <a:spLocks noGrp="1" noChangeArrowheads="1"/>
          </p:cNvSpPr>
          <p:nvPr>
            <p:ph sz="half" idx="1"/>
          </p:nvPr>
        </p:nvSpPr>
        <p:spPr>
          <a:xfrm>
            <a:off x="533401" y="1295400"/>
            <a:ext cx="7809915" cy="5410199"/>
          </a:xfrm>
        </p:spPr>
        <p:txBody>
          <a:bodyPr/>
          <a:lstStyle/>
          <a:p>
            <a:pPr eaLnBrk="1" hangingPunct="1">
              <a:buClr>
                <a:schemeClr val="accent6">
                  <a:lumMod val="75000"/>
                </a:schemeClr>
              </a:buClr>
              <a:buSzPct val="120000"/>
              <a:buFont typeface="Wingdings" panose="05000000000000000000" pitchFamily="2" charset="2"/>
              <a:buChar char="§"/>
            </a:pPr>
            <a:r>
              <a:rPr lang="en-US" sz="2200" dirty="0">
                <a:latin typeface="Arial" panose="020B0604020202020204" pitchFamily="34" charset="0"/>
                <a:cs typeface="Arial" panose="020B0604020202020204" pitchFamily="34" charset="0"/>
              </a:rPr>
              <a:t>Buying or selling real estate and public knowledge would likely adversely affect the price from the agency's perspective</a:t>
            </a:r>
          </a:p>
          <a:p>
            <a:pPr lvl="1" eaLnBrk="1" hangingPunct="1">
              <a:buClr>
                <a:schemeClr val="accent6">
                  <a:lumMod val="75000"/>
                </a:schemeClr>
              </a:buClr>
              <a:buSzPct val="120000"/>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a:p>
            <a:pPr>
              <a:buClr>
                <a:schemeClr val="accent6">
                  <a:lumMod val="75000"/>
                </a:schemeClr>
              </a:buClr>
              <a:buSzPct val="120000"/>
              <a:buFont typeface="Wingdings" panose="05000000000000000000" pitchFamily="2" charset="2"/>
              <a:buChar char="§"/>
            </a:pPr>
            <a:r>
              <a:rPr lang="en-US" sz="2200" dirty="0">
                <a:latin typeface="Arial" panose="020B0604020202020204" pitchFamily="34" charset="0"/>
                <a:cs typeface="Arial" panose="020B0604020202020204" pitchFamily="34" charset="0"/>
              </a:rPr>
              <a:t>To review negotiations on the performance of publicly bid contracts where public knowledge would likely increase the agency's costs</a:t>
            </a:r>
          </a:p>
          <a:p>
            <a:pPr>
              <a:buClr>
                <a:schemeClr val="accent6">
                  <a:lumMod val="75000"/>
                </a:schemeClr>
              </a:buClr>
              <a:buSzPct val="120000"/>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a:p>
            <a:pPr>
              <a:buClr>
                <a:schemeClr val="accent6">
                  <a:lumMod val="75000"/>
                </a:schemeClr>
              </a:buClr>
              <a:buSzPct val="120000"/>
              <a:buFont typeface="Wingdings" panose="05000000000000000000" pitchFamily="2" charset="2"/>
              <a:buChar char="§"/>
            </a:pPr>
            <a:r>
              <a:rPr lang="en-US" sz="2200" dirty="0">
                <a:latin typeface="Arial" panose="020B0604020202020204" pitchFamily="34" charset="0"/>
                <a:cs typeface="Arial" panose="020B0604020202020204" pitchFamily="34" charset="0"/>
              </a:rPr>
              <a:t>Review performance of existing employees</a:t>
            </a:r>
          </a:p>
          <a:p>
            <a:pPr>
              <a:buClr>
                <a:schemeClr val="accent6">
                  <a:lumMod val="75000"/>
                </a:schemeClr>
              </a:buClr>
              <a:buSzPct val="120000"/>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a:p>
            <a:pPr>
              <a:buClr>
                <a:schemeClr val="accent6">
                  <a:lumMod val="75000"/>
                </a:schemeClr>
              </a:buClr>
              <a:buSzPct val="120000"/>
              <a:buFont typeface="Wingdings" panose="05000000000000000000" pitchFamily="2" charset="2"/>
              <a:buChar char="§"/>
            </a:pPr>
            <a:r>
              <a:rPr lang="en-US" sz="2200" dirty="0">
                <a:latin typeface="Arial" panose="020B0604020202020204" pitchFamily="34" charset="0"/>
                <a:cs typeface="Arial" panose="020B0604020202020204" pitchFamily="34" charset="0"/>
              </a:rPr>
              <a:t>Evaluate qualifications of applicant for public employment</a:t>
            </a:r>
          </a:p>
          <a:p>
            <a:pPr>
              <a:buClr>
                <a:schemeClr val="accent6">
                  <a:lumMod val="75000"/>
                </a:schemeClr>
              </a:buClr>
              <a:buSzPct val="120000"/>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a:p>
            <a:pPr>
              <a:buClr>
                <a:schemeClr val="accent6">
                  <a:lumMod val="75000"/>
                </a:schemeClr>
              </a:buClr>
              <a:buSzPct val="120000"/>
              <a:buFont typeface="Wingdings" panose="05000000000000000000" pitchFamily="2" charset="2"/>
              <a:buChar char="§"/>
            </a:pPr>
            <a:r>
              <a:rPr lang="en-US" sz="2200" dirty="0">
                <a:latin typeface="Arial" panose="020B0604020202020204" pitchFamily="34" charset="0"/>
                <a:cs typeface="Arial" panose="020B0604020202020204" pitchFamily="34" charset="0"/>
              </a:rPr>
              <a:t>Meet with legal counsel regarding litigation or potential litigation</a:t>
            </a:r>
          </a:p>
          <a:p>
            <a:pPr eaLnBrk="1" hangingPunct="1">
              <a:buClr>
                <a:schemeClr val="accent6">
                  <a:lumMod val="75000"/>
                </a:schemeClr>
              </a:buClr>
              <a:buSzPct val="120000"/>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7512" y="1905000"/>
            <a:ext cx="1295400" cy="93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nvSpPr>
        <p:spPr>
          <a:xfrm>
            <a:off x="8185212" y="5657850"/>
            <a:ext cx="958788" cy="342900"/>
          </a:xfrm>
          <a:prstGeom prst="rect">
            <a:avLst/>
          </a:prstGeom>
          <a:ln/>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800" dirty="0">
              <a:solidFill>
                <a:schemeClr val="bg1">
                  <a:lumMod val="65000"/>
                </a:schemeClr>
              </a:solidFill>
            </a:endParaRPr>
          </a:p>
        </p:txBody>
      </p:sp>
    </p:spTree>
    <p:extLst>
      <p:ext uri="{BB962C8B-B14F-4D97-AF65-F5344CB8AC3E}">
        <p14:creationId xmlns:p14="http://schemas.microsoft.com/office/powerpoint/2010/main" val="3281571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609600" y="1143000"/>
            <a:ext cx="7772400" cy="914400"/>
          </a:xfrm>
        </p:spPr>
        <p:txBody>
          <a:bodyPr>
            <a:normAutofit fontScale="90000"/>
          </a:bodyPr>
          <a:lstStyle/>
          <a:p>
            <a:pPr eaLnBrk="1" hangingPunct="1"/>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Executive Session to Discuss Litigation or Potential Litigation:  Three Requirements</a:t>
            </a:r>
          </a:p>
        </p:txBody>
      </p:sp>
      <p:sp>
        <p:nvSpPr>
          <p:cNvPr id="30723" name="Rectangle 3"/>
          <p:cNvSpPr>
            <a:spLocks noGrp="1" noChangeArrowheads="1"/>
          </p:cNvSpPr>
          <p:nvPr>
            <p:ph idx="1"/>
          </p:nvPr>
        </p:nvSpPr>
        <p:spPr>
          <a:xfrm>
            <a:off x="609600" y="2209800"/>
            <a:ext cx="8229600" cy="4495800"/>
          </a:xfrm>
        </p:spPr>
        <p:txBody>
          <a:bodyPr>
            <a:normAutofit/>
          </a:bodyPr>
          <a:lstStyle/>
          <a:p>
            <a:pPr eaLnBrk="1" hangingPunct="1">
              <a:lnSpc>
                <a:spcPct val="90000"/>
              </a:lnSpc>
            </a:pPr>
            <a:r>
              <a:rPr lang="en-US" sz="2400" dirty="0">
                <a:latin typeface="Arial" panose="020B0604020202020204" pitchFamily="34" charset="0"/>
                <a:cs typeface="Arial" panose="020B0604020202020204" pitchFamily="34" charset="0"/>
              </a:rPr>
              <a:t>Legal counsel representing the agency must be present in person or by phone.  </a:t>
            </a:r>
            <a:r>
              <a:rPr lang="en-US" sz="2400" u="sng" dirty="0">
                <a:latin typeface="Arial" panose="020B0604020202020204" pitchFamily="34" charset="0"/>
                <a:cs typeface="Arial" panose="020B0604020202020204" pitchFamily="34" charset="0"/>
              </a:rPr>
              <a:t>Practice Tip</a:t>
            </a:r>
            <a:r>
              <a:rPr lang="en-US" sz="2400" dirty="0">
                <a:latin typeface="Arial" panose="020B0604020202020204" pitchFamily="34" charset="0"/>
                <a:cs typeface="Arial" panose="020B0604020202020204" pitchFamily="34" charset="0"/>
              </a:rPr>
              <a:t>:  Minutes should reflect presence of attorney</a:t>
            </a:r>
          </a:p>
          <a:p>
            <a:pPr eaLnBrk="1" hangingPunct="1">
              <a:lnSpc>
                <a:spcPct val="90000"/>
              </a:lnSpc>
            </a:pPr>
            <a:r>
              <a:rPr lang="en-US" sz="2400" dirty="0">
                <a:latin typeface="Arial" panose="020B0604020202020204" pitchFamily="34" charset="0"/>
                <a:cs typeface="Arial" panose="020B0604020202020204" pitchFamily="34" charset="0"/>
              </a:rPr>
              <a:t>Purpose is to discuss litigation or potential litigation to which the agency, governing body, or a member acting in official capacity is, or is likely to become, a party; or</a:t>
            </a:r>
          </a:p>
          <a:p>
            <a:pPr eaLnBrk="1" hangingPunct="1">
              <a:lnSpc>
                <a:spcPct val="90000"/>
              </a:lnSpc>
            </a:pPr>
            <a:r>
              <a:rPr lang="en-US" sz="2400" dirty="0">
                <a:latin typeface="Arial" panose="020B0604020202020204" pitchFamily="34" charset="0"/>
                <a:cs typeface="Arial" panose="020B0604020202020204" pitchFamily="34" charset="0"/>
              </a:rPr>
              <a:t>Public knowledge regarding the discussion is likely to result in an adverse legal or financial consequence to the agency</a:t>
            </a:r>
          </a:p>
          <a:p>
            <a:pPr marL="114300" indent="0">
              <a:lnSpc>
                <a:spcPct val="90000"/>
              </a:lnSpc>
              <a:buNone/>
            </a:pPr>
            <a:endParaRPr lang="en-US" sz="2400" dirty="0">
              <a:latin typeface="Arial" panose="020B0604020202020204" pitchFamily="34" charset="0"/>
              <a:cs typeface="Arial" panose="020B0604020202020204" pitchFamily="34" charset="0"/>
            </a:endParaRPr>
          </a:p>
          <a:p>
            <a:pPr marL="114300" lvl="1" indent="0">
              <a:lnSpc>
                <a:spcPct val="90000"/>
              </a:lnSpc>
              <a:buNone/>
            </a:pPr>
            <a:r>
              <a:rPr lang="en-US" sz="1400" i="1"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 RCW 42.30.110</a:t>
            </a:r>
          </a:p>
          <a:p>
            <a:pPr eaLnBrk="1" hangingPunct="1">
              <a:lnSpc>
                <a:spcPct val="90000"/>
              </a:lnSpc>
            </a:pPr>
            <a:endParaRPr lang="en-US" sz="2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5334000"/>
            <a:ext cx="2057400" cy="101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798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609600" y="1028700"/>
            <a:ext cx="8382000" cy="875812"/>
          </a:xfrm>
        </p:spPr>
        <p:txBody>
          <a:bodyPr/>
          <a:lstStyle/>
          <a:p>
            <a:pPr algn="l" eaLnBrk="1" hangingPunct="1"/>
            <a:r>
              <a:rPr lang="en-US" sz="3200" b="1" dirty="0">
                <a:solidFill>
                  <a:srgbClr val="A50021"/>
                </a:solidFill>
                <a:latin typeface="Arial" panose="020B0604020202020204" pitchFamily="34" charset="0"/>
                <a:cs typeface="Arial" panose="020B0604020202020204" pitchFamily="34" charset="0"/>
              </a:rPr>
              <a:t>Penalties for Violating the OPMA</a:t>
            </a:r>
          </a:p>
        </p:txBody>
      </p:sp>
      <p:sp>
        <p:nvSpPr>
          <p:cNvPr id="33795" name="Rectangle 3"/>
          <p:cNvSpPr>
            <a:spLocks noGrp="1" noChangeArrowheads="1"/>
          </p:cNvSpPr>
          <p:nvPr>
            <p:ph type="body" sz="half" idx="1"/>
          </p:nvPr>
        </p:nvSpPr>
        <p:spPr>
          <a:xfrm>
            <a:off x="609602" y="2114551"/>
            <a:ext cx="8381998" cy="4743449"/>
          </a:xfrm>
        </p:spPr>
        <p:txBody>
          <a:bodyPr/>
          <a:lstStyle/>
          <a:p>
            <a:pPr eaLnBrk="1" hangingPunct="1">
              <a:lnSpc>
                <a:spcPct val="90000"/>
              </a:lnSpc>
              <a:buClr>
                <a:schemeClr val="accent6">
                  <a:lumMod val="75000"/>
                </a:schemeClr>
              </a:buClr>
            </a:pPr>
            <a:r>
              <a:rPr lang="en-US" sz="2400" dirty="0">
                <a:latin typeface="Arial" panose="020B0604020202020204" pitchFamily="34" charset="0"/>
                <a:cs typeface="Arial" panose="020B0604020202020204" pitchFamily="34" charset="0"/>
              </a:rPr>
              <a:t>A court can impose a $500 civil penalty against each member (personal liability).  Subsequent penalties $1,000</a:t>
            </a:r>
          </a:p>
          <a:p>
            <a:pPr eaLnBrk="1" hangingPunct="1">
              <a:lnSpc>
                <a:spcPct val="90000"/>
              </a:lnSpc>
              <a:buClr>
                <a:schemeClr val="accent6">
                  <a:lumMod val="75000"/>
                </a:schemeClr>
              </a:buClr>
            </a:pPr>
            <a:endParaRPr lang="en-US" sz="2400" dirty="0">
              <a:latin typeface="Arial" panose="020B0604020202020204" pitchFamily="34" charset="0"/>
              <a:cs typeface="Arial" panose="020B0604020202020204" pitchFamily="34" charset="0"/>
            </a:endParaRPr>
          </a:p>
          <a:p>
            <a:pPr eaLnBrk="1" hangingPunct="1">
              <a:lnSpc>
                <a:spcPct val="90000"/>
              </a:lnSpc>
              <a:buClr>
                <a:schemeClr val="accent6">
                  <a:lumMod val="75000"/>
                </a:schemeClr>
              </a:buClr>
            </a:pPr>
            <a:r>
              <a:rPr lang="en-US" sz="2400" dirty="0">
                <a:latin typeface="Arial" panose="020B0604020202020204" pitchFamily="34" charset="0"/>
                <a:cs typeface="Arial" panose="020B0604020202020204" pitchFamily="34" charset="0"/>
              </a:rPr>
              <a:t>Court will award costs and attorney's fees to a successful party seeking the remedy</a:t>
            </a:r>
          </a:p>
          <a:p>
            <a:pPr eaLnBrk="1" hangingPunct="1">
              <a:lnSpc>
                <a:spcPct val="90000"/>
              </a:lnSpc>
              <a:buClr>
                <a:schemeClr val="accent6">
                  <a:lumMod val="75000"/>
                </a:schemeClr>
              </a:buClr>
              <a:buNone/>
            </a:pPr>
            <a:endParaRPr lang="en-US" sz="2400" dirty="0">
              <a:latin typeface="Arial" panose="020B0604020202020204" pitchFamily="34" charset="0"/>
              <a:cs typeface="Arial" panose="020B0604020202020204" pitchFamily="34" charset="0"/>
            </a:endParaRPr>
          </a:p>
          <a:p>
            <a:pPr eaLnBrk="1" hangingPunct="1">
              <a:lnSpc>
                <a:spcPct val="90000"/>
              </a:lnSpc>
              <a:buClr>
                <a:schemeClr val="accent6">
                  <a:lumMod val="75000"/>
                </a:schemeClr>
              </a:buClr>
            </a:pPr>
            <a:r>
              <a:rPr lang="en-US" sz="2400" dirty="0">
                <a:latin typeface="Arial" panose="020B0604020202020204" pitchFamily="34" charset="0"/>
                <a:cs typeface="Arial" panose="020B0604020202020204" pitchFamily="34" charset="0"/>
              </a:rPr>
              <a:t>Action taken at meeting can be declared null and void</a:t>
            </a:r>
          </a:p>
          <a:p>
            <a:pPr marL="114300" lvl="1" indent="0">
              <a:lnSpc>
                <a:spcPct val="90000"/>
              </a:lnSpc>
              <a:buClr>
                <a:schemeClr val="accent6">
                  <a:lumMod val="75000"/>
                </a:schemeClr>
              </a:buClr>
              <a:buSzPct val="90000"/>
              <a:buNone/>
            </a:pPr>
            <a:r>
              <a:rPr lang="en-US" sz="2400" i="1" dirty="0">
                <a:latin typeface="Arial" panose="020B0604020202020204" pitchFamily="34" charset="0"/>
                <a:cs typeface="Arial" panose="020B0604020202020204" pitchFamily="34" charset="0"/>
              </a:rPr>
              <a:t>~ RCW 42.30.120; RCW 42.30.130; </a:t>
            </a:r>
          </a:p>
          <a:p>
            <a:pPr marL="114300" lvl="1" indent="0">
              <a:lnSpc>
                <a:spcPct val="90000"/>
              </a:lnSpc>
              <a:buClr>
                <a:schemeClr val="accent6">
                  <a:lumMod val="75000"/>
                </a:schemeClr>
              </a:buClr>
              <a:buSzPct val="90000"/>
              <a:buNone/>
            </a:pPr>
            <a:r>
              <a:rPr lang="en-US" sz="2400" i="1" dirty="0">
                <a:latin typeface="Arial" panose="020B0604020202020204" pitchFamily="34" charset="0"/>
                <a:cs typeface="Arial" panose="020B0604020202020204" pitchFamily="34" charset="0"/>
              </a:rPr>
              <a:t>  RCW 42.30.060</a:t>
            </a:r>
          </a:p>
          <a:p>
            <a:pPr marL="114300" indent="0">
              <a:lnSpc>
                <a:spcPct val="90000"/>
              </a:lnSpc>
              <a:buClr>
                <a:schemeClr val="accent6">
                  <a:lumMod val="75000"/>
                </a:schemeClr>
              </a:buClr>
              <a:buNone/>
            </a:pPr>
            <a:endParaRPr lang="en-US" dirty="0">
              <a:latin typeface="Arial" panose="020B0604020202020204" pitchFamily="34" charset="0"/>
              <a:cs typeface="Arial" panose="020B0604020202020204" pitchFamily="34" charset="0"/>
            </a:endParaRPr>
          </a:p>
        </p:txBody>
      </p:sp>
      <p:pic>
        <p:nvPicPr>
          <p:cNvPr id="22530" name="Picture 2" descr="C:\Users\nancyk1\AppData\Local\Microsoft\Windows\Temporary Internet Files\Content.IE5\ECTOY37A\MC9000596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864501"/>
            <a:ext cx="2115645" cy="158511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nvSpPr>
        <p:spPr>
          <a:xfrm>
            <a:off x="8185212" y="5657057"/>
            <a:ext cx="958788" cy="342900"/>
          </a:xfrm>
          <a:prstGeom prst="rect">
            <a:avLst/>
          </a:prstGeom>
          <a:ln/>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800" dirty="0">
              <a:solidFill>
                <a:schemeClr val="bg1">
                  <a:lumMod val="65000"/>
                </a:schemeClr>
              </a:solidFill>
            </a:endParaRPr>
          </a:p>
        </p:txBody>
      </p:sp>
    </p:spTree>
    <p:extLst>
      <p:ext uri="{BB962C8B-B14F-4D97-AF65-F5344CB8AC3E}">
        <p14:creationId xmlns:p14="http://schemas.microsoft.com/office/powerpoint/2010/main" val="1564928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z="3200" b="1" dirty="0">
                <a:latin typeface="Arial" panose="020B0604020202020204" pitchFamily="34" charset="0"/>
                <a:cs typeface="Arial" panose="020B0604020202020204" pitchFamily="34" charset="0"/>
              </a:rPr>
              <a:t>Minutes – RCW 42.32.030</a:t>
            </a:r>
          </a:p>
        </p:txBody>
      </p:sp>
      <p:sp>
        <p:nvSpPr>
          <p:cNvPr id="26627" name="Rectangle 3"/>
          <p:cNvSpPr>
            <a:spLocks noGrp="1" noChangeArrowheads="1"/>
          </p:cNvSpPr>
          <p:nvPr>
            <p:ph idx="1"/>
          </p:nvPr>
        </p:nvSpPr>
        <p:spPr/>
        <p:txBody>
          <a:bodyPr>
            <a:normAutofit/>
          </a:bodyPr>
          <a:lstStyle/>
          <a:p>
            <a:pPr eaLnBrk="1" hangingPunct="1"/>
            <a:r>
              <a:rPr lang="en-US" sz="2400" dirty="0">
                <a:latin typeface="Arial" panose="020B0604020202020204" pitchFamily="34" charset="0"/>
                <a:cs typeface="Arial" panose="020B0604020202020204" pitchFamily="34" charset="0"/>
              </a:rPr>
              <a:t>Minutes of public meetings must be promptly recorded and open to public inspection</a:t>
            </a:r>
          </a:p>
          <a:p>
            <a:pPr eaLnBrk="1" hangingPunct="1"/>
            <a:r>
              <a:rPr lang="en-US" sz="2400" dirty="0">
                <a:latin typeface="Arial" panose="020B0604020202020204" pitchFamily="34" charset="0"/>
                <a:cs typeface="Arial" panose="020B0604020202020204" pitchFamily="34" charset="0"/>
              </a:rPr>
              <a:t>Minutes of an executive session are not required</a:t>
            </a:r>
          </a:p>
          <a:p>
            <a:pPr eaLnBrk="1" hangingPunct="1"/>
            <a:r>
              <a:rPr lang="en-US" sz="2400" dirty="0">
                <a:latin typeface="Arial" panose="020B0604020202020204" pitchFamily="34" charset="0"/>
                <a:cs typeface="Arial" panose="020B0604020202020204" pitchFamily="34" charset="0"/>
              </a:rPr>
              <a:t>No format specified in law  </a:t>
            </a:r>
          </a:p>
          <a:p>
            <a:pPr eaLnBrk="1" hangingPunct="1"/>
            <a:r>
              <a:rPr lang="en-US" sz="2400" u="sng" dirty="0">
                <a:latin typeface="Arial" panose="020B0604020202020204" pitchFamily="34" charset="0"/>
                <a:cs typeface="Arial" panose="020B0604020202020204" pitchFamily="34" charset="0"/>
              </a:rPr>
              <a:t>Practical Issues</a:t>
            </a:r>
            <a:r>
              <a:rPr lang="en-US" sz="24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How detailed should minutes be?</a:t>
            </a:r>
          </a:p>
          <a:p>
            <a:pPr lvl="1"/>
            <a:r>
              <a:rPr lang="en-US" sz="2400" dirty="0">
                <a:latin typeface="Arial" panose="020B0604020202020204" pitchFamily="34" charset="0"/>
                <a:cs typeface="Arial" panose="020B0604020202020204" pitchFamily="34" charset="0"/>
              </a:rPr>
              <a:t>Tape recording issues</a:t>
            </a:r>
          </a:p>
          <a:p>
            <a:pPr lvl="1"/>
            <a:r>
              <a:rPr lang="en-US" sz="2400" dirty="0">
                <a:latin typeface="Arial" panose="020B0604020202020204" pitchFamily="34" charset="0"/>
                <a:cs typeface="Arial" panose="020B0604020202020204" pitchFamily="34" charset="0"/>
              </a:rPr>
              <a:t>“Draft” minutes</a:t>
            </a:r>
          </a:p>
          <a:p>
            <a:pPr marL="114300" indent="0">
              <a:buNone/>
            </a:pPr>
            <a:endParaRPr lang="en-US" sz="2400" dirty="0">
              <a:latin typeface="Arial" panose="020B0604020202020204" pitchFamily="34" charset="0"/>
              <a:cs typeface="Arial" panose="020B0604020202020204" pitchFamily="34" charset="0"/>
            </a:endParaRPr>
          </a:p>
        </p:txBody>
      </p:sp>
      <p:pic>
        <p:nvPicPr>
          <p:cNvPr id="18434" name="Picture 2" descr="C:\Users\nancyk1\AppData\Local\Microsoft\Windows\Temporary Internet Files\Content.IE5\I7QD59XB\MC90043266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8153" y="3771900"/>
            <a:ext cx="25146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11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609600" y="1371604"/>
            <a:ext cx="7391400" cy="4670425"/>
          </a:xfrm>
        </p:spPr>
        <p:txBody>
          <a:bodyPr/>
          <a:lstStyle/>
          <a:p>
            <a:pPr eaLnBrk="1" hangingPunct="1">
              <a:buFont typeface="Wingdings" pitchFamily="2" charset="2"/>
              <a:buChar char="q"/>
              <a:defRPr/>
            </a:pPr>
            <a:r>
              <a:rPr lang="en-US" altLang="en-US" sz="2400" dirty="0"/>
              <a:t>Understand that being a member of a Commission is not intuitive – it requires thought as to process </a:t>
            </a:r>
          </a:p>
          <a:p>
            <a:pPr eaLnBrk="1" hangingPunct="1">
              <a:buFont typeface="Wingdings" pitchFamily="2" charset="2"/>
              <a:buChar char="q"/>
              <a:defRPr/>
            </a:pPr>
            <a:r>
              <a:rPr lang="en-US" altLang="en-US" sz="2400" dirty="0"/>
              <a:t>Understand that each Commissioner approaches the job from a different perspective</a:t>
            </a:r>
          </a:p>
          <a:p>
            <a:pPr eaLnBrk="1" hangingPunct="1">
              <a:buFont typeface="Wingdings" pitchFamily="2" charset="2"/>
              <a:buNone/>
              <a:defRPr/>
            </a:pPr>
            <a:endParaRPr lang="en-US" altLang="en-US" sz="1800" dirty="0">
              <a:solidFill>
                <a:srgbClr val="262626"/>
              </a:solidFill>
            </a:endParaRPr>
          </a:p>
        </p:txBody>
      </p:sp>
    </p:spTree>
    <p:extLst>
      <p:ext uri="{BB962C8B-B14F-4D97-AF65-F5344CB8AC3E}">
        <p14:creationId xmlns:p14="http://schemas.microsoft.com/office/powerpoint/2010/main" val="557998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620000" cy="1367204"/>
          </a:xfrm>
        </p:spPr>
        <p:txBody>
          <a:bodyPr>
            <a:normAutofit fontScale="90000"/>
          </a:bodyPr>
          <a:lstStyle/>
          <a:p>
            <a:br>
              <a:rPr lang="en-US" sz="2400" b="1" dirty="0"/>
            </a:br>
            <a:br>
              <a:rPr lang="en-US" sz="2400" b="1" dirty="0"/>
            </a:br>
            <a:br>
              <a:rPr lang="en-US" sz="2400" b="1" dirty="0"/>
            </a:br>
            <a:r>
              <a:rPr lang="en-US" sz="3600" b="1" dirty="0"/>
              <a:t>Special Risks:  Email Correspondence Can Constitute a Meeting</a:t>
            </a:r>
          </a:p>
        </p:txBody>
      </p:sp>
      <p:sp>
        <p:nvSpPr>
          <p:cNvPr id="3" name="Content Placeholder 2"/>
          <p:cNvSpPr>
            <a:spLocks noGrp="1"/>
          </p:cNvSpPr>
          <p:nvPr>
            <p:ph idx="1"/>
          </p:nvPr>
        </p:nvSpPr>
        <p:spPr>
          <a:xfrm>
            <a:off x="457200" y="2362200"/>
            <a:ext cx="8229600" cy="4343400"/>
          </a:xfrm>
        </p:spPr>
        <p:txBody>
          <a:bodyPr/>
          <a:lstStyle/>
          <a:p>
            <a:endParaRPr lang="en-US" dirty="0"/>
          </a:p>
          <a:p>
            <a:r>
              <a:rPr lang="en-US" sz="2400" dirty="0"/>
              <a:t>Email exchanges can constitute a meeting</a:t>
            </a:r>
          </a:p>
          <a:p>
            <a:pPr lvl="1"/>
            <a:r>
              <a:rPr lang="en-US" sz="2400" dirty="0"/>
              <a:t>These provide clear evidence of violation because they are documented</a:t>
            </a:r>
          </a:p>
          <a:p>
            <a:r>
              <a:rPr lang="en-US" sz="2400" dirty="0"/>
              <a:t>Serial meetings</a:t>
            </a:r>
          </a:p>
          <a:p>
            <a:pPr lvl="1"/>
            <a:r>
              <a:rPr lang="en-US" sz="2400" dirty="0"/>
              <a:t>How do these occur?</a:t>
            </a:r>
          </a:p>
          <a:p>
            <a:pPr lvl="1"/>
            <a:r>
              <a:rPr lang="en-US" sz="2400" dirty="0"/>
              <a:t>What is the appropriate role of the Manager and staff to transmit information to commissioners in advance of a public meeting?</a:t>
            </a:r>
          </a:p>
        </p:txBody>
      </p:sp>
    </p:spTree>
    <p:extLst>
      <p:ext uri="{BB962C8B-B14F-4D97-AF65-F5344CB8AC3E}">
        <p14:creationId xmlns:p14="http://schemas.microsoft.com/office/powerpoint/2010/main" val="3894063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Miscellaneous Issues</a:t>
            </a:r>
          </a:p>
        </p:txBody>
      </p:sp>
      <p:sp>
        <p:nvSpPr>
          <p:cNvPr id="3" name="Content Placeholder 2"/>
          <p:cNvSpPr>
            <a:spLocks noGrp="1"/>
          </p:cNvSpPr>
          <p:nvPr>
            <p:ph idx="1"/>
          </p:nvPr>
        </p:nvSpPr>
        <p:spPr/>
        <p:txBody>
          <a:bodyPr/>
          <a:lstStyle/>
          <a:p>
            <a:r>
              <a:rPr lang="en-US" sz="2400" dirty="0"/>
              <a:t>Meeting locations—can we change them or hold meetings outside our jurisdiction?</a:t>
            </a:r>
          </a:p>
          <a:p>
            <a:r>
              <a:rPr lang="en-US" sz="2400" dirty="0"/>
              <a:t>What should you do if you believe a meeting or an Executive Session violates the law?</a:t>
            </a:r>
          </a:p>
          <a:p>
            <a:r>
              <a:rPr lang="en-US" sz="2400" dirty="0"/>
              <a:t>Can you allow third parties into Executive Session jeopardizing the Executive Session?</a:t>
            </a:r>
          </a:p>
          <a:p>
            <a:r>
              <a:rPr lang="en-US" sz="2400" dirty="0"/>
              <a:t>Can you give “direction” to the Manager in executive session without taking a formal vote in the open portion of the meeting?</a:t>
            </a:r>
          </a:p>
          <a:p>
            <a:endParaRPr lang="en-US" dirty="0"/>
          </a:p>
        </p:txBody>
      </p:sp>
    </p:spTree>
    <p:extLst>
      <p:ext uri="{BB962C8B-B14F-4D97-AF65-F5344CB8AC3E}">
        <p14:creationId xmlns:p14="http://schemas.microsoft.com/office/powerpoint/2010/main" val="298917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latin typeface="Arial" charset="0"/>
              </a:rPr>
              <a:t>Public Records Act</a:t>
            </a:r>
            <a:br>
              <a:rPr lang="en-US" altLang="en-US" dirty="0">
                <a:solidFill>
                  <a:schemeClr val="bg1"/>
                </a:solidFill>
                <a:latin typeface="Arial" charset="0"/>
              </a:rPr>
            </a:br>
            <a:r>
              <a:rPr lang="en-US" altLang="en-US" dirty="0">
                <a:solidFill>
                  <a:schemeClr val="bg1"/>
                </a:solidFill>
                <a:latin typeface="Arial" charset="0"/>
              </a:rPr>
              <a:t>Chapter 42.56 RCW</a:t>
            </a:r>
            <a:endParaRPr lang="en-US" dirty="0"/>
          </a:p>
        </p:txBody>
      </p:sp>
    </p:spTree>
    <p:extLst>
      <p:ext uri="{BB962C8B-B14F-4D97-AF65-F5344CB8AC3E}">
        <p14:creationId xmlns:p14="http://schemas.microsoft.com/office/powerpoint/2010/main" val="4037971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82000" cy="990600"/>
          </a:xfrm>
        </p:spPr>
        <p:txBody>
          <a:bodyPr>
            <a:noAutofit/>
          </a:bodyPr>
          <a:lstStyle/>
          <a:p>
            <a:r>
              <a:rPr lang="en-US" sz="3200" b="1" dirty="0"/>
              <a:t>Public Records Act Violations Can Be Expensive</a:t>
            </a:r>
          </a:p>
        </p:txBody>
      </p:sp>
      <p:sp>
        <p:nvSpPr>
          <p:cNvPr id="3" name="Content Placeholder 2"/>
          <p:cNvSpPr>
            <a:spLocks noGrp="1"/>
          </p:cNvSpPr>
          <p:nvPr>
            <p:ph idx="1"/>
          </p:nvPr>
        </p:nvSpPr>
        <p:spPr>
          <a:xfrm>
            <a:off x="457200" y="2057400"/>
            <a:ext cx="8229600" cy="4648200"/>
          </a:xfrm>
        </p:spPr>
        <p:txBody>
          <a:bodyPr/>
          <a:lstStyle/>
          <a:p>
            <a:r>
              <a:rPr lang="en-US" sz="2400" dirty="0"/>
              <a:t>Most claims against agencies are successful</a:t>
            </a:r>
          </a:p>
          <a:p>
            <a:r>
              <a:rPr lang="en-US" sz="2400" dirty="0"/>
              <a:t>PRA Claims are uninsurable</a:t>
            </a:r>
          </a:p>
          <a:p>
            <a:r>
              <a:rPr lang="en-US" sz="2400" dirty="0"/>
              <a:t>The penalty can be up to $100/day/record withheld</a:t>
            </a:r>
          </a:p>
          <a:p>
            <a:r>
              <a:rPr lang="en-US" sz="2400" dirty="0"/>
              <a:t>Plaintiff (but not the agency) is entitled to an award of attorneys' fees if successful</a:t>
            </a:r>
          </a:p>
          <a:p>
            <a:r>
              <a:rPr lang="en-US" sz="2400" dirty="0"/>
              <a:t>PRA penalties and attorneys' fees continue to accrue through each level of appeal  (Risk of reversal on appeal)</a:t>
            </a:r>
          </a:p>
          <a:p>
            <a:r>
              <a:rPr lang="en-US" sz="2400" dirty="0"/>
              <a:t>Plaintiffs' attorneys sometimes accept representation on contingency basis:  no cost to plaintiff unless successful</a:t>
            </a:r>
          </a:p>
        </p:txBody>
      </p:sp>
    </p:spTree>
    <p:extLst>
      <p:ext uri="{BB962C8B-B14F-4D97-AF65-F5344CB8AC3E}">
        <p14:creationId xmlns:p14="http://schemas.microsoft.com/office/powerpoint/2010/main" val="2715576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Some Recent PRA Cases </a:t>
            </a:r>
          </a:p>
        </p:txBody>
      </p:sp>
      <p:sp>
        <p:nvSpPr>
          <p:cNvPr id="3" name="Content Placeholder 2"/>
          <p:cNvSpPr>
            <a:spLocks noGrp="1"/>
          </p:cNvSpPr>
          <p:nvPr>
            <p:ph idx="1"/>
          </p:nvPr>
        </p:nvSpPr>
        <p:spPr/>
        <p:txBody>
          <a:bodyPr/>
          <a:lstStyle/>
          <a:p>
            <a:r>
              <a:rPr lang="en-US" sz="2400" dirty="0"/>
              <a:t>Common Themes</a:t>
            </a:r>
          </a:p>
          <a:p>
            <a:pPr lvl="1"/>
            <a:r>
              <a:rPr lang="en-US" sz="2400" dirty="0"/>
              <a:t>These lawsuits are expensive</a:t>
            </a:r>
          </a:p>
          <a:p>
            <a:pPr lvl="1"/>
            <a:r>
              <a:rPr lang="en-US" sz="2400" dirty="0"/>
              <a:t>The Plaintiff often wins</a:t>
            </a:r>
          </a:p>
          <a:p>
            <a:pPr lvl="1"/>
            <a:r>
              <a:rPr lang="en-US" sz="2400" dirty="0"/>
              <a:t>Attorneys' fees and costs will be awarded if the plaintiff is successful</a:t>
            </a:r>
          </a:p>
          <a:p>
            <a:pPr lvl="1"/>
            <a:r>
              <a:rPr lang="en-US" sz="2400" b="1" u="sng" dirty="0"/>
              <a:t>Practice Tip</a:t>
            </a:r>
            <a:r>
              <a:rPr lang="en-US" sz="2400" dirty="0"/>
              <a:t>:  Communicate frequently with the requester</a:t>
            </a:r>
          </a:p>
        </p:txBody>
      </p:sp>
    </p:spTree>
    <p:extLst>
      <p:ext uri="{BB962C8B-B14F-4D97-AF65-F5344CB8AC3E}">
        <p14:creationId xmlns:p14="http://schemas.microsoft.com/office/powerpoint/2010/main" val="933891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0576"/>
            <a:ext cx="8229600" cy="5130224"/>
          </a:xfrm>
        </p:spPr>
        <p:txBody>
          <a:bodyPr>
            <a:normAutofit fontScale="77500" lnSpcReduction="20000"/>
          </a:bodyPr>
          <a:lstStyle/>
          <a:p>
            <a:pPr>
              <a:lnSpc>
                <a:spcPct val="120000"/>
              </a:lnSpc>
              <a:defRPr/>
            </a:pPr>
            <a:endParaRPr lang="en-US" sz="3300" dirty="0">
              <a:latin typeface="Arial" pitchFamily="34" charset="0"/>
              <a:cs typeface="Arial" pitchFamily="34" charset="0"/>
            </a:endParaRPr>
          </a:p>
          <a:p>
            <a:pPr>
              <a:lnSpc>
                <a:spcPct val="120000"/>
              </a:lnSpc>
              <a:defRPr/>
            </a:pPr>
            <a:r>
              <a:rPr lang="en-US" sz="3100" dirty="0">
                <a:latin typeface="Arial" pitchFamily="34" charset="0"/>
                <a:cs typeface="Arial" pitchFamily="34" charset="0"/>
              </a:rPr>
              <a:t>“Any writing </a:t>
            </a:r>
          </a:p>
          <a:p>
            <a:pPr lvl="1">
              <a:lnSpc>
                <a:spcPct val="120000"/>
              </a:lnSpc>
              <a:defRPr/>
            </a:pPr>
            <a:r>
              <a:rPr lang="en-US" sz="3100" dirty="0">
                <a:latin typeface="Arial" pitchFamily="34" charset="0"/>
                <a:cs typeface="Arial" pitchFamily="34" charset="0"/>
              </a:rPr>
              <a:t>containing information </a:t>
            </a:r>
          </a:p>
          <a:p>
            <a:pPr lvl="1">
              <a:lnSpc>
                <a:spcPct val="120000"/>
              </a:lnSpc>
              <a:defRPr/>
            </a:pPr>
            <a:r>
              <a:rPr lang="en-US" sz="3100" dirty="0">
                <a:latin typeface="Arial" pitchFamily="34" charset="0"/>
                <a:cs typeface="Arial" pitchFamily="34" charset="0"/>
              </a:rPr>
              <a:t>relating to </a:t>
            </a:r>
          </a:p>
          <a:p>
            <a:pPr lvl="1">
              <a:lnSpc>
                <a:spcPct val="120000"/>
              </a:lnSpc>
              <a:defRPr/>
            </a:pPr>
            <a:r>
              <a:rPr lang="en-US" sz="3100" dirty="0">
                <a:latin typeface="Arial" pitchFamily="34" charset="0"/>
                <a:cs typeface="Arial" pitchFamily="34" charset="0"/>
              </a:rPr>
              <a:t>the conduct of government or </a:t>
            </a:r>
          </a:p>
          <a:p>
            <a:pPr lvl="1">
              <a:lnSpc>
                <a:spcPct val="120000"/>
              </a:lnSpc>
              <a:defRPr/>
            </a:pPr>
            <a:r>
              <a:rPr lang="en-US" sz="3100" dirty="0">
                <a:latin typeface="Arial" pitchFamily="34" charset="0"/>
                <a:cs typeface="Arial" pitchFamily="34" charset="0"/>
              </a:rPr>
              <a:t>the performance of any governmental or proprietary function </a:t>
            </a:r>
          </a:p>
          <a:p>
            <a:pPr lvl="1">
              <a:lnSpc>
                <a:spcPct val="120000"/>
              </a:lnSpc>
              <a:defRPr/>
            </a:pPr>
            <a:r>
              <a:rPr lang="en-US" sz="3100" u="sng" dirty="0">
                <a:latin typeface="Arial" pitchFamily="34" charset="0"/>
                <a:cs typeface="Arial" pitchFamily="34" charset="0"/>
              </a:rPr>
              <a:t>prepared, owned, used, or retained</a:t>
            </a:r>
            <a:r>
              <a:rPr lang="en-US" sz="3100" dirty="0">
                <a:latin typeface="Arial" pitchFamily="34" charset="0"/>
                <a:cs typeface="Arial" pitchFamily="34" charset="0"/>
              </a:rPr>
              <a:t> </a:t>
            </a:r>
          </a:p>
          <a:p>
            <a:pPr lvl="1">
              <a:lnSpc>
                <a:spcPct val="120000"/>
              </a:lnSpc>
              <a:defRPr/>
            </a:pPr>
            <a:r>
              <a:rPr lang="en-US" sz="3100" dirty="0">
                <a:latin typeface="Arial" pitchFamily="34" charset="0"/>
                <a:cs typeface="Arial" pitchFamily="34" charset="0"/>
              </a:rPr>
              <a:t>by any state or local agency </a:t>
            </a:r>
          </a:p>
          <a:p>
            <a:pPr lvl="1">
              <a:lnSpc>
                <a:spcPct val="120000"/>
              </a:lnSpc>
              <a:defRPr/>
            </a:pPr>
            <a:r>
              <a:rPr lang="en-US" sz="3100" dirty="0">
                <a:latin typeface="Arial" pitchFamily="34" charset="0"/>
                <a:cs typeface="Arial" pitchFamily="34" charset="0"/>
              </a:rPr>
              <a:t>regardless of physical form or characteristics.” </a:t>
            </a:r>
          </a:p>
          <a:p>
            <a:endParaRPr lang="en-US" dirty="0"/>
          </a:p>
        </p:txBody>
      </p:sp>
      <p:sp>
        <p:nvSpPr>
          <p:cNvPr id="4" name="TextBox 3"/>
          <p:cNvSpPr txBox="1"/>
          <p:nvPr/>
        </p:nvSpPr>
        <p:spPr>
          <a:xfrm>
            <a:off x="838200" y="685801"/>
            <a:ext cx="5410200" cy="584775"/>
          </a:xfrm>
          <a:prstGeom prst="rect">
            <a:avLst/>
          </a:prstGeom>
          <a:noFill/>
        </p:spPr>
        <p:txBody>
          <a:bodyPr wrap="square" rtlCol="0">
            <a:spAutoFit/>
          </a:bodyPr>
          <a:lstStyle/>
          <a:p>
            <a:r>
              <a:rPr lang="en-US" sz="3200" b="1" dirty="0">
                <a:solidFill>
                  <a:srgbClr val="A50021"/>
                </a:solidFill>
              </a:rPr>
              <a:t>Public Records</a:t>
            </a:r>
          </a:p>
        </p:txBody>
      </p:sp>
    </p:spTree>
    <p:extLst>
      <p:ext uri="{BB962C8B-B14F-4D97-AF65-F5344CB8AC3E}">
        <p14:creationId xmlns:p14="http://schemas.microsoft.com/office/powerpoint/2010/main" val="520678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748954" cy="5105400"/>
          </a:xfrm>
        </p:spPr>
        <p:txBody>
          <a:bodyPr>
            <a:normAutofit fontScale="40000" lnSpcReduction="20000"/>
          </a:bodyPr>
          <a:lstStyle/>
          <a:p>
            <a:pPr>
              <a:lnSpc>
                <a:spcPct val="120000"/>
              </a:lnSpc>
              <a:buNone/>
              <a:defRPr/>
            </a:pPr>
            <a:r>
              <a:rPr lang="en-US" sz="5600" b="1" dirty="0"/>
              <a:t>    </a:t>
            </a:r>
            <a:r>
              <a:rPr lang="en-US" sz="6000" b="1" dirty="0"/>
              <a:t>“</a:t>
            </a:r>
            <a:r>
              <a:rPr lang="en-US" sz="6000" b="1" dirty="0">
                <a:solidFill>
                  <a:srgbClr val="A50021"/>
                </a:solidFill>
              </a:rPr>
              <a:t>Writing</a:t>
            </a:r>
            <a:r>
              <a:rPr lang="en-US" sz="6000" b="1" dirty="0"/>
              <a:t>”</a:t>
            </a:r>
            <a:r>
              <a:rPr lang="en-US" sz="6000" dirty="0"/>
              <a:t> is broadly defined and includes “handwriting, typewriting, printing, photostating, photographing, and </a:t>
            </a:r>
            <a:r>
              <a:rPr lang="en-US" sz="6000" b="1" dirty="0"/>
              <a:t>every other means of recording any form of communication</a:t>
            </a:r>
            <a:r>
              <a:rPr lang="en-US" sz="6000" dirty="0"/>
              <a:t> or representation including, but not limited to, letters, words, pictures, sounds, symbols, or combination thereof, and all papers, maps, magnetic or paper tapes, photographic films and prints, motion picture, film and video recordings, magnetic or punched cards, discs, drums, diskettes, sound recordings, and other documents including existing data compilations from which information may be obtained or translated.”</a:t>
            </a:r>
            <a:endParaRPr lang="en-US" sz="6000" dirty="0">
              <a:cs typeface="Arial" pitchFamily="34" charset="0"/>
            </a:endParaRPr>
          </a:p>
          <a:p>
            <a:pPr marL="0" indent="0">
              <a:lnSpc>
                <a:spcPct val="120000"/>
              </a:lnSpc>
              <a:buNone/>
              <a:defRPr/>
            </a:pPr>
            <a:r>
              <a:rPr lang="en-US" sz="6000" dirty="0">
                <a:cs typeface="Arial" pitchFamily="34" charset="0"/>
              </a:rPr>
              <a:t>      </a:t>
            </a:r>
            <a:r>
              <a:rPr lang="en-US" sz="6000" i="1" dirty="0">
                <a:cs typeface="Arial" panose="020B0604020202020204" pitchFamily="34" charset="0"/>
              </a:rPr>
              <a:t>~ RCW 42.56.010</a:t>
            </a:r>
          </a:p>
          <a:p>
            <a:endParaRPr lang="en-US" dirty="0"/>
          </a:p>
        </p:txBody>
      </p:sp>
    </p:spTree>
    <p:extLst>
      <p:ext uri="{BB962C8B-B14F-4D97-AF65-F5344CB8AC3E}">
        <p14:creationId xmlns:p14="http://schemas.microsoft.com/office/powerpoint/2010/main" val="3025489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200" b="1" dirty="0">
                <a:solidFill>
                  <a:srgbClr val="A50021"/>
                </a:solidFill>
                <a:latin typeface="Arial" charset="0"/>
              </a:rPr>
              <a:t>Public Records Can Include…</a:t>
            </a:r>
          </a:p>
        </p:txBody>
      </p:sp>
      <p:sp>
        <p:nvSpPr>
          <p:cNvPr id="23555" name="Rectangle 3"/>
          <p:cNvSpPr>
            <a:spLocks noGrp="1" noChangeArrowheads="1"/>
          </p:cNvSpPr>
          <p:nvPr>
            <p:ph type="body" idx="1"/>
          </p:nvPr>
        </p:nvSpPr>
        <p:spPr>
          <a:xfrm>
            <a:off x="457200" y="1752600"/>
            <a:ext cx="8229600" cy="4724400"/>
          </a:xfrm>
        </p:spPr>
        <p:txBody>
          <a:bodyPr>
            <a:noAutofit/>
          </a:bodyPr>
          <a:lstStyle/>
          <a:p>
            <a:pPr eaLnBrk="1" hangingPunct="1">
              <a:buClr>
                <a:srgbClr val="A50021"/>
              </a:buClr>
            </a:pPr>
            <a:r>
              <a:rPr lang="en-US" altLang="en-US" sz="2400" dirty="0"/>
              <a:t>Records stored on home computers, laptops or in non-agency email accounts e.g., Gmail, Comcast, Hotmail</a:t>
            </a:r>
          </a:p>
          <a:p>
            <a:r>
              <a:rPr lang="en-US" altLang="en-US" sz="2400" dirty="0"/>
              <a:t>Practice Tips:  </a:t>
            </a:r>
          </a:p>
          <a:p>
            <a:pPr lvl="2"/>
            <a:r>
              <a:rPr lang="en-US" altLang="en-US" sz="2400" dirty="0"/>
              <a:t>Use District email account</a:t>
            </a:r>
          </a:p>
          <a:p>
            <a:pPr lvl="2"/>
            <a:r>
              <a:rPr lang="en-US" altLang="en-US" sz="2400" dirty="0"/>
              <a:t>Avoid using home computer or personal device.  Note:  Less important in face of </a:t>
            </a:r>
            <a:r>
              <a:rPr lang="en-US" altLang="en-US" sz="2400" i="1" dirty="0"/>
              <a:t>Nissen </a:t>
            </a:r>
            <a:r>
              <a:rPr lang="en-US" altLang="en-US" sz="2400" dirty="0"/>
              <a:t>case</a:t>
            </a:r>
          </a:p>
          <a:p>
            <a:pPr lvl="2"/>
            <a:r>
              <a:rPr lang="en-US" altLang="en-US" sz="2400" dirty="0"/>
              <a:t>Agencies should create an email retention policy so that it meets the intent of the law without overburdening Agency resources</a:t>
            </a:r>
          </a:p>
          <a:p>
            <a:pPr eaLnBrk="1" hangingPunct="1"/>
            <a:endParaRPr lang="en-US" altLang="en-US" sz="2400" dirty="0"/>
          </a:p>
        </p:txBody>
      </p:sp>
    </p:spTree>
    <p:extLst>
      <p:ext uri="{BB962C8B-B14F-4D97-AF65-F5344CB8AC3E}">
        <p14:creationId xmlns:p14="http://schemas.microsoft.com/office/powerpoint/2010/main" val="2543767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1"/>
            <a:ext cx="8229600" cy="838199"/>
          </a:xfrm>
        </p:spPr>
        <p:txBody>
          <a:bodyPr>
            <a:normAutofit fontScale="90000"/>
          </a:bodyPr>
          <a:lstStyle/>
          <a:p>
            <a:br>
              <a:rPr lang="en-US" sz="3200" b="1" dirty="0"/>
            </a:br>
            <a:r>
              <a:rPr lang="en-US" sz="3600" b="1" dirty="0"/>
              <a:t>Public Records Procedural Requirements</a:t>
            </a:r>
          </a:p>
        </p:txBody>
      </p:sp>
      <p:sp>
        <p:nvSpPr>
          <p:cNvPr id="3" name="Content Placeholder 2"/>
          <p:cNvSpPr>
            <a:spLocks noGrp="1"/>
          </p:cNvSpPr>
          <p:nvPr>
            <p:ph idx="1"/>
          </p:nvPr>
        </p:nvSpPr>
        <p:spPr>
          <a:xfrm>
            <a:off x="457200" y="1676400"/>
            <a:ext cx="8534400" cy="4953000"/>
          </a:xfrm>
        </p:spPr>
        <p:txBody>
          <a:bodyPr>
            <a:noAutofit/>
          </a:bodyPr>
          <a:lstStyle/>
          <a:p>
            <a:pPr>
              <a:defRPr/>
            </a:pPr>
            <a:r>
              <a:rPr lang="en-US" sz="2000" dirty="0">
                <a:latin typeface="Arial" panose="020B0604020202020204" pitchFamily="34" charset="0"/>
                <a:cs typeface="Arial" panose="020B0604020202020204" pitchFamily="34" charset="0"/>
              </a:rPr>
              <a:t>Under the Act, agencies must:</a:t>
            </a:r>
          </a:p>
          <a:p>
            <a:pPr lvl="1">
              <a:defRPr/>
            </a:pPr>
            <a:r>
              <a:rPr lang="en-US" sz="2000" dirty="0">
                <a:latin typeface="Arial" panose="020B0604020202020204" pitchFamily="34" charset="0"/>
                <a:cs typeface="Arial" panose="020B0604020202020204" pitchFamily="34" charset="0"/>
              </a:rPr>
              <a:t>Appoint a </a:t>
            </a:r>
            <a:r>
              <a:rPr lang="en-US" sz="2000" b="1" dirty="0">
                <a:latin typeface="Arial" panose="020B0604020202020204" pitchFamily="34" charset="0"/>
                <a:cs typeface="Arial" panose="020B0604020202020204" pitchFamily="34" charset="0"/>
              </a:rPr>
              <a:t>public records officer </a:t>
            </a:r>
          </a:p>
          <a:p>
            <a:pPr lvl="1">
              <a:defRPr/>
            </a:pPr>
            <a:r>
              <a:rPr lang="en-US" sz="2000" dirty="0">
                <a:latin typeface="Arial" panose="020B0604020202020204" pitchFamily="34" charset="0"/>
                <a:cs typeface="Arial" panose="020B0604020202020204" pitchFamily="34" charset="0"/>
              </a:rPr>
              <a:t>Publish </a:t>
            </a:r>
            <a:r>
              <a:rPr lang="en-US" sz="2000" b="1" dirty="0">
                <a:latin typeface="Arial" panose="020B0604020202020204" pitchFamily="34" charset="0"/>
                <a:cs typeface="Arial" panose="020B0604020202020204" pitchFamily="34" charset="0"/>
              </a:rPr>
              <a:t>procedures</a:t>
            </a:r>
            <a:r>
              <a:rPr lang="en-US" sz="2000" dirty="0">
                <a:latin typeface="Arial" panose="020B0604020202020204" pitchFamily="34" charset="0"/>
                <a:cs typeface="Arial" panose="020B0604020202020204" pitchFamily="34" charset="0"/>
              </a:rPr>
              <a:t> describing certain agency organization, operations, rules of procedure, and other items listed in PRA  </a:t>
            </a:r>
          </a:p>
          <a:p>
            <a:pPr lvl="1">
              <a:defRPr/>
            </a:pPr>
            <a:r>
              <a:rPr lang="en-US" sz="2000" dirty="0">
                <a:latin typeface="Arial" panose="020B0604020202020204" pitchFamily="34" charset="0"/>
                <a:cs typeface="Arial" panose="020B0604020202020204" pitchFamily="34" charset="0"/>
              </a:rPr>
              <a:t>Adopt </a:t>
            </a:r>
            <a:r>
              <a:rPr lang="en-US" sz="2000" b="1" dirty="0">
                <a:latin typeface="Arial" panose="020B0604020202020204" pitchFamily="34" charset="0"/>
                <a:cs typeface="Arial" panose="020B0604020202020204" pitchFamily="34" charset="0"/>
              </a:rPr>
              <a:t>rules/procedures</a:t>
            </a:r>
            <a:r>
              <a:rPr lang="en-US" sz="2000" dirty="0">
                <a:latin typeface="Arial" panose="020B0604020202020204" pitchFamily="34" charset="0"/>
                <a:cs typeface="Arial" panose="020B0604020202020204" pitchFamily="34" charset="0"/>
              </a:rPr>
              <a:t> to:</a:t>
            </a:r>
          </a:p>
          <a:p>
            <a:pPr marL="1200150" lvl="2" indent="-342900">
              <a:defRPr/>
            </a:pPr>
            <a:r>
              <a:rPr lang="en-US" sz="2000" dirty="0">
                <a:latin typeface="Arial" panose="020B0604020202020204" pitchFamily="34" charset="0"/>
                <a:cs typeface="Arial" panose="020B0604020202020204" pitchFamily="34" charset="0"/>
              </a:rPr>
              <a:t>Provide full public access to public records </a:t>
            </a:r>
          </a:p>
          <a:p>
            <a:pPr marL="1200150" lvl="2" indent="-342900">
              <a:defRPr/>
            </a:pPr>
            <a:r>
              <a:rPr lang="en-US" sz="2000" dirty="0">
                <a:latin typeface="Arial" panose="020B0604020202020204" pitchFamily="34" charset="0"/>
                <a:cs typeface="Arial" panose="020B0604020202020204" pitchFamily="34" charset="0"/>
              </a:rPr>
              <a:t>Protect public records from damage/disorganization</a:t>
            </a:r>
          </a:p>
          <a:p>
            <a:pPr marL="1200150" lvl="2" indent="-342900">
              <a:defRPr/>
            </a:pPr>
            <a:r>
              <a:rPr lang="en-US" sz="2000" dirty="0">
                <a:latin typeface="Arial" panose="020B0604020202020204" pitchFamily="34" charset="0"/>
                <a:cs typeface="Arial" panose="020B0604020202020204" pitchFamily="34" charset="0"/>
              </a:rPr>
              <a:t>Prevent excessive interference with other agency functions</a:t>
            </a:r>
          </a:p>
          <a:p>
            <a:pPr marL="1200150" lvl="2" indent="-342900">
              <a:defRPr/>
            </a:pPr>
            <a:r>
              <a:rPr lang="en-US" sz="2000" dirty="0">
                <a:latin typeface="Arial" panose="020B0604020202020204" pitchFamily="34" charset="0"/>
                <a:cs typeface="Arial" panose="020B0604020202020204" pitchFamily="34" charset="0"/>
              </a:rPr>
              <a:t>Provide fullest assistance to requesters</a:t>
            </a:r>
          </a:p>
          <a:p>
            <a:pPr marL="1200150" lvl="2" indent="-342900">
              <a:defRPr/>
            </a:pPr>
            <a:r>
              <a:rPr lang="en-US" sz="2000" dirty="0">
                <a:latin typeface="Arial" panose="020B0604020202020204" pitchFamily="34" charset="0"/>
                <a:cs typeface="Arial" panose="020B0604020202020204" pitchFamily="34" charset="0"/>
              </a:rPr>
              <a:t>Provide most timely possible action on requests</a:t>
            </a:r>
          </a:p>
          <a:p>
            <a:pPr lvl="1">
              <a:defRPr/>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495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Autofit/>
          </a:bodyPr>
          <a:lstStyle/>
          <a:p>
            <a:r>
              <a:rPr lang="en-US" sz="3200" b="1" dirty="0"/>
              <a:t>Additional Public Records Procedural Requirements </a:t>
            </a:r>
          </a:p>
        </p:txBody>
      </p:sp>
      <p:sp>
        <p:nvSpPr>
          <p:cNvPr id="3" name="Content Placeholder 2"/>
          <p:cNvSpPr>
            <a:spLocks noGrp="1"/>
          </p:cNvSpPr>
          <p:nvPr>
            <p:ph idx="1"/>
          </p:nvPr>
        </p:nvSpPr>
        <p:spPr>
          <a:xfrm>
            <a:off x="685800" y="1828800"/>
            <a:ext cx="8305800" cy="4795226"/>
          </a:xfrm>
        </p:spPr>
        <p:txBody>
          <a:bodyPr>
            <a:noAutofit/>
          </a:bodyPr>
          <a:lstStyle/>
          <a:p>
            <a:pPr lvl="1">
              <a:defRPr/>
            </a:pPr>
            <a:r>
              <a:rPr lang="en-US" sz="2400" dirty="0">
                <a:latin typeface="Arial" panose="020B0604020202020204" pitchFamily="34" charset="0"/>
                <a:cs typeface="Arial" panose="020B0604020202020204" pitchFamily="34" charset="0"/>
              </a:rPr>
              <a:t>If charging actual costs of copies of records, </a:t>
            </a:r>
            <a:r>
              <a:rPr lang="en-US" sz="2400" b="1" dirty="0">
                <a:latin typeface="Arial" panose="020B0604020202020204" pitchFamily="34" charset="0"/>
                <a:cs typeface="Arial" panose="020B0604020202020204" pitchFamily="34" charset="0"/>
              </a:rPr>
              <a:t>publish fee schedule</a:t>
            </a:r>
            <a:endParaRPr lang="en-US" sz="2400" dirty="0">
              <a:latin typeface="Arial" panose="020B0604020202020204" pitchFamily="34" charset="0"/>
              <a:cs typeface="Arial" panose="020B0604020202020204" pitchFamily="34" charset="0"/>
            </a:endParaRPr>
          </a:p>
          <a:p>
            <a:pPr lvl="1">
              <a:defRPr/>
            </a:pPr>
            <a:r>
              <a:rPr lang="en-US" sz="2400" dirty="0">
                <a:latin typeface="Arial" panose="020B0604020202020204" pitchFamily="34" charset="0"/>
                <a:cs typeface="Arial" panose="020B0604020202020204" pitchFamily="34" charset="0"/>
              </a:rPr>
              <a:t>Maintain a </a:t>
            </a:r>
            <a:r>
              <a:rPr lang="en-US" sz="2400" b="1" dirty="0">
                <a:latin typeface="Arial" panose="020B0604020202020204" pitchFamily="34" charset="0"/>
                <a:cs typeface="Arial" panose="020B0604020202020204" pitchFamily="34" charset="0"/>
              </a:rPr>
              <a:t>list of laws </a:t>
            </a:r>
            <a:r>
              <a:rPr lang="en-US" sz="2400" dirty="0">
                <a:latin typeface="Arial" panose="020B0604020202020204" pitchFamily="34" charset="0"/>
                <a:cs typeface="Arial" panose="020B0604020202020204" pitchFamily="34" charset="0"/>
              </a:rPr>
              <a:t>the agency believes exempts or prohibits disclosure</a:t>
            </a:r>
          </a:p>
          <a:p>
            <a:pPr lvl="1">
              <a:defRPr/>
            </a:pPr>
            <a:r>
              <a:rPr lang="en-US" sz="2400" dirty="0">
                <a:latin typeface="Arial" panose="020B0604020202020204" pitchFamily="34" charset="0"/>
                <a:cs typeface="Arial" panose="020B0604020202020204" pitchFamily="34" charset="0"/>
              </a:rPr>
              <a:t>Make non-exempt records </a:t>
            </a:r>
            <a:r>
              <a:rPr lang="en-US" sz="2400" b="1" dirty="0">
                <a:latin typeface="Arial" panose="020B0604020202020204" pitchFamily="34" charset="0"/>
                <a:cs typeface="Arial" panose="020B0604020202020204" pitchFamily="34" charset="0"/>
              </a:rPr>
              <a:t>available for inspection and copying </a:t>
            </a:r>
            <a:r>
              <a:rPr lang="en-US" sz="2400" dirty="0">
                <a:latin typeface="Arial" panose="020B0604020202020204" pitchFamily="34" charset="0"/>
                <a:cs typeface="Arial" panose="020B0604020202020204" pitchFamily="34" charset="0"/>
              </a:rPr>
              <a:t>during </a:t>
            </a:r>
            <a:r>
              <a:rPr lang="en-US" sz="2400" b="1" dirty="0">
                <a:latin typeface="Arial" panose="020B0604020202020204" pitchFamily="34" charset="0"/>
                <a:cs typeface="Arial" panose="020B0604020202020204" pitchFamily="34" charset="0"/>
              </a:rPr>
              <a:t>customary business hours </a:t>
            </a:r>
            <a:r>
              <a:rPr lang="en-US" sz="2400" dirty="0">
                <a:latin typeface="Arial" panose="020B0604020202020204" pitchFamily="34" charset="0"/>
                <a:cs typeface="Arial" panose="020B0604020202020204" pitchFamily="34" charset="0"/>
              </a:rPr>
              <a:t>for a minimum of 30 hours per week, excluding holidays</a:t>
            </a:r>
          </a:p>
          <a:p>
            <a:pPr marL="1200150" lvl="2" indent="-342900">
              <a:buFont typeface="Wingdings" panose="05000000000000000000" pitchFamily="2" charset="2"/>
              <a:buChar char="v"/>
              <a:defRPr/>
            </a:pPr>
            <a:r>
              <a:rPr lang="en-US" sz="2400" dirty="0">
                <a:latin typeface="Arial" panose="020B0604020202020204" pitchFamily="34" charset="0"/>
                <a:cs typeface="Arial" panose="020B0604020202020204" pitchFamily="34" charset="0"/>
              </a:rPr>
              <a:t>Post customary business hours on the agency's website and make hours known by other public means</a:t>
            </a:r>
            <a:endParaRPr lang="en-US" sz="2400" dirty="0"/>
          </a:p>
          <a:p>
            <a:pPr lvl="1">
              <a:defRP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71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12"/>
            <a:ext cx="8229600" cy="995397"/>
          </a:xfrm>
        </p:spPr>
        <p:txBody>
          <a:bodyPr>
            <a:noAutofit/>
          </a:bodyPr>
          <a:lstStyle/>
          <a:p>
            <a:r>
              <a:rPr lang="en-US" sz="3200" b="1" dirty="0">
                <a:latin typeface="Arial" panose="020B0604020202020204" pitchFamily="34" charset="0"/>
                <a:cs typeface="Arial" panose="020B0604020202020204" pitchFamily="34" charset="0"/>
              </a:rPr>
              <a:t>Open Government Training – Why are We Here?</a:t>
            </a:r>
          </a:p>
        </p:txBody>
      </p:sp>
      <p:sp>
        <p:nvSpPr>
          <p:cNvPr id="3" name="Content Placeholder 2"/>
          <p:cNvSpPr>
            <a:spLocks noGrp="1"/>
          </p:cNvSpPr>
          <p:nvPr>
            <p:ph idx="1"/>
          </p:nvPr>
        </p:nvSpPr>
        <p:spPr>
          <a:xfrm>
            <a:off x="609600" y="2003045"/>
            <a:ext cx="8305800" cy="4687557"/>
          </a:xfrm>
        </p:spPr>
        <p:txBody>
          <a:bodyPr/>
          <a:lstStyle/>
          <a:p>
            <a:endParaRPr lang="en-US" sz="16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RCW 42.30.205 and 42.56.152 require members of governing bodies to receive training on </a:t>
            </a:r>
            <a:r>
              <a:rPr lang="en-US" sz="2000" u="sng" dirty="0">
                <a:latin typeface="Arial" panose="020B0604020202020204" pitchFamily="34" charset="0"/>
                <a:cs typeface="Arial" panose="020B0604020202020204" pitchFamily="34" charset="0"/>
              </a:rPr>
              <a:t>Open Public Meetings Act</a:t>
            </a:r>
            <a:r>
              <a:rPr lang="en-US" sz="2000" dirty="0">
                <a:latin typeface="Arial" panose="020B0604020202020204" pitchFamily="34" charset="0"/>
                <a:cs typeface="Arial" panose="020B0604020202020204" pitchFamily="34" charset="0"/>
              </a:rPr>
              <a:t> and </a:t>
            </a:r>
            <a:r>
              <a:rPr lang="en-US" sz="2000" u="sng" dirty="0">
                <a:latin typeface="Arial" panose="020B0604020202020204" pitchFamily="34" charset="0"/>
                <a:cs typeface="Arial" panose="020B0604020202020204" pitchFamily="34" charset="0"/>
              </a:rPr>
              <a:t>Public Records Act</a:t>
            </a:r>
          </a:p>
          <a:p>
            <a:pPr lvl="1"/>
            <a:r>
              <a:rPr lang="en-US" sz="2000" dirty="0">
                <a:latin typeface="Arial" panose="020B0604020202020204" pitchFamily="34" charset="0"/>
                <a:cs typeface="Arial" panose="020B0604020202020204" pitchFamily="34" charset="0"/>
              </a:rPr>
              <a:t>Refresher training must occur no later than every 4 years</a:t>
            </a:r>
          </a:p>
          <a:p>
            <a:pPr lvl="1"/>
            <a:r>
              <a:rPr lang="en-US" sz="2000" dirty="0">
                <a:latin typeface="Arial" panose="020B0604020202020204" pitchFamily="34" charset="0"/>
                <a:cs typeface="Arial" panose="020B0604020202020204" pitchFamily="34" charset="0"/>
              </a:rPr>
              <a:t>Training can be taken online, in person, or by other means</a:t>
            </a:r>
          </a:p>
          <a:p>
            <a:r>
              <a:rPr lang="en-US" sz="2000" dirty="0">
                <a:latin typeface="Arial" panose="020B0604020202020204" pitchFamily="34" charset="0"/>
                <a:cs typeface="Arial" panose="020B0604020202020204" pitchFamily="34" charset="0"/>
              </a:rPr>
              <a:t>Training resources, videos, and more information about the Act (a “Q &amp; A”) are available on the Attorney General's Office Open Government Training Web Page:  </a:t>
            </a:r>
            <a:r>
              <a:rPr lang="en-US" sz="2000" dirty="0">
                <a:latin typeface="Arial" panose="020B0604020202020204" pitchFamily="34" charset="0"/>
                <a:cs typeface="Arial" panose="020B0604020202020204" pitchFamily="34" charset="0"/>
                <a:hlinkClick r:id="rId2"/>
              </a:rPr>
              <a:t>http://www.atg.wa.gov/OpenGovernmentTraining.aspx</a:t>
            </a:r>
            <a:endParaRPr lang="en-US" sz="2000" dirty="0">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67" b="-1642"/>
          <a:stretch/>
        </p:blipFill>
        <p:spPr bwMode="auto">
          <a:xfrm>
            <a:off x="6553200" y="5650039"/>
            <a:ext cx="2133600" cy="104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84" b="9828"/>
          <a:stretch/>
        </p:blipFill>
        <p:spPr bwMode="auto">
          <a:xfrm>
            <a:off x="1752600" y="1155650"/>
            <a:ext cx="1314339" cy="104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512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Requests for Public Records</a:t>
            </a:r>
          </a:p>
        </p:txBody>
      </p:sp>
      <p:sp>
        <p:nvSpPr>
          <p:cNvPr id="3" name="Content Placeholder 2"/>
          <p:cNvSpPr>
            <a:spLocks noGrp="1"/>
          </p:cNvSpPr>
          <p:nvPr>
            <p:ph idx="1"/>
          </p:nvPr>
        </p:nvSpPr>
        <p:spPr>
          <a:xfrm>
            <a:off x="457200" y="1743456"/>
            <a:ext cx="8686800" cy="4962144"/>
          </a:xfrm>
        </p:spPr>
        <p:txBody>
          <a:bodyPr>
            <a:normAutofit fontScale="85000" lnSpcReduction="10000"/>
          </a:bodyPr>
          <a:lstStyle/>
          <a:p>
            <a:pPr>
              <a:lnSpc>
                <a:spcPct val="120000"/>
              </a:lnSpc>
              <a:defRPr/>
            </a:pPr>
            <a:r>
              <a:rPr lang="en-US" sz="2400" dirty="0">
                <a:latin typeface="Arial" pitchFamily="34" charset="0"/>
                <a:cs typeface="Arial" pitchFamily="34" charset="0"/>
              </a:rPr>
              <a:t>Persons can request </a:t>
            </a:r>
            <a:r>
              <a:rPr lang="en-US" sz="2400" b="1" dirty="0">
                <a:solidFill>
                  <a:srgbClr val="A50021"/>
                </a:solidFill>
                <a:latin typeface="Arial" pitchFamily="34" charset="0"/>
                <a:cs typeface="Arial" pitchFamily="34" charset="0"/>
              </a:rPr>
              <a:t>identifiable public records</a:t>
            </a:r>
            <a:r>
              <a:rPr lang="en-US" sz="2400" dirty="0">
                <a:solidFill>
                  <a:srgbClr val="A50021"/>
                </a:solidFill>
                <a:latin typeface="Arial" pitchFamily="34" charset="0"/>
                <a:cs typeface="Arial" pitchFamily="34" charset="0"/>
              </a:rPr>
              <a:t> </a:t>
            </a:r>
            <a:r>
              <a:rPr lang="en-US" sz="2400" dirty="0">
                <a:latin typeface="Arial" pitchFamily="34" charset="0"/>
                <a:cs typeface="Arial" pitchFamily="34" charset="0"/>
              </a:rPr>
              <a:t>from public agencies</a:t>
            </a:r>
          </a:p>
          <a:p>
            <a:pPr lvl="1">
              <a:lnSpc>
                <a:spcPct val="120000"/>
              </a:lnSpc>
              <a:buSzPct val="120000"/>
              <a:buFont typeface="Wingdings" panose="05000000000000000000" pitchFamily="2" charset="2"/>
              <a:buChar char="§"/>
              <a:defRPr/>
            </a:pPr>
            <a:r>
              <a:rPr lang="en-US" sz="2400" dirty="0">
                <a:latin typeface="Arial" pitchFamily="34" charset="0"/>
                <a:cs typeface="Arial" pitchFamily="34" charset="0"/>
              </a:rPr>
              <a:t>Requester can—but in absence of published procedures cannot be compelled—to use agency public records request form</a:t>
            </a:r>
          </a:p>
          <a:p>
            <a:pPr lvl="1">
              <a:lnSpc>
                <a:spcPct val="120000"/>
              </a:lnSpc>
              <a:buSzPct val="120000"/>
              <a:buFont typeface="Wingdings" panose="05000000000000000000" pitchFamily="2" charset="2"/>
              <a:buChar char="§"/>
              <a:defRPr/>
            </a:pPr>
            <a:r>
              <a:rPr lang="en-US" sz="2400" dirty="0">
                <a:latin typeface="Arial" pitchFamily="34" charset="0"/>
                <a:cs typeface="Arial" pitchFamily="34" charset="0"/>
              </a:rPr>
              <a:t>If agency request form is not used, requester must provide “fair notice” that he/she is seeking public records</a:t>
            </a:r>
          </a:p>
          <a:p>
            <a:pPr lvl="1">
              <a:lnSpc>
                <a:spcPct val="120000"/>
              </a:lnSpc>
              <a:buSzPct val="120000"/>
              <a:buFont typeface="Wingdings" panose="05000000000000000000" pitchFamily="2" charset="2"/>
              <a:buChar char="§"/>
              <a:defRPr/>
            </a:pPr>
            <a:r>
              <a:rPr lang="en-US" sz="2400" dirty="0">
                <a:latin typeface="Arial" pitchFamily="34" charset="0"/>
                <a:cs typeface="Arial" pitchFamily="34" charset="0"/>
              </a:rPr>
              <a:t>Request can be emailed, faxed, or verbal</a:t>
            </a:r>
          </a:p>
          <a:p>
            <a:pPr lvl="1">
              <a:lnSpc>
                <a:spcPct val="120000"/>
              </a:lnSpc>
              <a:buSzPct val="120000"/>
              <a:buFont typeface="Wingdings" panose="05000000000000000000" pitchFamily="2" charset="2"/>
              <a:buChar char="§"/>
              <a:defRPr/>
            </a:pPr>
            <a:r>
              <a:rPr lang="en-US" sz="2400" dirty="0">
                <a:latin typeface="Arial" pitchFamily="34" charset="0"/>
                <a:cs typeface="Arial" pitchFamily="34" charset="0"/>
              </a:rPr>
              <a:t>A request for “information” is not a request for “records” under the Public Records Act</a:t>
            </a:r>
          </a:p>
          <a:p>
            <a:pPr>
              <a:lnSpc>
                <a:spcPct val="120000"/>
              </a:lnSpc>
              <a:defRPr/>
            </a:pPr>
            <a:r>
              <a:rPr lang="en-US" sz="2400" dirty="0">
                <a:latin typeface="Arial" pitchFamily="34" charset="0"/>
                <a:cs typeface="Arial" pitchFamily="34" charset="0"/>
              </a:rPr>
              <a:t>Requesters can ask to </a:t>
            </a:r>
            <a:r>
              <a:rPr lang="en-US" sz="2400" b="1" i="1" dirty="0">
                <a:solidFill>
                  <a:srgbClr val="A50021"/>
                </a:solidFill>
                <a:latin typeface="Arial" pitchFamily="34" charset="0"/>
                <a:cs typeface="Arial" pitchFamily="34" charset="0"/>
              </a:rPr>
              <a:t>inspect</a:t>
            </a:r>
            <a:r>
              <a:rPr lang="en-US" sz="2400" dirty="0">
                <a:latin typeface="Arial" pitchFamily="34" charset="0"/>
                <a:cs typeface="Arial" pitchFamily="34" charset="0"/>
              </a:rPr>
              <a:t> records, or request </a:t>
            </a:r>
            <a:r>
              <a:rPr lang="en-US" sz="2400" b="1" i="1" dirty="0">
                <a:solidFill>
                  <a:srgbClr val="A50021"/>
                </a:solidFill>
                <a:latin typeface="Arial" pitchFamily="34" charset="0"/>
                <a:cs typeface="Arial" pitchFamily="34" charset="0"/>
              </a:rPr>
              <a:t>copies</a:t>
            </a:r>
            <a:r>
              <a:rPr lang="en-US" sz="2400" dirty="0">
                <a:latin typeface="Arial" pitchFamily="34" charset="0"/>
                <a:cs typeface="Arial" pitchFamily="34" charset="0"/>
              </a:rPr>
              <a:t> of records</a:t>
            </a:r>
          </a:p>
          <a:p>
            <a:pPr>
              <a:lnSpc>
                <a:spcPct val="120000"/>
              </a:lnSpc>
              <a:defRPr/>
            </a:pPr>
            <a:r>
              <a:rPr lang="en-US" sz="2400" dirty="0">
                <a:latin typeface="Arial" pitchFamily="34" charset="0"/>
                <a:cs typeface="Arial" pitchFamily="34" charset="0"/>
              </a:rPr>
              <a:t>Agencies can adopt procedures explaining where requests must be submitted and other procedures</a:t>
            </a:r>
          </a:p>
          <a:p>
            <a:endParaRPr lang="en-US" dirty="0"/>
          </a:p>
        </p:txBody>
      </p:sp>
    </p:spTree>
    <p:extLst>
      <p:ext uri="{BB962C8B-B14F-4D97-AF65-F5344CB8AC3E}">
        <p14:creationId xmlns:p14="http://schemas.microsoft.com/office/powerpoint/2010/main" val="2925205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District Response to Request</a:t>
            </a:r>
          </a:p>
        </p:txBody>
      </p:sp>
      <p:sp>
        <p:nvSpPr>
          <p:cNvPr id="3" name="Content Placeholder 2"/>
          <p:cNvSpPr>
            <a:spLocks noGrp="1"/>
          </p:cNvSpPr>
          <p:nvPr>
            <p:ph idx="1"/>
          </p:nvPr>
        </p:nvSpPr>
        <p:spPr>
          <a:xfrm>
            <a:off x="457200" y="1676400"/>
            <a:ext cx="8229600" cy="4953000"/>
          </a:xfrm>
        </p:spPr>
        <p:txBody>
          <a:bodyPr>
            <a:normAutofit fontScale="85000" lnSpcReduction="20000"/>
          </a:bodyPr>
          <a:lstStyle/>
          <a:p>
            <a:endParaRPr lang="en-US" dirty="0"/>
          </a:p>
          <a:p>
            <a:pPr marL="285750" indent="-285750"/>
            <a:r>
              <a:rPr lang="en-US" sz="2600" dirty="0"/>
              <a:t>The District has </a:t>
            </a:r>
            <a:r>
              <a:rPr lang="en-US" sz="2600" b="1" u="sng" dirty="0"/>
              <a:t>five </a:t>
            </a:r>
            <a:r>
              <a:rPr lang="en-US" sz="2600" b="1" i="1" u="sng" dirty="0"/>
              <a:t>business</a:t>
            </a:r>
            <a:r>
              <a:rPr lang="en-US" sz="2600" b="1" u="sng" dirty="0"/>
              <a:t> days</a:t>
            </a:r>
            <a:r>
              <a:rPr lang="en-US" sz="2600" dirty="0"/>
              <a:t> to respond to a public records request </a:t>
            </a:r>
          </a:p>
          <a:p>
            <a:pPr marL="285750" indent="-285750"/>
            <a:r>
              <a:rPr lang="en-US" sz="2600" dirty="0"/>
              <a:t>The District can:</a:t>
            </a:r>
          </a:p>
          <a:p>
            <a:pPr marL="800100" lvl="1" indent="-342900">
              <a:buFont typeface="+mj-lt"/>
              <a:buAutoNum type="arabicPeriod"/>
            </a:pPr>
            <a:r>
              <a:rPr lang="en-US" sz="2600" b="1" dirty="0"/>
              <a:t>Acknowledge receipt of the request and provide a reasonable estimate for a further response</a:t>
            </a:r>
            <a:r>
              <a:rPr lang="en-US" sz="2600" dirty="0"/>
              <a:t>; or</a:t>
            </a:r>
          </a:p>
          <a:p>
            <a:pPr marL="800100" lvl="1" indent="-342900">
              <a:buFont typeface="+mj-lt"/>
              <a:buAutoNum type="arabicPeriod"/>
            </a:pPr>
            <a:r>
              <a:rPr lang="en-US" sz="2600" b="1" dirty="0"/>
              <a:t>Fulfill the request</a:t>
            </a:r>
            <a:r>
              <a:rPr lang="en-US" sz="2600" dirty="0"/>
              <a:t>; or</a:t>
            </a:r>
          </a:p>
          <a:p>
            <a:pPr marL="800100" lvl="1" indent="-342900">
              <a:buFont typeface="+mj-lt"/>
              <a:buAutoNum type="arabicPeriod"/>
            </a:pPr>
            <a:r>
              <a:rPr lang="en-US" sz="2600" b="1" dirty="0"/>
              <a:t>Provide an internet address and link </a:t>
            </a:r>
            <a:r>
              <a:rPr lang="en-US" sz="2600" dirty="0"/>
              <a:t>to the records on the agency's website (which fulfills part or all of the request); or</a:t>
            </a:r>
          </a:p>
          <a:p>
            <a:pPr marL="800100" lvl="1" indent="-342900">
              <a:buFont typeface="+mj-lt"/>
              <a:buAutoNum type="arabicPeriod"/>
            </a:pPr>
            <a:r>
              <a:rPr lang="en-US" sz="2600" b="1" dirty="0"/>
              <a:t>Seek clarification</a:t>
            </a:r>
            <a:r>
              <a:rPr lang="en-US" sz="2600" dirty="0"/>
              <a:t>; or</a:t>
            </a:r>
          </a:p>
          <a:p>
            <a:pPr marL="800100" lvl="1" indent="-342900">
              <a:buFont typeface="+mj-lt"/>
              <a:buAutoNum type="arabicPeriod"/>
            </a:pPr>
            <a:r>
              <a:rPr lang="en-US" sz="2600" b="1" dirty="0"/>
              <a:t>Deny</a:t>
            </a:r>
            <a:r>
              <a:rPr lang="en-US" sz="2600" dirty="0"/>
              <a:t> the request with an accompanying written statement of the specific </a:t>
            </a:r>
            <a:r>
              <a:rPr lang="en-US" sz="2600" b="1" dirty="0"/>
              <a:t>reasons</a:t>
            </a:r>
            <a:r>
              <a:rPr lang="en-US" sz="2600" dirty="0"/>
              <a:t> </a:t>
            </a:r>
          </a:p>
          <a:p>
            <a:endParaRPr lang="en-US" dirty="0"/>
          </a:p>
        </p:txBody>
      </p:sp>
    </p:spTree>
    <p:extLst>
      <p:ext uri="{BB962C8B-B14F-4D97-AF65-F5344CB8AC3E}">
        <p14:creationId xmlns:p14="http://schemas.microsoft.com/office/powerpoint/2010/main" val="1845963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1"/>
            <a:ext cx="8618220" cy="762000"/>
          </a:xfrm>
        </p:spPr>
        <p:txBody>
          <a:bodyPr>
            <a:normAutofit/>
          </a:bodyPr>
          <a:lstStyle/>
          <a:p>
            <a:r>
              <a:rPr lang="en-US" sz="3200" b="1" dirty="0"/>
              <a:t>Estimate of Time for Further Response</a:t>
            </a:r>
          </a:p>
        </p:txBody>
      </p:sp>
      <p:sp>
        <p:nvSpPr>
          <p:cNvPr id="3" name="Content Placeholder 2"/>
          <p:cNvSpPr>
            <a:spLocks noGrp="1"/>
          </p:cNvSpPr>
          <p:nvPr>
            <p:ph idx="1"/>
          </p:nvPr>
        </p:nvSpPr>
        <p:spPr>
          <a:xfrm>
            <a:off x="381000" y="1447800"/>
            <a:ext cx="8534400" cy="5257800"/>
          </a:xfrm>
        </p:spPr>
        <p:txBody>
          <a:bodyPr>
            <a:normAutofit/>
          </a:bodyPr>
          <a:lstStyle/>
          <a:p>
            <a:pPr marL="285750" indent="-285750"/>
            <a:r>
              <a:rPr lang="en-US" sz="2400" dirty="0"/>
              <a:t>An agency can provide an </a:t>
            </a:r>
            <a:r>
              <a:rPr lang="en-US" sz="2400" b="1" dirty="0">
                <a:solidFill>
                  <a:srgbClr val="A50021"/>
                </a:solidFill>
              </a:rPr>
              <a:t>estimate of time for further response</a:t>
            </a:r>
            <a:endParaRPr lang="en-US" sz="2400" dirty="0"/>
          </a:p>
          <a:p>
            <a:pPr marL="285750" indent="-285750"/>
            <a:r>
              <a:rPr lang="en-US" sz="2400" dirty="0"/>
              <a:t>Estimate is to be </a:t>
            </a:r>
            <a:r>
              <a:rPr lang="en-US" sz="2400" b="1" dirty="0">
                <a:solidFill>
                  <a:srgbClr val="A50021"/>
                </a:solidFill>
              </a:rPr>
              <a:t>reasonable</a:t>
            </a:r>
            <a:endParaRPr lang="en-US" sz="2400" dirty="0"/>
          </a:p>
          <a:p>
            <a:pPr marL="285750" indent="-285750"/>
            <a:r>
              <a:rPr lang="en-US" sz="2400" u="sng" dirty="0"/>
              <a:t>Practice Tip</a:t>
            </a:r>
            <a:r>
              <a:rPr lang="en-US" sz="2400" dirty="0"/>
              <a:t>:  Briefly </a:t>
            </a:r>
            <a:r>
              <a:rPr lang="en-US" sz="2400" b="1" dirty="0">
                <a:solidFill>
                  <a:srgbClr val="A50021"/>
                </a:solidFill>
              </a:rPr>
              <a:t>explain why</a:t>
            </a:r>
            <a:r>
              <a:rPr lang="en-US" sz="2400" dirty="0">
                <a:solidFill>
                  <a:srgbClr val="006600"/>
                </a:solidFill>
              </a:rPr>
              <a:t> </a:t>
            </a:r>
            <a:r>
              <a:rPr lang="en-US" sz="2400" dirty="0"/>
              <a:t>more time is needed to process a request.  If challenged in court, it is an agency's burden to show why an estimate of time is reasonable</a:t>
            </a:r>
          </a:p>
          <a:p>
            <a:pPr marL="285750" indent="-285750"/>
            <a:r>
              <a:rPr lang="en-US" sz="2400" b="1" dirty="0">
                <a:solidFill>
                  <a:srgbClr val="A50021"/>
                </a:solidFill>
              </a:rPr>
              <a:t>Factors</a:t>
            </a:r>
            <a:r>
              <a:rPr lang="en-US" sz="2400" dirty="0"/>
              <a:t> may include, for example, that time needed to:</a:t>
            </a:r>
          </a:p>
          <a:p>
            <a:pPr lvl="1">
              <a:buFont typeface="Arial" panose="020B0604020202020204" pitchFamily="34" charset="0"/>
              <a:buChar char="•"/>
            </a:pPr>
            <a:r>
              <a:rPr lang="en-US" sz="2400" dirty="0"/>
              <a:t>Get clarification if necessary</a:t>
            </a:r>
          </a:p>
          <a:p>
            <a:pPr lvl="1">
              <a:buFont typeface="Arial" panose="020B0604020202020204" pitchFamily="34" charset="0"/>
              <a:buChar char="•"/>
            </a:pPr>
            <a:r>
              <a:rPr lang="en-US" sz="2400" dirty="0"/>
              <a:t>Search for records.  More time may be needed if request is large or complex</a:t>
            </a:r>
          </a:p>
        </p:txBody>
      </p:sp>
    </p:spTree>
    <p:extLst>
      <p:ext uri="{BB962C8B-B14F-4D97-AF65-F5344CB8AC3E}">
        <p14:creationId xmlns:p14="http://schemas.microsoft.com/office/powerpoint/2010/main" val="280468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610600" cy="6500241"/>
          </a:xfrm>
          <a:prstGeom prst="rect">
            <a:avLst/>
          </a:prstGeom>
        </p:spPr>
        <p:txBody>
          <a:bodyPr wrap="square">
            <a:spAutoFit/>
          </a:bodyPr>
          <a:lstStyle/>
          <a:p>
            <a:pPr lvl="1">
              <a:buFont typeface="Arial" panose="020B0604020202020204" pitchFamily="34" charset="0"/>
              <a:buChar char="•"/>
            </a:pPr>
            <a:r>
              <a:rPr lang="en-US" sz="2400" dirty="0">
                <a:latin typeface="+mn-lt"/>
              </a:rPr>
              <a:t>Assemble and review records</a:t>
            </a:r>
          </a:p>
          <a:p>
            <a:pPr lvl="1">
              <a:buFont typeface="Arial" panose="020B0604020202020204" pitchFamily="34" charset="0"/>
              <a:buChar char="•"/>
            </a:pPr>
            <a:endParaRPr lang="en-US" sz="2400" dirty="0">
              <a:latin typeface="+mn-lt"/>
            </a:endParaRPr>
          </a:p>
          <a:p>
            <a:pPr lvl="1">
              <a:buFont typeface="Arial" panose="020B0604020202020204" pitchFamily="34" charset="0"/>
              <a:buChar char="•"/>
            </a:pPr>
            <a:r>
              <a:rPr lang="en-US" sz="2400" dirty="0">
                <a:latin typeface="+mn-lt"/>
              </a:rPr>
              <a:t>Provide notice to affected third persons/agencies if necessary</a:t>
            </a:r>
          </a:p>
          <a:p>
            <a:pPr lvl="1">
              <a:buFont typeface="Arial" panose="020B0604020202020204" pitchFamily="34" charset="0"/>
              <a:buChar char="•"/>
            </a:pPr>
            <a:endParaRPr lang="en-US" sz="2400" dirty="0">
              <a:latin typeface="+mn-lt"/>
            </a:endParaRPr>
          </a:p>
          <a:p>
            <a:pPr lvl="1">
              <a:buFont typeface="Arial" panose="020B0604020202020204" pitchFamily="34" charset="0"/>
              <a:buChar char="•"/>
            </a:pPr>
            <a:r>
              <a:rPr lang="en-US" sz="2400" dirty="0">
                <a:latin typeface="+mn-lt"/>
              </a:rPr>
              <a:t>Prepare an exemption log if necessary</a:t>
            </a:r>
          </a:p>
          <a:p>
            <a:pPr lvl="1">
              <a:buFont typeface="Arial" panose="020B0604020202020204" pitchFamily="34" charset="0"/>
              <a:buChar char="•"/>
            </a:pPr>
            <a:endParaRPr lang="en-US" sz="2400" dirty="0">
              <a:latin typeface="+mn-lt"/>
            </a:endParaRPr>
          </a:p>
          <a:p>
            <a:pPr lvl="1">
              <a:buFont typeface="Arial" panose="020B0604020202020204" pitchFamily="34" charset="0"/>
              <a:buChar char="•"/>
            </a:pPr>
            <a:r>
              <a:rPr lang="en-US" sz="2400" dirty="0">
                <a:latin typeface="+mn-lt"/>
              </a:rPr>
              <a:t>Perform other essential agency functions, considering agency resources, including staff availability</a:t>
            </a:r>
          </a:p>
          <a:p>
            <a:pPr lvl="1">
              <a:buFont typeface="Arial" panose="020B0604020202020204" pitchFamily="34" charset="0"/>
              <a:buChar char="•"/>
            </a:pPr>
            <a:endParaRPr lang="en-US" sz="2400" dirty="0">
              <a:latin typeface="+mn-lt"/>
            </a:endParaRPr>
          </a:p>
          <a:p>
            <a:pPr marL="285750" indent="-285750"/>
            <a:r>
              <a:rPr lang="en-US" sz="2400" dirty="0">
                <a:latin typeface="+mn-lt"/>
              </a:rPr>
              <a:t>An agency can extend the time, if needed, as often as necessary.  Again, it is a good practice to explain why</a:t>
            </a:r>
          </a:p>
          <a:p>
            <a:pPr marL="285750" indent="-285750"/>
            <a:endParaRPr lang="en-US" sz="2400" dirty="0">
              <a:latin typeface="+mn-lt"/>
            </a:endParaRPr>
          </a:p>
          <a:p>
            <a:pPr marL="285750" indent="-285750">
              <a:lnSpc>
                <a:spcPct val="120000"/>
              </a:lnSpc>
              <a:spcAft>
                <a:spcPts val="0"/>
              </a:spcAft>
            </a:pPr>
            <a:r>
              <a:rPr lang="en-US" sz="2400" dirty="0">
                <a:latin typeface="+mn-lt"/>
              </a:rPr>
              <a:t>If an agency can't produce all the records at once (particularly for large requests), an agency should provide records in installments</a:t>
            </a:r>
          </a:p>
          <a:p>
            <a:endParaRPr lang="en-US" dirty="0"/>
          </a:p>
        </p:txBody>
      </p:sp>
    </p:spTree>
    <p:extLst>
      <p:ext uri="{BB962C8B-B14F-4D97-AF65-F5344CB8AC3E}">
        <p14:creationId xmlns:p14="http://schemas.microsoft.com/office/powerpoint/2010/main" val="1359432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54" y="609601"/>
            <a:ext cx="8229600" cy="685800"/>
          </a:xfrm>
        </p:spPr>
        <p:txBody>
          <a:bodyPr>
            <a:normAutofit/>
          </a:bodyPr>
          <a:lstStyle/>
          <a:p>
            <a:r>
              <a:rPr lang="en-US" sz="3200" b="1" dirty="0"/>
              <a:t>Searches for Responsive Records</a:t>
            </a:r>
          </a:p>
        </p:txBody>
      </p:sp>
      <p:sp>
        <p:nvSpPr>
          <p:cNvPr id="3" name="Content Placeholder 2"/>
          <p:cNvSpPr>
            <a:spLocks noGrp="1"/>
          </p:cNvSpPr>
          <p:nvPr>
            <p:ph idx="1"/>
          </p:nvPr>
        </p:nvSpPr>
        <p:spPr>
          <a:xfrm>
            <a:off x="437662" y="1905000"/>
            <a:ext cx="8553938" cy="4724400"/>
          </a:xfrm>
        </p:spPr>
        <p:txBody>
          <a:bodyPr/>
          <a:lstStyle/>
          <a:p>
            <a:pPr marL="285750" indent="-285750"/>
            <a:r>
              <a:rPr lang="en-US" sz="2400" dirty="0"/>
              <a:t>Before you even begin searching, make sure you know what to look for:</a:t>
            </a:r>
          </a:p>
          <a:p>
            <a:pPr lvl="1">
              <a:buSzPct val="100000"/>
              <a:buFont typeface="Wingdings" panose="05000000000000000000" pitchFamily="2" charset="2"/>
              <a:buChar char="§"/>
            </a:pPr>
            <a:r>
              <a:rPr lang="en-US" sz="2400" dirty="0"/>
              <a:t>Clarify the request if needed</a:t>
            </a:r>
          </a:p>
          <a:p>
            <a:pPr marL="285750" indent="-285750"/>
            <a:r>
              <a:rPr lang="en-US" sz="2400" dirty="0"/>
              <a:t>Conduct an </a:t>
            </a:r>
            <a:r>
              <a:rPr lang="en-US" sz="2400" b="1" dirty="0">
                <a:solidFill>
                  <a:srgbClr val="A50021"/>
                </a:solidFill>
              </a:rPr>
              <a:t>adequate search</a:t>
            </a:r>
            <a:r>
              <a:rPr lang="en-US" sz="2400" b="1" dirty="0">
                <a:solidFill>
                  <a:srgbClr val="006600"/>
                </a:solidFill>
              </a:rPr>
              <a:t> </a:t>
            </a:r>
            <a:r>
              <a:rPr lang="en-US" sz="2400" dirty="0"/>
              <a:t>for responsive records</a:t>
            </a:r>
          </a:p>
          <a:p>
            <a:pPr lvl="1">
              <a:buSzPct val="100000"/>
              <a:buFont typeface="Wingdings" panose="05000000000000000000" pitchFamily="2" charset="2"/>
              <a:buChar char="§"/>
            </a:pPr>
            <a:r>
              <a:rPr lang="en-US" sz="2400" dirty="0"/>
              <a:t>Consider all formats (paper, electronic, etc.)</a:t>
            </a:r>
          </a:p>
          <a:p>
            <a:pPr lvl="1">
              <a:buSzPct val="100000"/>
              <a:buFont typeface="Wingdings" panose="05000000000000000000" pitchFamily="2" charset="2"/>
              <a:buChar char="§"/>
            </a:pPr>
            <a:r>
              <a:rPr lang="en-US" sz="2400" dirty="0"/>
              <a:t>Consider records of current staff/officials, and former staff/officials, if potentially responsive</a:t>
            </a:r>
          </a:p>
          <a:p>
            <a:pPr lvl="1">
              <a:buSzPct val="100000"/>
              <a:buFont typeface="Wingdings" panose="05000000000000000000" pitchFamily="2" charset="2"/>
              <a:buChar char="§"/>
            </a:pPr>
            <a:r>
              <a:rPr lang="en-US" sz="2400" dirty="0"/>
              <a:t>Consider possible locations (e.g., file cabinets, agency website, audio files, etc.)</a:t>
            </a:r>
          </a:p>
          <a:p>
            <a:pPr lvl="1">
              <a:buSzPct val="100000"/>
              <a:buFont typeface="Wingdings" panose="05000000000000000000" pitchFamily="2" charset="2"/>
              <a:buChar char="§"/>
            </a:pPr>
            <a:endParaRPr lang="en-US" sz="2400" dirty="0"/>
          </a:p>
          <a:p>
            <a:pPr lvl="1">
              <a:buSzPct val="100000"/>
              <a:buFont typeface="Wingdings" panose="05000000000000000000" pitchFamily="2" charset="2"/>
              <a:buChar char="§"/>
            </a:pPr>
            <a:endParaRPr lang="en-US" sz="2400" dirty="0"/>
          </a:p>
          <a:p>
            <a:endParaRPr lang="en-US" sz="2400" dirty="0"/>
          </a:p>
        </p:txBody>
      </p:sp>
    </p:spTree>
    <p:extLst>
      <p:ext uri="{BB962C8B-B14F-4D97-AF65-F5344CB8AC3E}">
        <p14:creationId xmlns:p14="http://schemas.microsoft.com/office/powerpoint/2010/main" val="3769323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534400" cy="4154984"/>
          </a:xfrm>
          <a:prstGeom prst="rect">
            <a:avLst/>
          </a:prstGeom>
        </p:spPr>
        <p:txBody>
          <a:bodyPr wrap="square">
            <a:spAutoFit/>
          </a:bodyPr>
          <a:lstStyle/>
          <a:p>
            <a:pPr lvl="1">
              <a:buSzPct val="100000"/>
              <a:buFont typeface="Wingdings" panose="05000000000000000000" pitchFamily="2" charset="2"/>
              <a:buChar char="§"/>
            </a:pPr>
            <a:endParaRPr lang="en-US" sz="2400" dirty="0"/>
          </a:p>
          <a:p>
            <a:pPr lvl="1">
              <a:buSzPct val="100000"/>
              <a:buFont typeface="Wingdings" panose="05000000000000000000" pitchFamily="2" charset="2"/>
              <a:buChar char="§"/>
            </a:pPr>
            <a:endParaRPr lang="en-US" sz="2400" dirty="0"/>
          </a:p>
          <a:p>
            <a:pPr marL="285750" indent="-285750"/>
            <a:r>
              <a:rPr lang="en-US" sz="2400" dirty="0"/>
              <a:t>The search must be </a:t>
            </a:r>
            <a:r>
              <a:rPr lang="en-US" sz="2400" b="1" dirty="0">
                <a:solidFill>
                  <a:srgbClr val="A50021"/>
                </a:solidFill>
              </a:rPr>
              <a:t>reasonably calculated to uncover responsive records</a:t>
            </a:r>
          </a:p>
          <a:p>
            <a:pPr marL="285750" indent="-285750"/>
            <a:endParaRPr lang="en-US" sz="2400" dirty="0"/>
          </a:p>
          <a:p>
            <a:pPr marL="285750" indent="-285750"/>
            <a:r>
              <a:rPr lang="en-US" sz="2400" dirty="0"/>
              <a:t>The search must follow </a:t>
            </a:r>
            <a:r>
              <a:rPr lang="en-US" sz="2400" b="1" dirty="0">
                <a:solidFill>
                  <a:srgbClr val="A50021"/>
                </a:solidFill>
              </a:rPr>
              <a:t>obvious leads</a:t>
            </a:r>
            <a:r>
              <a:rPr lang="en-US" sz="2400" dirty="0">
                <a:solidFill>
                  <a:srgbClr val="A50021"/>
                </a:solidFill>
              </a:rPr>
              <a:t> </a:t>
            </a:r>
            <a:r>
              <a:rPr lang="en-US" sz="2400" dirty="0"/>
              <a:t>to possible locations where records are likely to be found</a:t>
            </a:r>
          </a:p>
          <a:p>
            <a:pPr marL="285750" indent="-285750"/>
            <a:endParaRPr lang="en-US" sz="2400" dirty="0"/>
          </a:p>
          <a:p>
            <a:pPr marL="285750" indent="-285750"/>
            <a:r>
              <a:rPr lang="en-US" sz="2400" u="sng" dirty="0"/>
              <a:t>Practice Tip</a:t>
            </a:r>
            <a:r>
              <a:rPr lang="en-US" sz="2400" dirty="0"/>
              <a:t>:  </a:t>
            </a:r>
            <a:r>
              <a:rPr lang="en-US" sz="2400" b="1" dirty="0">
                <a:solidFill>
                  <a:srgbClr val="A50021"/>
                </a:solidFill>
              </a:rPr>
              <a:t>Document</a:t>
            </a:r>
            <a:r>
              <a:rPr lang="en-US" sz="2400" b="1" dirty="0"/>
              <a:t> </a:t>
            </a:r>
            <a:r>
              <a:rPr lang="en-US" sz="2400" dirty="0"/>
              <a:t>search efforts (locations, search terms used, etc.)  The agency bears the </a:t>
            </a:r>
            <a:r>
              <a:rPr lang="en-US" sz="2400" b="1" dirty="0">
                <a:solidFill>
                  <a:srgbClr val="A50021"/>
                </a:solidFill>
              </a:rPr>
              <a:t>burden of proof </a:t>
            </a:r>
            <a:r>
              <a:rPr lang="en-US" sz="2400" dirty="0"/>
              <a:t>to show the adequacy of the search  </a:t>
            </a:r>
          </a:p>
        </p:txBody>
      </p:sp>
    </p:spTree>
    <p:extLst>
      <p:ext uri="{BB962C8B-B14F-4D97-AF65-F5344CB8AC3E}">
        <p14:creationId xmlns:p14="http://schemas.microsoft.com/office/powerpoint/2010/main" val="717613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1"/>
            <a:ext cx="8229600" cy="533399"/>
          </a:xfrm>
        </p:spPr>
        <p:txBody>
          <a:bodyPr>
            <a:normAutofit/>
          </a:bodyPr>
          <a:lstStyle/>
          <a:p>
            <a:r>
              <a:rPr lang="en-US" sz="3200" b="1" dirty="0"/>
              <a:t>Exemptions</a:t>
            </a:r>
          </a:p>
        </p:txBody>
      </p:sp>
      <p:sp>
        <p:nvSpPr>
          <p:cNvPr id="3" name="Content Placeholder 2"/>
          <p:cNvSpPr>
            <a:spLocks noGrp="1"/>
          </p:cNvSpPr>
          <p:nvPr>
            <p:ph idx="1"/>
          </p:nvPr>
        </p:nvSpPr>
        <p:spPr>
          <a:xfrm>
            <a:off x="457200" y="1524000"/>
            <a:ext cx="8610600" cy="5257800"/>
          </a:xfrm>
        </p:spPr>
        <p:txBody>
          <a:bodyPr>
            <a:normAutofit fontScale="77500" lnSpcReduction="20000"/>
          </a:bodyPr>
          <a:lstStyle/>
          <a:p>
            <a:r>
              <a:rPr lang="en-US" sz="3100" dirty="0"/>
              <a:t>All public records are presumed open</a:t>
            </a:r>
          </a:p>
          <a:p>
            <a:r>
              <a:rPr lang="en-US" sz="3100" dirty="0"/>
              <a:t>Exemptions are “narrowly construed”</a:t>
            </a:r>
          </a:p>
          <a:p>
            <a:r>
              <a:rPr lang="en-US" sz="3100" dirty="0"/>
              <a:t>The District has the burden of showing why a record should be “exempt”</a:t>
            </a:r>
          </a:p>
          <a:p>
            <a:r>
              <a:rPr lang="en-US" sz="3100" dirty="0"/>
              <a:t>It is absolutely necessary to provide an exemption log if a record is being withheld as exempt</a:t>
            </a:r>
          </a:p>
          <a:p>
            <a:r>
              <a:rPr lang="en-US" sz="3100" dirty="0"/>
              <a:t>The exemption log must include:</a:t>
            </a:r>
          </a:p>
          <a:p>
            <a:pPr lvl="1"/>
            <a:r>
              <a:rPr lang="en-US" sz="3100" dirty="0"/>
              <a:t>Date of record</a:t>
            </a:r>
          </a:p>
          <a:p>
            <a:pPr lvl="1"/>
            <a:r>
              <a:rPr lang="en-US" sz="3100" dirty="0"/>
              <a:t>Type of record</a:t>
            </a:r>
          </a:p>
          <a:p>
            <a:pPr lvl="1"/>
            <a:r>
              <a:rPr lang="en-US" sz="3100" dirty="0"/>
              <a:t>Author and recipient(s)</a:t>
            </a:r>
          </a:p>
          <a:p>
            <a:pPr lvl="1"/>
            <a:r>
              <a:rPr lang="en-US" sz="3100" dirty="0"/>
              <a:t>Total number of pages withheld </a:t>
            </a:r>
          </a:p>
          <a:p>
            <a:pPr lvl="1"/>
            <a:r>
              <a:rPr lang="en-US" sz="3100" dirty="0"/>
              <a:t>The exemption and a brief explanation</a:t>
            </a:r>
          </a:p>
          <a:p>
            <a:pPr lvl="1"/>
            <a:endParaRPr lang="en-US" dirty="0"/>
          </a:p>
        </p:txBody>
      </p:sp>
    </p:spTree>
    <p:extLst>
      <p:ext uri="{BB962C8B-B14F-4D97-AF65-F5344CB8AC3E}">
        <p14:creationId xmlns:p14="http://schemas.microsoft.com/office/powerpoint/2010/main" val="3507589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7785" y="685800"/>
            <a:ext cx="8229600" cy="761999"/>
          </a:xfrm>
        </p:spPr>
        <p:txBody>
          <a:bodyPr>
            <a:normAutofit/>
          </a:bodyPr>
          <a:lstStyle/>
          <a:p>
            <a:r>
              <a:rPr lang="en-US" sz="3200" b="1" dirty="0"/>
              <a:t>Common Exemptions</a:t>
            </a:r>
          </a:p>
        </p:txBody>
      </p:sp>
      <p:sp>
        <p:nvSpPr>
          <p:cNvPr id="18434" name="Rectangle 3"/>
          <p:cNvSpPr>
            <a:spLocks noGrp="1" noChangeArrowheads="1"/>
          </p:cNvSpPr>
          <p:nvPr>
            <p:ph idx="1"/>
          </p:nvPr>
        </p:nvSpPr>
        <p:spPr>
          <a:xfrm>
            <a:off x="347784" y="1974850"/>
            <a:ext cx="8643815" cy="4654550"/>
          </a:xfrm>
        </p:spPr>
        <p:txBody>
          <a:bodyPr/>
          <a:lstStyle/>
          <a:p>
            <a:pPr eaLnBrk="1" hangingPunct="1">
              <a:buClr>
                <a:srgbClr val="A50021"/>
              </a:buClr>
              <a:defRPr/>
            </a:pPr>
            <a:r>
              <a:rPr lang="en-US" sz="2400" dirty="0"/>
              <a:t>Attorney-client privilege</a:t>
            </a:r>
          </a:p>
          <a:p>
            <a:pPr eaLnBrk="1" hangingPunct="1">
              <a:buClr>
                <a:srgbClr val="A50021"/>
              </a:buClr>
              <a:defRPr/>
            </a:pPr>
            <a:r>
              <a:rPr lang="en-US" sz="2400" dirty="0"/>
              <a:t>Protected health information</a:t>
            </a:r>
          </a:p>
          <a:p>
            <a:pPr eaLnBrk="1" hangingPunct="1">
              <a:buClr>
                <a:srgbClr val="A50021"/>
              </a:buClr>
              <a:defRPr/>
            </a:pPr>
            <a:r>
              <a:rPr lang="en-US" sz="2400" dirty="0"/>
              <a:t>Pending investigation records (in certain investigations)</a:t>
            </a:r>
          </a:p>
          <a:p>
            <a:pPr eaLnBrk="1" hangingPunct="1">
              <a:buClr>
                <a:srgbClr val="A50021"/>
              </a:buClr>
              <a:defRPr/>
            </a:pPr>
            <a:r>
              <a:rPr lang="en-US" sz="2400" dirty="0"/>
              <a:t>Certain records / information contained in personnel files</a:t>
            </a:r>
          </a:p>
          <a:p>
            <a:pPr eaLnBrk="1" hangingPunct="1">
              <a:buClr>
                <a:srgbClr val="A50021"/>
              </a:buClr>
              <a:defRPr/>
            </a:pPr>
            <a:r>
              <a:rPr lang="en-US" sz="2400" dirty="0"/>
              <a:t>Deliberative process exemption</a:t>
            </a:r>
          </a:p>
          <a:p>
            <a:pPr lvl="1" eaLnBrk="1" hangingPunct="1">
              <a:buClr>
                <a:schemeClr val="accent1">
                  <a:lumMod val="75000"/>
                </a:schemeClr>
              </a:buClr>
              <a:defRPr/>
            </a:pPr>
            <a:r>
              <a:rPr lang="en-US" sz="2400" dirty="0"/>
              <a:t>Opinions expressed or policies formulated</a:t>
            </a:r>
          </a:p>
          <a:p>
            <a:pPr lvl="1" eaLnBrk="1" hangingPunct="1">
              <a:buClr>
                <a:schemeClr val="accent1">
                  <a:lumMod val="75000"/>
                </a:schemeClr>
              </a:buClr>
              <a:defRPr/>
            </a:pPr>
            <a:r>
              <a:rPr lang="en-US" sz="2400" dirty="0"/>
              <a:t>Only until the decision is made</a:t>
            </a:r>
          </a:p>
        </p:txBody>
      </p:sp>
    </p:spTree>
    <p:extLst>
      <p:ext uri="{BB962C8B-B14F-4D97-AF65-F5344CB8AC3E}">
        <p14:creationId xmlns:p14="http://schemas.microsoft.com/office/powerpoint/2010/main" val="450999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609600" y="838201"/>
            <a:ext cx="8534400" cy="844154"/>
          </a:xfrm>
        </p:spPr>
        <p:txBody>
          <a:bodyPr/>
          <a:lstStyle/>
          <a:p>
            <a:pPr algn="l" eaLnBrk="1" hangingPunct="1"/>
            <a:r>
              <a:rPr lang="en-US" sz="3200" b="1" dirty="0">
                <a:solidFill>
                  <a:srgbClr val="A50021"/>
                </a:solidFill>
                <a:latin typeface="Arial" panose="020B0604020202020204" pitchFamily="34" charset="0"/>
                <a:cs typeface="Arial" panose="020B0604020202020204" pitchFamily="34" charset="0"/>
              </a:rPr>
              <a:t>Enforcement &amp; Penalties </a:t>
            </a:r>
          </a:p>
        </p:txBody>
      </p:sp>
      <p:sp>
        <p:nvSpPr>
          <p:cNvPr id="33795" name="Rectangle 3"/>
          <p:cNvSpPr>
            <a:spLocks noGrp="1" noChangeArrowheads="1"/>
          </p:cNvSpPr>
          <p:nvPr>
            <p:ph type="body" sz="half" idx="1"/>
          </p:nvPr>
        </p:nvSpPr>
        <p:spPr>
          <a:xfrm>
            <a:off x="482600" y="2224943"/>
            <a:ext cx="8432800" cy="4404457"/>
          </a:xfrm>
        </p:spPr>
        <p:txBody>
          <a:bodyPr>
            <a:normAutofit/>
          </a:bodyPr>
          <a:lstStyle/>
          <a:p>
            <a:pPr eaLnBrk="1" hangingPunct="1">
              <a:lnSpc>
                <a:spcPct val="90000"/>
              </a:lnSpc>
              <a:buClr>
                <a:schemeClr val="accent6">
                  <a:lumMod val="75000"/>
                </a:schemeClr>
              </a:buClr>
            </a:pPr>
            <a:r>
              <a:rPr lang="en-US" sz="2400" dirty="0">
                <a:latin typeface="Arial" panose="020B0604020202020204" pitchFamily="34" charset="0"/>
                <a:cs typeface="Arial" panose="020B0604020202020204" pitchFamily="34" charset="0"/>
              </a:rPr>
              <a:t>Public records violations are enforced by courts for those claims listed in the Act</a:t>
            </a:r>
          </a:p>
          <a:p>
            <a:pPr eaLnBrk="1" hangingPunct="1">
              <a:lnSpc>
                <a:spcPct val="90000"/>
              </a:lnSpc>
              <a:buClr>
                <a:schemeClr val="accent6">
                  <a:lumMod val="75000"/>
                </a:schemeClr>
              </a:buClr>
            </a:pPr>
            <a:r>
              <a:rPr lang="en-US" sz="2400" dirty="0">
                <a:latin typeface="Arial" panose="020B0604020202020204" pitchFamily="34" charset="0"/>
                <a:cs typeface="Arial" panose="020B0604020202020204" pitchFamily="34" charset="0"/>
              </a:rPr>
              <a:t>A court can impose </a:t>
            </a:r>
            <a:r>
              <a:rPr lang="en-US" sz="2400" b="1" dirty="0">
                <a:solidFill>
                  <a:srgbClr val="A50021"/>
                </a:solidFill>
                <a:latin typeface="Arial" panose="020B0604020202020204" pitchFamily="34" charset="0"/>
                <a:cs typeface="Arial" panose="020B0604020202020204" pitchFamily="34" charset="0"/>
              </a:rPr>
              <a:t>civil penalties up to $100/day/record</a:t>
            </a:r>
            <a:r>
              <a:rPr lang="en-US" sz="2400" dirty="0">
                <a:latin typeface="Arial" panose="020B0604020202020204" pitchFamily="34" charset="0"/>
                <a:cs typeface="Arial" panose="020B0604020202020204" pitchFamily="34" charset="0"/>
              </a:rPr>
              <a:t>  (court can group records for penalty purposes) </a:t>
            </a:r>
          </a:p>
          <a:p>
            <a:pPr eaLnBrk="1" hangingPunct="1">
              <a:lnSpc>
                <a:spcPct val="90000"/>
              </a:lnSpc>
              <a:buClr>
                <a:schemeClr val="accent6">
                  <a:lumMod val="75000"/>
                </a:schemeClr>
              </a:buClr>
            </a:pPr>
            <a:r>
              <a:rPr lang="en-US" sz="2400" dirty="0">
                <a:latin typeface="Arial" panose="020B0604020202020204" pitchFamily="34" charset="0"/>
                <a:cs typeface="Arial" panose="020B0604020202020204" pitchFamily="34" charset="0"/>
              </a:rPr>
              <a:t>No proof of “damages” required</a:t>
            </a:r>
          </a:p>
          <a:p>
            <a:pPr>
              <a:lnSpc>
                <a:spcPct val="90000"/>
              </a:lnSpc>
              <a:buClr>
                <a:schemeClr val="accent6">
                  <a:lumMod val="75000"/>
                </a:schemeClr>
              </a:buClr>
            </a:pPr>
            <a:r>
              <a:rPr lang="en-US" sz="2400" dirty="0">
                <a:latin typeface="Arial" panose="020B0604020202020204" pitchFamily="34" charset="0"/>
                <a:cs typeface="Arial" panose="020B0604020202020204" pitchFamily="34" charset="0"/>
              </a:rPr>
              <a:t>A court is to consider certain factors in assessing a penalty</a:t>
            </a:r>
          </a:p>
          <a:p>
            <a:pPr eaLnBrk="1" hangingPunct="1">
              <a:lnSpc>
                <a:spcPct val="90000"/>
              </a:lnSpc>
              <a:buClr>
                <a:schemeClr val="accent6">
                  <a:lumMod val="75000"/>
                </a:schemeClr>
              </a:buClr>
            </a:pPr>
            <a:r>
              <a:rPr lang="en-US" sz="2400" dirty="0">
                <a:latin typeface="Arial" panose="020B0604020202020204" pitchFamily="34" charset="0"/>
                <a:cs typeface="Arial" panose="020B0604020202020204" pitchFamily="34" charset="0"/>
              </a:rPr>
              <a:t>A court will award the requester's </a:t>
            </a:r>
            <a:r>
              <a:rPr lang="en-US" sz="2400" b="1" dirty="0">
                <a:solidFill>
                  <a:srgbClr val="A50021"/>
                </a:solidFill>
                <a:latin typeface="Arial" panose="020B0604020202020204" pitchFamily="34" charset="0"/>
                <a:cs typeface="Arial" panose="020B0604020202020204" pitchFamily="34" charset="0"/>
              </a:rPr>
              <a:t>attorneys' fees and costs</a:t>
            </a:r>
            <a:endParaRPr lang="en-US" sz="2400" i="1" dirty="0">
              <a:latin typeface="Arial" panose="020B0604020202020204" pitchFamily="34" charset="0"/>
              <a:cs typeface="Arial" panose="020B0604020202020204" pitchFamily="34" charset="0"/>
            </a:endParaRPr>
          </a:p>
          <a:p>
            <a:pPr marL="114300" lvl="1" indent="0">
              <a:lnSpc>
                <a:spcPct val="90000"/>
              </a:lnSpc>
              <a:buClr>
                <a:schemeClr val="accent6">
                  <a:lumMod val="75000"/>
                </a:schemeClr>
              </a:buClr>
              <a:buSzPct val="90000"/>
              <a:buNone/>
            </a:pPr>
            <a:r>
              <a:rPr lang="en-US" sz="2400" i="1" dirty="0">
                <a:latin typeface="Arial" panose="020B0604020202020204" pitchFamily="34" charset="0"/>
                <a:cs typeface="Arial" panose="020B0604020202020204" pitchFamily="34" charset="0"/>
              </a:rPr>
              <a:t>   ~ RCW 42.56.550, RCW 42.56.565; Yousoufian v. Sims</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838201"/>
            <a:ext cx="1208834" cy="85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nvSpPr>
        <p:spPr>
          <a:xfrm>
            <a:off x="8185212" y="5657057"/>
            <a:ext cx="958788" cy="342900"/>
          </a:xfrm>
          <a:prstGeom prst="rect">
            <a:avLst/>
          </a:prstGeom>
          <a:ln/>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800" dirty="0">
              <a:solidFill>
                <a:schemeClr val="bg1">
                  <a:lumMod val="65000"/>
                </a:schemeClr>
              </a:solidFill>
            </a:endParaRPr>
          </a:p>
        </p:txBody>
      </p:sp>
    </p:spTree>
    <p:extLst>
      <p:ext uri="{BB962C8B-B14F-4D97-AF65-F5344CB8AC3E}">
        <p14:creationId xmlns:p14="http://schemas.microsoft.com/office/powerpoint/2010/main" val="2889058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Penalty Factors </a:t>
            </a:r>
          </a:p>
        </p:txBody>
      </p:sp>
      <p:sp>
        <p:nvSpPr>
          <p:cNvPr id="3" name="Content Placeholder 2"/>
          <p:cNvSpPr>
            <a:spLocks noGrp="1"/>
          </p:cNvSpPr>
          <p:nvPr>
            <p:ph idx="1"/>
          </p:nvPr>
        </p:nvSpPr>
        <p:spPr>
          <a:xfrm>
            <a:off x="457200" y="1626954"/>
            <a:ext cx="8229600" cy="5078646"/>
          </a:xfrm>
        </p:spPr>
        <p:txBody>
          <a:bodyPr/>
          <a:lstStyle/>
          <a:p>
            <a:pPr marL="342900" indent="-342900">
              <a:buClr>
                <a:schemeClr val="accent6">
                  <a:lumMod val="75000"/>
                </a:schemeClr>
              </a:buClr>
              <a:buSzPct val="90000"/>
              <a:buFont typeface="Wingdings" panose="05000000000000000000" pitchFamily="2" charset="2"/>
              <a:buChar char="§"/>
            </a:pPr>
            <a:r>
              <a:rPr lang="en-US" sz="2200" b="1" dirty="0">
                <a:solidFill>
                  <a:srgbClr val="A50021"/>
                </a:solidFill>
                <a:latin typeface="Arial" panose="020B0604020202020204" pitchFamily="34" charset="0"/>
                <a:cs typeface="Arial" panose="020B0604020202020204" pitchFamily="34" charset="0"/>
              </a:rPr>
              <a:t>Mitigating factors (factors that can </a:t>
            </a:r>
            <a:r>
              <a:rPr lang="en-US" sz="2200" b="1" u="sng" dirty="0">
                <a:solidFill>
                  <a:srgbClr val="A50021"/>
                </a:solidFill>
                <a:latin typeface="Arial" panose="020B0604020202020204" pitchFamily="34" charset="0"/>
                <a:cs typeface="Arial" panose="020B0604020202020204" pitchFamily="34" charset="0"/>
              </a:rPr>
              <a:t>reduce</a:t>
            </a:r>
            <a:r>
              <a:rPr lang="en-US" sz="2200" b="1" dirty="0">
                <a:solidFill>
                  <a:srgbClr val="A50021"/>
                </a:solidFill>
                <a:latin typeface="Arial" panose="020B0604020202020204" pitchFamily="34" charset="0"/>
                <a:cs typeface="Arial" panose="020B0604020202020204" pitchFamily="34" charset="0"/>
              </a:rPr>
              <a:t> a penalty):</a:t>
            </a:r>
          </a:p>
          <a:p>
            <a:pPr marL="742950" lvl="1" indent="-285750">
              <a:buClr>
                <a:schemeClr val="accent6">
                  <a:lumMod val="75000"/>
                </a:schemeClr>
              </a:buClr>
              <a:buSzPct val="90000"/>
              <a:buFont typeface="Wingdings" panose="05000000000000000000" pitchFamily="2" charset="2"/>
              <a:buChar char="§"/>
            </a:pPr>
            <a:r>
              <a:rPr lang="en-US" sz="2200" dirty="0">
                <a:latin typeface="Arial" panose="020B0604020202020204" pitchFamily="34" charset="0"/>
                <a:cs typeface="Arial" panose="020B0604020202020204" pitchFamily="34" charset="0"/>
              </a:rPr>
              <a:t>A lack of clarity in the PRA request</a:t>
            </a:r>
          </a:p>
          <a:p>
            <a:pPr marL="742950" lvl="1" indent="-285750">
              <a:buClr>
                <a:schemeClr val="accent6">
                  <a:lumMod val="75000"/>
                </a:schemeClr>
              </a:buClr>
              <a:buSzPct val="90000"/>
              <a:buFont typeface="Wingdings" panose="05000000000000000000" pitchFamily="2" charset="2"/>
              <a:buChar char="§"/>
            </a:pPr>
            <a:r>
              <a:rPr lang="en-US" sz="2200" dirty="0">
                <a:latin typeface="Arial" panose="020B0604020202020204" pitchFamily="34" charset="0"/>
                <a:cs typeface="Arial" panose="020B0604020202020204" pitchFamily="34" charset="0"/>
              </a:rPr>
              <a:t>The agency's prompt response or legitimate follow-up inquiry for clarification</a:t>
            </a:r>
          </a:p>
          <a:p>
            <a:pPr marL="742950" lvl="1" indent="-285750">
              <a:buClr>
                <a:schemeClr val="accent6">
                  <a:lumMod val="75000"/>
                </a:schemeClr>
              </a:buClr>
              <a:buSzPct val="90000"/>
              <a:buFont typeface="Wingdings" panose="05000000000000000000" pitchFamily="2" charset="2"/>
              <a:buChar char="§"/>
            </a:pPr>
            <a:r>
              <a:rPr lang="en-US" sz="2200" dirty="0">
                <a:latin typeface="Arial" panose="020B0604020202020204" pitchFamily="34" charset="0"/>
                <a:cs typeface="Arial" panose="020B0604020202020204" pitchFamily="34" charset="0"/>
              </a:rPr>
              <a:t>The agency's good faith, honest, timely, &amp; strict compliance with all PRA procedural requirements &amp; exceptions</a:t>
            </a:r>
          </a:p>
          <a:p>
            <a:pPr marL="742950" lvl="1" indent="-285750">
              <a:buClr>
                <a:schemeClr val="accent6">
                  <a:lumMod val="75000"/>
                </a:schemeClr>
              </a:buClr>
              <a:buSzPct val="90000"/>
              <a:buFont typeface="Wingdings" panose="05000000000000000000" pitchFamily="2" charset="2"/>
              <a:buChar char="§"/>
            </a:pPr>
            <a:r>
              <a:rPr lang="en-US" sz="2200" dirty="0">
                <a:latin typeface="Arial" panose="020B0604020202020204" pitchFamily="34" charset="0"/>
                <a:cs typeface="Arial" panose="020B0604020202020204" pitchFamily="34" charset="0"/>
              </a:rPr>
              <a:t>Proper training &amp; supervision of the agency's personnel</a:t>
            </a:r>
          </a:p>
          <a:p>
            <a:pPr marL="742950" lvl="1" indent="-285750">
              <a:buClr>
                <a:schemeClr val="accent6">
                  <a:lumMod val="75000"/>
                </a:schemeClr>
              </a:buClr>
              <a:buSzPct val="90000"/>
              <a:buFont typeface="Wingdings" panose="05000000000000000000" pitchFamily="2" charset="2"/>
              <a:buChar char="§"/>
            </a:pPr>
            <a:r>
              <a:rPr lang="en-US" sz="2200" dirty="0">
                <a:latin typeface="Arial" panose="020B0604020202020204" pitchFamily="34" charset="0"/>
                <a:cs typeface="Arial" panose="020B0604020202020204" pitchFamily="34" charset="0"/>
              </a:rPr>
              <a:t>The reasonableness of any explanation for noncompliance by the agency</a:t>
            </a:r>
          </a:p>
          <a:p>
            <a:pPr marL="742950" lvl="1" indent="-285750">
              <a:buClr>
                <a:schemeClr val="accent6">
                  <a:lumMod val="75000"/>
                </a:schemeClr>
              </a:buClr>
              <a:buSzPct val="90000"/>
              <a:buFont typeface="Wingdings" panose="05000000000000000000" pitchFamily="2" charset="2"/>
              <a:buChar char="§"/>
            </a:pPr>
            <a:r>
              <a:rPr lang="en-US" sz="2200" dirty="0">
                <a:latin typeface="Arial" panose="020B0604020202020204" pitchFamily="34" charset="0"/>
                <a:cs typeface="Arial" panose="020B0604020202020204" pitchFamily="34" charset="0"/>
              </a:rPr>
              <a:t>The helpfulness of the agency to the requester</a:t>
            </a:r>
          </a:p>
          <a:p>
            <a:pPr marL="742950" lvl="1" indent="-285750">
              <a:buClr>
                <a:schemeClr val="accent6">
                  <a:lumMod val="75000"/>
                </a:schemeClr>
              </a:buClr>
              <a:buSzPct val="90000"/>
              <a:buFont typeface="Wingdings" panose="05000000000000000000" pitchFamily="2" charset="2"/>
              <a:buChar char="§"/>
            </a:pPr>
            <a:r>
              <a:rPr lang="en-US" sz="2200" dirty="0">
                <a:latin typeface="Arial" panose="020B0604020202020204" pitchFamily="34" charset="0"/>
                <a:cs typeface="Arial" panose="020B0604020202020204" pitchFamily="34" charset="0"/>
              </a:rPr>
              <a:t>The existence of agency systems to track and retrieve public records</a:t>
            </a:r>
          </a:p>
          <a:p>
            <a:pPr marL="171450" indent="-171450">
              <a:buClr>
                <a:schemeClr val="accent6">
                  <a:lumMod val="75000"/>
                </a:schemeClr>
              </a:buClr>
              <a:buSzPct val="9000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171450" indent="-171450">
              <a:buClr>
                <a:schemeClr val="accent6">
                  <a:lumMod val="75000"/>
                </a:schemeClr>
              </a:buClr>
              <a:buSzPct val="90000"/>
              <a:buFont typeface="Wingdings" panose="05000000000000000000" pitchFamily="2" charset="2"/>
              <a:buChar char="§"/>
            </a:pPr>
            <a:endParaRPr lang="en-US" sz="1200"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608" y="898309"/>
            <a:ext cx="1144242" cy="72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87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Arial" panose="020B0604020202020204" pitchFamily="34" charset="0"/>
                <a:cs typeface="Arial" panose="020B0604020202020204" pitchFamily="34" charset="0"/>
              </a:rPr>
              <a:t>OPEN PUBLIC MEETINGS ACT</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Tree>
    <p:extLst>
      <p:ext uri="{BB962C8B-B14F-4D97-AF65-F5344CB8AC3E}">
        <p14:creationId xmlns:p14="http://schemas.microsoft.com/office/powerpoint/2010/main" val="564339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412143"/>
            <a:ext cx="8763000" cy="4893647"/>
          </a:xfrm>
          <a:prstGeom prst="rect">
            <a:avLst/>
          </a:prstGeom>
          <a:noFill/>
        </p:spPr>
        <p:txBody>
          <a:bodyPr wrap="square" rtlCol="0">
            <a:spAutoFit/>
          </a:bodyPr>
          <a:lstStyle/>
          <a:p>
            <a:pPr marL="342900" indent="-342900">
              <a:buClr>
                <a:schemeClr val="accent6">
                  <a:lumMod val="75000"/>
                </a:schemeClr>
              </a:buClr>
              <a:buFont typeface="Wingdings" panose="05000000000000000000" pitchFamily="2" charset="2"/>
              <a:buChar char="§"/>
            </a:pPr>
            <a:r>
              <a:rPr lang="en-US" sz="2400" b="1" dirty="0">
                <a:solidFill>
                  <a:srgbClr val="A50021"/>
                </a:solidFill>
                <a:latin typeface="Arial" panose="020B0604020202020204" pitchFamily="34" charset="0"/>
                <a:cs typeface="Arial" panose="020B0604020202020204" pitchFamily="34" charset="0"/>
              </a:rPr>
              <a:t>Aggravating factors (factors that can </a:t>
            </a:r>
            <a:r>
              <a:rPr lang="en-US" sz="2400" b="1" u="sng" dirty="0">
                <a:solidFill>
                  <a:srgbClr val="A50021"/>
                </a:solidFill>
                <a:latin typeface="Arial" panose="020B0604020202020204" pitchFamily="34" charset="0"/>
                <a:cs typeface="Arial" panose="020B0604020202020204" pitchFamily="34" charset="0"/>
              </a:rPr>
              <a:t>increase</a:t>
            </a:r>
            <a:r>
              <a:rPr lang="en-US" sz="2400" b="1" dirty="0">
                <a:solidFill>
                  <a:srgbClr val="A50021"/>
                </a:solidFill>
                <a:latin typeface="Arial" panose="020B0604020202020204" pitchFamily="34" charset="0"/>
                <a:cs typeface="Arial" panose="020B0604020202020204" pitchFamily="34" charset="0"/>
              </a:rPr>
              <a:t> a penalty):</a:t>
            </a:r>
          </a:p>
          <a:p>
            <a:pPr marL="342900" indent="-342900">
              <a:buClr>
                <a:schemeClr val="accent6">
                  <a:lumMod val="75000"/>
                </a:schemeClr>
              </a:buClr>
            </a:pPr>
            <a:endParaRPr lang="en-US" sz="2400" b="1" dirty="0">
              <a:solidFill>
                <a:srgbClr val="A50021"/>
              </a:solidFill>
              <a:latin typeface="Arial" panose="020B0604020202020204" pitchFamily="34" charset="0"/>
              <a:cs typeface="Arial" panose="020B0604020202020204" pitchFamily="34" charset="0"/>
            </a:endParaRPr>
          </a:p>
          <a:p>
            <a:pPr marL="742950" lvl="1" indent="-285750">
              <a:buClr>
                <a:schemeClr val="accent6">
                  <a:lumMod val="75000"/>
                </a:schemeClr>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A delayed response by the agency, especially in circumstances making time of the essence</a:t>
            </a:r>
          </a:p>
          <a:p>
            <a:pPr marL="742950" lvl="1" indent="-285750">
              <a:buClr>
                <a:schemeClr val="accent6">
                  <a:lumMod val="75000"/>
                </a:schemeClr>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Lack of strict compliance by the agency with all the PRA procedural requirements and exceptions</a:t>
            </a:r>
          </a:p>
          <a:p>
            <a:pPr marL="742950" lvl="1" indent="-285750">
              <a:buClr>
                <a:schemeClr val="accent6">
                  <a:lumMod val="75000"/>
                </a:schemeClr>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Lack of proper training &amp; supervision of the agency's personnel</a:t>
            </a:r>
          </a:p>
          <a:p>
            <a:pPr marL="742950" lvl="1" indent="-285750">
              <a:buClr>
                <a:schemeClr val="accent6">
                  <a:lumMod val="75000"/>
                </a:schemeClr>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Unreasonableness of any explanation for noncompliance by the agency </a:t>
            </a:r>
          </a:p>
          <a:p>
            <a:pPr marL="742950" lvl="1" indent="-285750">
              <a:buClr>
                <a:schemeClr val="accent6">
                  <a:lumMod val="75000"/>
                </a:schemeClr>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Negligent, reckless, wanton, bad faith, or intentional noncompliance with the PRA by the agency</a:t>
            </a:r>
          </a:p>
        </p:txBody>
      </p:sp>
      <p:sp>
        <p:nvSpPr>
          <p:cNvPr id="5" name="Slide Number Placeholder 5"/>
          <p:cNvSpPr>
            <a:spLocks noGrp="1"/>
          </p:cNvSpPr>
          <p:nvPr/>
        </p:nvSpPr>
        <p:spPr>
          <a:xfrm>
            <a:off x="8185212" y="5657057"/>
            <a:ext cx="958788" cy="342900"/>
          </a:xfrm>
          <a:prstGeom prst="rect">
            <a:avLst/>
          </a:prstGeom>
          <a:ln/>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800" dirty="0">
              <a:solidFill>
                <a:schemeClr val="bg1">
                  <a:lumMod val="65000"/>
                </a:schemeClr>
              </a:solidFill>
            </a:endParaRPr>
          </a:p>
        </p:txBody>
      </p:sp>
    </p:spTree>
    <p:extLst>
      <p:ext uri="{BB962C8B-B14F-4D97-AF65-F5344CB8AC3E}">
        <p14:creationId xmlns:p14="http://schemas.microsoft.com/office/powerpoint/2010/main" val="1253633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400"/>
            <a:ext cx="8763000" cy="4154984"/>
          </a:xfrm>
          <a:prstGeom prst="rect">
            <a:avLst/>
          </a:prstGeom>
        </p:spPr>
        <p:txBody>
          <a:bodyPr wrap="square">
            <a:spAutoFit/>
          </a:bodyPr>
          <a:lstStyle/>
          <a:p>
            <a:pPr marL="742950" lvl="1" indent="-285750">
              <a:buClr>
                <a:schemeClr val="accent6">
                  <a:lumMod val="75000"/>
                </a:schemeClr>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Agency dishonesty</a:t>
            </a:r>
          </a:p>
          <a:p>
            <a:pPr marL="742950" lvl="1" indent="-285750">
              <a:buClr>
                <a:schemeClr val="accent6">
                  <a:lumMod val="75000"/>
                </a:schemeClr>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The public importance of the issue to which the request is related, where the importance was foreseeable to the agency</a:t>
            </a:r>
          </a:p>
          <a:p>
            <a:pPr marL="742950" lvl="1" indent="-285750">
              <a:buClr>
                <a:schemeClr val="accent6">
                  <a:lumMod val="75000"/>
                </a:schemeClr>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Any actual personal economic loss to the requestor resulting from the agency's misconduct, where the loss was foreseeable to the agency</a:t>
            </a:r>
          </a:p>
          <a:p>
            <a:pPr marL="742950" lvl="1" indent="-285750">
              <a:buClr>
                <a:schemeClr val="accent6">
                  <a:lumMod val="75000"/>
                </a:schemeClr>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A penalty amount necessary to deter future misconduct by the agency considering the size of the agency and the facts of the case</a:t>
            </a:r>
          </a:p>
          <a:p>
            <a:pPr marL="742950" lvl="1" indent="-285750">
              <a:buClr>
                <a:schemeClr val="accent6">
                  <a:lumMod val="75000"/>
                </a:schemeClr>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The inadequacy of an agency's search for records</a:t>
            </a:r>
          </a:p>
        </p:txBody>
      </p:sp>
    </p:spTree>
    <p:extLst>
      <p:ext uri="{BB962C8B-B14F-4D97-AF65-F5344CB8AC3E}">
        <p14:creationId xmlns:p14="http://schemas.microsoft.com/office/powerpoint/2010/main" val="4214501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Public Records Officer</a:t>
            </a:r>
          </a:p>
        </p:txBody>
      </p:sp>
      <p:sp>
        <p:nvSpPr>
          <p:cNvPr id="3" name="Content Placeholder 2"/>
          <p:cNvSpPr>
            <a:spLocks noGrp="1"/>
          </p:cNvSpPr>
          <p:nvPr>
            <p:ph idx="1"/>
          </p:nvPr>
        </p:nvSpPr>
        <p:spPr>
          <a:xfrm>
            <a:off x="457200" y="1752600"/>
            <a:ext cx="8229600" cy="5029200"/>
          </a:xfrm>
        </p:spPr>
        <p:txBody>
          <a:bodyPr/>
          <a:lstStyle/>
          <a:p>
            <a:r>
              <a:rPr lang="en-US" sz="2200" dirty="0"/>
              <a:t>Each agency must designate a PRO</a:t>
            </a:r>
          </a:p>
          <a:p>
            <a:pPr lvl="1"/>
            <a:r>
              <a:rPr lang="en-US" sz="2200" dirty="0"/>
              <a:t>May appoint an employee or official of another agency to serve in this role</a:t>
            </a:r>
          </a:p>
          <a:p>
            <a:pPr>
              <a:spcAft>
                <a:spcPts val="0"/>
              </a:spcAft>
            </a:pPr>
            <a:r>
              <a:rPr lang="en-US" sz="2200" b="1" dirty="0"/>
              <a:t>Duties of PRO:</a:t>
            </a:r>
            <a:endParaRPr lang="en-US" sz="2200" dirty="0"/>
          </a:p>
          <a:p>
            <a:pPr lvl="1"/>
            <a:r>
              <a:rPr lang="en-US" sz="2200" dirty="0"/>
              <a:t>Serve as a point of contact for members of the public in requesting disclosure of public records </a:t>
            </a:r>
          </a:p>
          <a:p>
            <a:pPr lvl="1"/>
            <a:r>
              <a:rPr lang="en-US" sz="2200" dirty="0"/>
              <a:t>Oversee the agency's compliance with the public records disclosure requirements of this chapter</a:t>
            </a:r>
          </a:p>
          <a:p>
            <a:r>
              <a:rPr lang="en-US" sz="2200" dirty="0"/>
              <a:t>Agency Duties:</a:t>
            </a:r>
          </a:p>
          <a:p>
            <a:pPr lvl="1"/>
            <a:r>
              <a:rPr lang="en-US" sz="2200" dirty="0"/>
              <a:t>Provide name and contact information of the agency's PRO, including posting at the local agency's place of business, posting on its internet site, or including in its publications</a:t>
            </a:r>
          </a:p>
          <a:p>
            <a:endParaRPr lang="en-US" sz="1200" dirty="0"/>
          </a:p>
        </p:txBody>
      </p:sp>
    </p:spTree>
    <p:extLst>
      <p:ext uri="{BB962C8B-B14F-4D97-AF65-F5344CB8AC3E}">
        <p14:creationId xmlns:p14="http://schemas.microsoft.com/office/powerpoint/2010/main" val="3591877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Arial" panose="020B0604020202020204" pitchFamily="34" charset="0"/>
                <a:cs typeface="Arial" panose="020B0604020202020204" pitchFamily="34" charset="0"/>
              </a:rPr>
              <a:t>GOVERNANCE</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Tree>
    <p:extLst>
      <p:ext uri="{BB962C8B-B14F-4D97-AF65-F5344CB8AC3E}">
        <p14:creationId xmlns:p14="http://schemas.microsoft.com/office/powerpoint/2010/main" val="2278708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5770" y="1066800"/>
            <a:ext cx="8229600" cy="867741"/>
          </a:xfrm>
        </p:spPr>
        <p:txBody>
          <a:bodyPr>
            <a:noAutofit/>
          </a:bodyPr>
          <a:lstStyle/>
          <a:p>
            <a:r>
              <a:rPr lang="en-US" altLang="en-US" sz="3200" b="1" dirty="0"/>
              <a:t>What is the Commission’s reputation and why did you decide to become a Commissioner?</a:t>
            </a:r>
          </a:p>
        </p:txBody>
      </p:sp>
      <p:sp>
        <p:nvSpPr>
          <p:cNvPr id="10243" name="Content Placeholder 2"/>
          <p:cNvSpPr>
            <a:spLocks noGrp="1"/>
          </p:cNvSpPr>
          <p:nvPr>
            <p:ph idx="1"/>
          </p:nvPr>
        </p:nvSpPr>
        <p:spPr>
          <a:xfrm>
            <a:off x="457200" y="2209800"/>
            <a:ext cx="8686800" cy="4495800"/>
          </a:xfrm>
        </p:spPr>
        <p:txBody>
          <a:bodyPr/>
          <a:lstStyle/>
          <a:p>
            <a:r>
              <a:rPr lang="en-US" altLang="en-US" sz="2400" b="1" dirty="0"/>
              <a:t>Exercise No 1.</a:t>
            </a:r>
          </a:p>
          <a:p>
            <a:pPr lvl="1"/>
            <a:r>
              <a:rPr lang="en-US" altLang="en-US" sz="2400" dirty="0"/>
              <a:t>Five words that describe the Commission as a body from the public perception (good or bad). </a:t>
            </a:r>
          </a:p>
          <a:p>
            <a:r>
              <a:rPr lang="en-US" altLang="en-US" sz="2400" b="1" dirty="0"/>
              <a:t>Exercise No. 2</a:t>
            </a:r>
          </a:p>
          <a:p>
            <a:pPr lvl="1"/>
            <a:r>
              <a:rPr lang="en-US" altLang="en-US" sz="2400" dirty="0"/>
              <a:t>In one sentence (maybe two) why you are a Commissioner?</a:t>
            </a:r>
          </a:p>
          <a:p>
            <a:pPr marL="228600" lvl="1" indent="0">
              <a:buNone/>
            </a:pPr>
            <a:r>
              <a:rPr lang="en-US" altLang="en-US" sz="2400" b="1" dirty="0"/>
              <a:t>Exercise No. 3</a:t>
            </a:r>
          </a:p>
          <a:p>
            <a:pPr lvl="1"/>
            <a:r>
              <a:rPr lang="en-US" altLang="en-US" sz="2400" dirty="0"/>
              <a:t>What’s the most challenging aspect for you about being a commissioner?</a:t>
            </a:r>
          </a:p>
          <a:p>
            <a:pPr lvl="1"/>
            <a:endParaRPr lang="en-US" altLang="en-US" dirty="0">
              <a:solidFill>
                <a:schemeClr val="bg1">
                  <a:lumMod val="50000"/>
                </a:schemeClr>
              </a:solidFill>
            </a:endParaRPr>
          </a:p>
          <a:p>
            <a:endParaRPr lang="en-US" altLang="en-US" dirty="0"/>
          </a:p>
          <a:p>
            <a:pPr lvl="1"/>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lnSpc>
                <a:spcPct val="80000"/>
              </a:lnSpc>
            </a:pPr>
            <a:r>
              <a:rPr lang="en-US" altLang="en-US" sz="3200" b="1" dirty="0">
                <a:solidFill>
                  <a:srgbClr val="990000"/>
                </a:solidFill>
              </a:rPr>
              <a:t>Why Look At Governance and  Management?</a:t>
            </a:r>
          </a:p>
        </p:txBody>
      </p:sp>
      <p:sp>
        <p:nvSpPr>
          <p:cNvPr id="9219" name="Rectangle 3"/>
          <p:cNvSpPr>
            <a:spLocks noGrp="1" noChangeArrowheads="1"/>
          </p:cNvSpPr>
          <p:nvPr>
            <p:ph idx="1"/>
          </p:nvPr>
        </p:nvSpPr>
        <p:spPr>
          <a:xfrm>
            <a:off x="457200" y="1752600"/>
            <a:ext cx="8382000" cy="4953000"/>
          </a:xfrm>
        </p:spPr>
        <p:txBody>
          <a:bodyPr/>
          <a:lstStyle/>
          <a:p>
            <a:pPr eaLnBrk="1" hangingPunct="1">
              <a:buFont typeface="Wingdings" pitchFamily="2" charset="2"/>
              <a:buChar char="q"/>
              <a:defRPr/>
            </a:pPr>
            <a:r>
              <a:rPr lang="en-US" altLang="en-US" sz="2400" dirty="0"/>
              <a:t> It will make each of you more effective</a:t>
            </a:r>
          </a:p>
          <a:p>
            <a:pPr eaLnBrk="1" hangingPunct="1">
              <a:buFont typeface="Wingdings" pitchFamily="2" charset="2"/>
              <a:buChar char="q"/>
              <a:defRPr/>
            </a:pPr>
            <a:r>
              <a:rPr lang="en-US" altLang="en-US" sz="2400" dirty="0"/>
              <a:t> It will make the Commission </a:t>
            </a:r>
            <a:r>
              <a:rPr lang="en-US" altLang="en-US" sz="2400" u="sng" dirty="0"/>
              <a:t>much</a:t>
            </a:r>
            <a:r>
              <a:rPr lang="en-US" altLang="en-US" sz="2400" dirty="0"/>
              <a:t> more effective</a:t>
            </a:r>
          </a:p>
          <a:p>
            <a:pPr eaLnBrk="1" hangingPunct="1">
              <a:buFont typeface="Wingdings" pitchFamily="2" charset="2"/>
              <a:buChar char="q"/>
              <a:defRPr/>
            </a:pPr>
            <a:r>
              <a:rPr lang="en-US" altLang="en-US" sz="2400" dirty="0"/>
              <a:t> Today, the District cannot afford mistakes – the taxpayers won’</a:t>
            </a:r>
            <a:r>
              <a:rPr lang="en-US" altLang="ja-JP" sz="2400" dirty="0"/>
              <a:t>t bail you out</a:t>
            </a:r>
          </a:p>
          <a:p>
            <a:pPr eaLnBrk="1" hangingPunct="1">
              <a:buFont typeface="Wingdings" pitchFamily="2" charset="2"/>
              <a:buChar char="q"/>
              <a:defRPr/>
            </a:pPr>
            <a:r>
              <a:rPr lang="en-US" altLang="en-US" sz="2400" dirty="0"/>
              <a:t> It allows the District to hire and retain better Manager officers (and maybe employees)</a:t>
            </a:r>
          </a:p>
          <a:p>
            <a:pPr eaLnBrk="1" hangingPunct="1">
              <a:buFont typeface="Wingdings" pitchFamily="2" charset="2"/>
              <a:buChar char="q"/>
              <a:defRPr/>
            </a:pPr>
            <a:r>
              <a:rPr lang="en-US" altLang="en-US" sz="2400" dirty="0"/>
              <a:t> It makes everyone’s service much more rewarding</a:t>
            </a:r>
          </a:p>
        </p:txBody>
      </p:sp>
    </p:spTree>
    <p:extLst>
      <p:ext uri="{BB962C8B-B14F-4D97-AF65-F5344CB8AC3E}">
        <p14:creationId xmlns:p14="http://schemas.microsoft.com/office/powerpoint/2010/main" val="3383104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609600"/>
            <a:ext cx="8077200" cy="1219200"/>
          </a:xfrm>
        </p:spPr>
        <p:txBody>
          <a:bodyPr>
            <a:normAutofit/>
          </a:bodyPr>
          <a:lstStyle/>
          <a:p>
            <a:pPr eaLnBrk="1" hangingPunct="1">
              <a:defRPr/>
            </a:pPr>
            <a:r>
              <a:rPr lang="en-US" altLang="en-US" sz="3200" b="1" dirty="0">
                <a:solidFill>
                  <a:srgbClr val="990000"/>
                </a:solidFill>
              </a:rPr>
              <a:t>Exercise:  Critical Attributes of a Commissioner and a Manager</a:t>
            </a:r>
          </a:p>
        </p:txBody>
      </p:sp>
      <p:sp>
        <p:nvSpPr>
          <p:cNvPr id="12291" name="Content Placeholder 2"/>
          <p:cNvSpPr>
            <a:spLocks noGrp="1"/>
          </p:cNvSpPr>
          <p:nvPr>
            <p:ph idx="1"/>
          </p:nvPr>
        </p:nvSpPr>
        <p:spPr>
          <a:xfrm>
            <a:off x="609606" y="2438400"/>
            <a:ext cx="6348413" cy="2133600"/>
          </a:xfrm>
        </p:spPr>
        <p:txBody>
          <a:bodyPr/>
          <a:lstStyle/>
          <a:p>
            <a:pPr eaLnBrk="1" hangingPunct="1">
              <a:buFont typeface="Wingdings" pitchFamily="2" charset="2"/>
              <a:buChar char="q"/>
              <a:defRPr/>
            </a:pPr>
            <a:r>
              <a:rPr lang="en-US" altLang="en-US" sz="2400" dirty="0"/>
              <a:t>Five “critical attributes” of a Commissioner</a:t>
            </a:r>
          </a:p>
          <a:p>
            <a:pPr eaLnBrk="1" hangingPunct="1">
              <a:buFont typeface="Wingdings" pitchFamily="2" charset="2"/>
              <a:buChar char="q"/>
              <a:defRPr/>
            </a:pPr>
            <a:r>
              <a:rPr lang="en-US" altLang="en-US" sz="2400" dirty="0"/>
              <a:t>Five “critical attributes” of a Manager/senior staff</a:t>
            </a:r>
          </a:p>
          <a:p>
            <a:pPr lvl="1" eaLnBrk="1" hangingPunct="1">
              <a:buClr>
                <a:srgbClr val="AEAE5D"/>
              </a:buClr>
              <a:defRPr/>
            </a:pPr>
            <a:endParaRPr lang="en-US" altLang="en-US" dirty="0">
              <a:solidFill>
                <a:schemeClr val="tx1">
                  <a:lumMod val="75000"/>
                  <a:lumOff val="25000"/>
                </a:schemeClr>
              </a:solidFill>
              <a:cs typeface="Arial" charset="0"/>
            </a:endParaRPr>
          </a:p>
        </p:txBody>
      </p:sp>
    </p:spTree>
    <p:extLst>
      <p:ext uri="{BB962C8B-B14F-4D97-AF65-F5344CB8AC3E}">
        <p14:creationId xmlns:p14="http://schemas.microsoft.com/office/powerpoint/2010/main" val="1500407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990000"/>
                </a:solidFill>
              </a:rPr>
              <a:t>The Individual Commissioners</a:t>
            </a:r>
            <a:endParaRPr lang="en-US" sz="3200" dirty="0"/>
          </a:p>
        </p:txBody>
      </p:sp>
      <p:sp>
        <p:nvSpPr>
          <p:cNvPr id="3" name="Content Placeholder 2"/>
          <p:cNvSpPr>
            <a:spLocks noGrp="1"/>
          </p:cNvSpPr>
          <p:nvPr>
            <p:ph idx="1"/>
          </p:nvPr>
        </p:nvSpPr>
        <p:spPr/>
        <p:txBody>
          <a:bodyPr/>
          <a:lstStyle/>
          <a:p>
            <a:r>
              <a:rPr lang="en-US" altLang="en-US" sz="2400" dirty="0"/>
              <a:t>A Necessary and Integral Part of the Hospital District’s Success</a:t>
            </a:r>
          </a:p>
          <a:p>
            <a:r>
              <a:rPr lang="en-US" altLang="en-US" sz="2400" dirty="0"/>
              <a:t>The Leaders of the District</a:t>
            </a:r>
          </a:p>
          <a:p>
            <a:endParaRPr lang="en-US" dirty="0"/>
          </a:p>
        </p:txBody>
      </p:sp>
    </p:spTree>
    <p:extLst>
      <p:ext uri="{BB962C8B-B14F-4D97-AF65-F5344CB8AC3E}">
        <p14:creationId xmlns:p14="http://schemas.microsoft.com/office/powerpoint/2010/main" val="3917120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609600"/>
            <a:ext cx="7772400" cy="914400"/>
          </a:xfrm>
        </p:spPr>
        <p:txBody>
          <a:bodyPr>
            <a:normAutofit/>
          </a:bodyPr>
          <a:lstStyle/>
          <a:p>
            <a:pPr eaLnBrk="1" hangingPunct="1">
              <a:lnSpc>
                <a:spcPct val="80000"/>
              </a:lnSpc>
            </a:pPr>
            <a:r>
              <a:rPr lang="en-US" altLang="en-US" sz="3200" b="1" dirty="0">
                <a:solidFill>
                  <a:srgbClr val="990000"/>
                </a:solidFill>
              </a:rPr>
              <a:t>The Individual Commissioner’</a:t>
            </a:r>
            <a:r>
              <a:rPr lang="en-US" altLang="ja-JP" sz="3200" b="1" dirty="0">
                <a:solidFill>
                  <a:srgbClr val="990000"/>
                </a:solidFill>
              </a:rPr>
              <a:t>s Authority</a:t>
            </a:r>
            <a:endParaRPr lang="en-US" altLang="en-US" sz="3200" b="1" dirty="0">
              <a:solidFill>
                <a:srgbClr val="990000"/>
              </a:solidFill>
            </a:endParaRPr>
          </a:p>
        </p:txBody>
      </p:sp>
      <p:sp>
        <p:nvSpPr>
          <p:cNvPr id="15363" name="Rectangle 3"/>
          <p:cNvSpPr>
            <a:spLocks noGrp="1" noChangeArrowheads="1"/>
          </p:cNvSpPr>
          <p:nvPr>
            <p:ph idx="1"/>
          </p:nvPr>
        </p:nvSpPr>
        <p:spPr>
          <a:xfrm>
            <a:off x="304800" y="1981200"/>
            <a:ext cx="7467600" cy="4302125"/>
          </a:xfrm>
        </p:spPr>
        <p:txBody>
          <a:bodyPr/>
          <a:lstStyle/>
          <a:p>
            <a:pPr eaLnBrk="1" hangingPunct="1">
              <a:defRPr/>
            </a:pPr>
            <a:r>
              <a:rPr lang="en-US" altLang="en-US" sz="2400" dirty="0"/>
              <a:t>None, nada, nothing, nyet </a:t>
            </a:r>
          </a:p>
          <a:p>
            <a:pPr eaLnBrk="1" hangingPunct="1">
              <a:defRPr/>
            </a:pPr>
            <a:r>
              <a:rPr lang="en-US" altLang="en-US" sz="2400" dirty="0"/>
              <a:t>Must act together as a unit to govern the affairs of the District.  RCW 42.30.020.</a:t>
            </a:r>
          </a:p>
          <a:p>
            <a:pPr eaLnBrk="1" hangingPunct="1">
              <a:defRPr/>
            </a:pPr>
            <a:r>
              <a:rPr lang="en-US" altLang="en-US" sz="2400" dirty="0"/>
              <a:t>No authority to act alone </a:t>
            </a:r>
            <a:r>
              <a:rPr lang="en-US" altLang="en-US" sz="2400" i="1" dirty="0"/>
              <a:t>unless </a:t>
            </a:r>
            <a:r>
              <a:rPr lang="en-US" altLang="en-US" sz="2400" dirty="0"/>
              <a:t>the authority is delegated by the board</a:t>
            </a:r>
          </a:p>
        </p:txBody>
      </p:sp>
    </p:spTree>
    <p:extLst>
      <p:ext uri="{BB962C8B-B14F-4D97-AF65-F5344CB8AC3E}">
        <p14:creationId xmlns:p14="http://schemas.microsoft.com/office/powerpoint/2010/main" val="519610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990000"/>
                </a:solidFill>
              </a:rPr>
              <a:t>The Commission</a:t>
            </a:r>
            <a:endParaRPr lang="en-US" sz="3200" dirty="0"/>
          </a:p>
        </p:txBody>
      </p:sp>
      <p:sp>
        <p:nvSpPr>
          <p:cNvPr id="3" name="Content Placeholder 2"/>
          <p:cNvSpPr>
            <a:spLocks noGrp="1"/>
          </p:cNvSpPr>
          <p:nvPr>
            <p:ph idx="1"/>
          </p:nvPr>
        </p:nvSpPr>
        <p:spPr>
          <a:xfrm>
            <a:off x="457200" y="2286000"/>
            <a:ext cx="8229600" cy="3846576"/>
          </a:xfrm>
        </p:spPr>
        <p:txBody>
          <a:bodyPr/>
          <a:lstStyle/>
          <a:p>
            <a:r>
              <a:rPr lang="en-US" altLang="en-US" sz="2400" b="1" dirty="0"/>
              <a:t>Acting Together as a Commission Can Achieve Amazing Results</a:t>
            </a:r>
          </a:p>
          <a:p>
            <a:endParaRPr lang="en-US" dirty="0"/>
          </a:p>
        </p:txBody>
      </p:sp>
    </p:spTree>
    <p:extLst>
      <p:ext uri="{BB962C8B-B14F-4D97-AF65-F5344CB8AC3E}">
        <p14:creationId xmlns:p14="http://schemas.microsoft.com/office/powerpoint/2010/main" val="259564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533400" y="1388696"/>
            <a:ext cx="8382000" cy="1028700"/>
          </a:xfrm>
        </p:spPr>
        <p:txBody>
          <a:bodyPr/>
          <a:lstStyle/>
          <a:p>
            <a:pPr algn="l" eaLnBrk="1" hangingPunct="1"/>
            <a:r>
              <a:rPr lang="en-US" sz="3200" b="1" dirty="0">
                <a:solidFill>
                  <a:srgbClr val="A50021"/>
                </a:solidFill>
                <a:latin typeface="Arial" panose="020B0604020202020204" pitchFamily="34" charset="0"/>
                <a:cs typeface="Arial" panose="020B0604020202020204" pitchFamily="34" charset="0"/>
              </a:rPr>
              <a:t>Washington's Open Public </a:t>
            </a:r>
            <a:br>
              <a:rPr lang="en-US" sz="3200" b="1" dirty="0">
                <a:solidFill>
                  <a:srgbClr val="A50021"/>
                </a:solidFill>
                <a:latin typeface="Arial" panose="020B0604020202020204" pitchFamily="34" charset="0"/>
                <a:cs typeface="Arial" panose="020B0604020202020204" pitchFamily="34" charset="0"/>
              </a:rPr>
            </a:br>
            <a:r>
              <a:rPr lang="en-US" sz="3200" b="1" dirty="0">
                <a:solidFill>
                  <a:srgbClr val="A50021"/>
                </a:solidFill>
                <a:latin typeface="Arial" panose="020B0604020202020204" pitchFamily="34" charset="0"/>
                <a:cs typeface="Arial" panose="020B0604020202020204" pitchFamily="34" charset="0"/>
              </a:rPr>
              <a:t>Meetings Act (OPMA) </a:t>
            </a:r>
          </a:p>
        </p:txBody>
      </p:sp>
      <p:sp>
        <p:nvSpPr>
          <p:cNvPr id="5123" name="Rectangle 3"/>
          <p:cNvSpPr>
            <a:spLocks noGrp="1" noChangeArrowheads="1"/>
          </p:cNvSpPr>
          <p:nvPr>
            <p:ph type="body" sz="half" idx="1"/>
          </p:nvPr>
        </p:nvSpPr>
        <p:spPr>
          <a:xfrm>
            <a:off x="838200" y="2732943"/>
            <a:ext cx="7239000" cy="1381857"/>
          </a:xfrm>
        </p:spPr>
        <p:txBody>
          <a:bodyPr/>
          <a:lstStyle/>
          <a:p>
            <a:pPr>
              <a:buClr>
                <a:schemeClr val="accent6">
                  <a:lumMod val="75000"/>
                </a:schemeClr>
              </a:buClr>
              <a:buSzPct val="60000"/>
            </a:pPr>
            <a:r>
              <a:rPr lang="en-US" sz="2400" dirty="0">
                <a:latin typeface="Arial" panose="020B0604020202020204" pitchFamily="34" charset="0"/>
                <a:cs typeface="Arial" panose="020B0604020202020204" pitchFamily="34" charset="0"/>
              </a:rPr>
              <a:t>Requires meetings to be open to the public, gavel to gavel</a:t>
            </a:r>
          </a:p>
          <a:p>
            <a:pPr>
              <a:buClr>
                <a:schemeClr val="accent6">
                  <a:lumMod val="75000"/>
                </a:schemeClr>
              </a:buClr>
              <a:buSzPct val="60000"/>
            </a:pPr>
            <a:r>
              <a:rPr lang="en-US" sz="2400" dirty="0">
                <a:latin typeface="Arial" panose="020B0604020202020204" pitchFamily="34" charset="0"/>
                <a:cs typeface="Arial" panose="020B0604020202020204" pitchFamily="34" charset="0"/>
              </a:rPr>
              <a:t>RCW 42.30</a:t>
            </a:r>
          </a:p>
          <a:p>
            <a:pPr eaLnBrk="1" hangingPunct="1">
              <a:buSzPct val="60000"/>
              <a:buFont typeface="Wingdings" pitchFamily="2" charset="2"/>
              <a:buNone/>
            </a:pPr>
            <a:endParaRPr lang="en-US" sz="2400" dirty="0"/>
          </a:p>
        </p:txBody>
      </p:sp>
      <p:pic>
        <p:nvPicPr>
          <p:cNvPr id="5124" name="Picture 5" descr="DOOR"/>
          <p:cNvPicPr>
            <a:picLocks noGrp="1" noChangeAspect="1" noChangeArrowheads="1"/>
          </p:cNvPicPr>
          <p:nvPr>
            <p:ph sz="half" idx="2"/>
          </p:nvPr>
        </p:nvPicPr>
        <p:blipFill>
          <a:blip r:embed="rId2" cstate="print"/>
          <a:srcRect/>
          <a:stretch>
            <a:fillRect/>
          </a:stretch>
        </p:blipFill>
        <p:spPr>
          <a:xfrm>
            <a:off x="5867400" y="4343400"/>
            <a:ext cx="1930719" cy="1878806"/>
          </a:xfrm>
          <a:noFill/>
        </p:spPr>
      </p:pic>
    </p:spTree>
    <p:extLst>
      <p:ext uri="{BB962C8B-B14F-4D97-AF65-F5344CB8AC3E}">
        <p14:creationId xmlns:p14="http://schemas.microsoft.com/office/powerpoint/2010/main" val="3470165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503" name="Group 55"/>
          <p:cNvGraphicFramePr>
            <a:graphicFrameLocks noGrp="1"/>
          </p:cNvGraphicFramePr>
          <p:nvPr>
            <p:extLst>
              <p:ext uri="{D42A27DB-BD31-4B8C-83A1-F6EECF244321}">
                <p14:modId xmlns:p14="http://schemas.microsoft.com/office/powerpoint/2010/main" val="108492990"/>
              </p:ext>
            </p:extLst>
          </p:nvPr>
        </p:nvGraphicFramePr>
        <p:xfrm>
          <a:off x="762000" y="1371600"/>
          <a:ext cx="7543800" cy="3807560"/>
        </p:xfrm>
        <a:graphic>
          <a:graphicData uri="http://schemas.openxmlformats.org/drawingml/2006/table">
            <a:tbl>
              <a:tblPr/>
              <a:tblGrid>
                <a:gridCol w="3800475">
                  <a:extLst>
                    <a:ext uri="{9D8B030D-6E8A-4147-A177-3AD203B41FA5}">
                      <a16:colId xmlns:a16="http://schemas.microsoft.com/office/drawing/2014/main" val="20000"/>
                    </a:ext>
                  </a:extLst>
                </a:gridCol>
                <a:gridCol w="3743325">
                  <a:extLst>
                    <a:ext uri="{9D8B030D-6E8A-4147-A177-3AD203B41FA5}">
                      <a16:colId xmlns:a16="http://schemas.microsoft.com/office/drawing/2014/main" val="20001"/>
                    </a:ext>
                  </a:extLst>
                </a:gridCol>
              </a:tblGrid>
              <a:tr h="668216">
                <a:tc gridSpan="2">
                  <a:txBody>
                    <a:bodyPr/>
                    <a:lstStyle>
                      <a:lvl1pPr marL="342900" indent="-342900" eaLnBrk="0" hangingPunct="0">
                        <a:spcBef>
                          <a:spcPct val="20000"/>
                        </a:spcBef>
                        <a:buClr>
                          <a:schemeClr val="folHlink"/>
                        </a:buClr>
                        <a:buSzPct val="90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en-US" sz="1500" b="1" i="0" u="none" strike="noStrike" cap="none" normalizeH="0" baseline="0" dirty="0">
                        <a:ln>
                          <a:noFill/>
                        </a:ln>
                        <a:solidFill>
                          <a:schemeClr val="tx1"/>
                        </a:solidFill>
                        <a:effectLst/>
                        <a:latin typeface="Garamond" pitchFamily="18" charset="0"/>
                        <a:ea typeface="MS PGothic" pitchFamily="34" charset="-128"/>
                        <a:cs typeface="Times New Roman" pitchFamily="18" charset="0"/>
                      </a:endParaRPr>
                    </a:p>
                  </a:txBody>
                  <a:tcPr marT="45704" marB="45704"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822928">
                <a:tc gridSpan="2">
                  <a:txBody>
                    <a:bodyPr/>
                    <a:lstStyle>
                      <a:lvl1pPr marL="342900" indent="-342900" eaLnBrk="0" hangingPunct="0">
                        <a:spcBef>
                          <a:spcPct val="20000"/>
                        </a:spcBef>
                        <a:buClr>
                          <a:schemeClr val="folHlink"/>
                        </a:buClr>
                        <a:buSzPct val="90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en-US" sz="2400" b="0" i="0" u="none" strike="noStrike" cap="none" normalizeH="0" baseline="0" dirty="0">
                          <a:ln>
                            <a:noFill/>
                          </a:ln>
                          <a:solidFill>
                            <a:schemeClr val="tx1"/>
                          </a:solidFill>
                          <a:effectLst/>
                          <a:latin typeface="Arial" pitchFamily="34" charset="0"/>
                          <a:ea typeface="MS PGothic" pitchFamily="34" charset="-128"/>
                          <a:cs typeface="Times New Roman" pitchFamily="18" charset="0"/>
                        </a:rPr>
                        <a:t>A Very Limited Resource</a:t>
                      </a:r>
                    </a:p>
                    <a:p>
                      <a:pPr marL="342900" marR="0" lvl="0" indent="-34290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en-US" sz="2400" b="0" i="0" u="none" strike="noStrike" cap="none" normalizeH="0" baseline="0" dirty="0">
                        <a:ln>
                          <a:noFill/>
                        </a:ln>
                        <a:solidFill>
                          <a:schemeClr val="tx1"/>
                        </a:solidFill>
                        <a:effectLst/>
                        <a:latin typeface="Arial" pitchFamily="34" charset="0"/>
                        <a:ea typeface="MS PGothic" pitchFamily="34" charset="-128"/>
                        <a:cs typeface="Times New Roman" pitchFamily="18" charset="0"/>
                      </a:endParaRPr>
                    </a:p>
                  </a:txBody>
                  <a:tcPr marT="45704" marB="45704"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1371568">
                <a:tc>
                  <a:txBody>
                    <a:bodyPr/>
                    <a:lstStyle>
                      <a:lvl1pPr marL="342900" indent="-342900" eaLnBrk="0" hangingPunct="0">
                        <a:spcBef>
                          <a:spcPct val="20000"/>
                        </a:spcBef>
                        <a:buClr>
                          <a:schemeClr val="folHlink"/>
                        </a:buClr>
                        <a:buSzPct val="90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en-US" sz="2400" b="0" i="0" u="none" strike="noStrike" cap="none" normalizeH="0" baseline="0" dirty="0">
                          <a:ln>
                            <a:noFill/>
                          </a:ln>
                          <a:solidFill>
                            <a:schemeClr val="tx1"/>
                          </a:solidFill>
                          <a:effectLst/>
                          <a:latin typeface="Arial" pitchFamily="34" charset="0"/>
                          <a:ea typeface="MS PGothic" pitchFamily="34" charset="-128"/>
                          <a:cs typeface="Times New Roman" pitchFamily="18" charset="0"/>
                        </a:rPr>
                        <a:t>1 – 5 Hours</a:t>
                      </a:r>
                    </a:p>
                    <a:p>
                      <a:pPr marL="342900" marR="0" lvl="0" indent="-34290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altLang="en-US" sz="2400" b="0" i="0" u="none" strike="noStrike" cap="none" normalizeH="0" baseline="0" dirty="0">
                          <a:ln>
                            <a:noFill/>
                          </a:ln>
                          <a:solidFill>
                            <a:schemeClr val="tx1"/>
                          </a:solidFill>
                          <a:effectLst/>
                          <a:latin typeface="Arial" pitchFamily="34" charset="0"/>
                          <a:ea typeface="MS PGothic" pitchFamily="34" charset="-128"/>
                          <a:cs typeface="Times New Roman" pitchFamily="18" charset="0"/>
                        </a:rPr>
                        <a:t>Per Month</a:t>
                      </a:r>
                    </a:p>
                  </a:txBody>
                  <a:tcPr marT="45704" marB="45704" horzOverflow="overflow">
                    <a:lnL>
                      <a:noFill/>
                    </a:lnL>
                    <a:lnR>
                      <a:noFill/>
                    </a:lnR>
                    <a:lnT>
                      <a:noFill/>
                    </a:lnT>
                    <a:lnB>
                      <a:noFill/>
                    </a:lnB>
                    <a:lnTlToBr>
                      <a:noFill/>
                    </a:lnTlToBr>
                    <a:lnBlToTr>
                      <a:noFill/>
                    </a:lnBlToTr>
                    <a:noFill/>
                  </a:tcPr>
                </a:tc>
                <a:tc>
                  <a:txBody>
                    <a:bodyPr/>
                    <a:lstStyle>
                      <a:lvl1pPr marL="342900" indent="-342900" eaLnBrk="0" hangingPunct="0">
                        <a:spcBef>
                          <a:spcPct val="20000"/>
                        </a:spcBef>
                        <a:buClr>
                          <a:schemeClr val="folHlink"/>
                        </a:buClr>
                        <a:buSzPct val="90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en-US" sz="2400" b="0" i="0" u="none" strike="noStrike" cap="none" normalizeH="0" baseline="0" dirty="0">
                          <a:ln>
                            <a:noFill/>
                          </a:ln>
                          <a:solidFill>
                            <a:schemeClr val="tx1"/>
                          </a:solidFill>
                          <a:effectLst/>
                          <a:latin typeface="Arial" pitchFamily="34" charset="0"/>
                          <a:ea typeface="MS PGothic" pitchFamily="34" charset="-128"/>
                          <a:cs typeface="Times New Roman" pitchFamily="18" charset="0"/>
                        </a:rPr>
                        <a:t>5 – 10 Hours</a:t>
                      </a:r>
                    </a:p>
                    <a:p>
                      <a:pPr marL="342900" marR="0" lvl="0" indent="-34290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altLang="en-US" sz="2400" b="0" i="0" u="none" strike="noStrike" cap="none" normalizeH="0" baseline="0" dirty="0">
                          <a:ln>
                            <a:noFill/>
                          </a:ln>
                          <a:solidFill>
                            <a:schemeClr val="tx1"/>
                          </a:solidFill>
                          <a:effectLst/>
                          <a:latin typeface="Arial" pitchFamily="34" charset="0"/>
                          <a:ea typeface="MS PGothic" pitchFamily="34" charset="-128"/>
                          <a:cs typeface="Times New Roman" pitchFamily="18" charset="0"/>
                        </a:rPr>
                        <a:t>Per Month</a:t>
                      </a:r>
                    </a:p>
                    <a:p>
                      <a:pPr marL="342900" marR="0" lvl="0" indent="-34290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endParaRPr kumimoji="0" lang="en-US" altLang="en-US" sz="2400" b="0" i="0" u="none" strike="noStrike" cap="none" normalizeH="0" baseline="0" dirty="0">
                        <a:ln>
                          <a:noFill/>
                        </a:ln>
                        <a:solidFill>
                          <a:schemeClr val="tx1"/>
                        </a:solidFill>
                        <a:effectLst/>
                        <a:latin typeface="Arial" pitchFamily="34" charset="0"/>
                        <a:ea typeface="MS PGothic" pitchFamily="34" charset="-128"/>
                        <a:cs typeface="Times New Roman" pitchFamily="18" charset="0"/>
                      </a:endParaRPr>
                    </a:p>
                  </a:txBody>
                  <a:tcPr marT="45704" marB="4570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944848">
                <a:tc>
                  <a:txBody>
                    <a:bodyPr/>
                    <a:lstStyle>
                      <a:lvl1pPr marL="342900" indent="-342900" eaLnBrk="0" hangingPunct="0">
                        <a:spcBef>
                          <a:spcPct val="20000"/>
                        </a:spcBef>
                        <a:buClr>
                          <a:schemeClr val="folHlink"/>
                        </a:buClr>
                        <a:buSzPct val="90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en-US" sz="2400" b="0" i="0" u="none" strike="noStrike" cap="none" normalizeH="0" baseline="0" dirty="0">
                          <a:ln>
                            <a:noFill/>
                          </a:ln>
                          <a:solidFill>
                            <a:schemeClr val="tx1"/>
                          </a:solidFill>
                          <a:effectLst/>
                          <a:latin typeface="Arial" pitchFamily="34" charset="0"/>
                          <a:ea typeface="MS PGothic" pitchFamily="34" charset="-128"/>
                          <a:cs typeface="Times New Roman" pitchFamily="18" charset="0"/>
                        </a:rPr>
                        <a:t>10 – 15 Hours</a:t>
                      </a:r>
                    </a:p>
                    <a:p>
                      <a:pPr marL="342900" marR="0" lvl="0" indent="-34290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altLang="en-US" sz="2400" b="0" i="0" u="none" strike="noStrike" cap="none" normalizeH="0" baseline="0" dirty="0">
                          <a:ln>
                            <a:noFill/>
                          </a:ln>
                          <a:solidFill>
                            <a:schemeClr val="tx1"/>
                          </a:solidFill>
                          <a:effectLst/>
                          <a:latin typeface="Arial" pitchFamily="34" charset="0"/>
                          <a:ea typeface="MS PGothic" pitchFamily="34" charset="-128"/>
                          <a:cs typeface="Times New Roman" pitchFamily="18" charset="0"/>
                        </a:rPr>
                        <a:t>Per Month</a:t>
                      </a:r>
                    </a:p>
                  </a:txBody>
                  <a:tcPr marT="45704" marB="45704" horzOverflow="overflow">
                    <a:lnL>
                      <a:noFill/>
                    </a:lnL>
                    <a:lnR>
                      <a:noFill/>
                    </a:lnR>
                    <a:lnT>
                      <a:noFill/>
                    </a:lnT>
                    <a:lnB>
                      <a:noFill/>
                    </a:lnB>
                    <a:lnTlToBr>
                      <a:noFill/>
                    </a:lnTlToBr>
                    <a:lnBlToTr>
                      <a:noFill/>
                    </a:lnBlToTr>
                    <a:noFill/>
                  </a:tcPr>
                </a:tc>
                <a:tc>
                  <a:txBody>
                    <a:bodyPr/>
                    <a:lstStyle>
                      <a:lvl1pPr marL="342900" indent="-342900" eaLnBrk="0" hangingPunct="0">
                        <a:spcBef>
                          <a:spcPct val="20000"/>
                        </a:spcBef>
                        <a:buClr>
                          <a:schemeClr val="folHlink"/>
                        </a:buClr>
                        <a:buSzPct val="90000"/>
                        <a:buFont typeface="Wingdings" pitchFamily="2" charset="2"/>
                        <a:defRPr sz="2400">
                          <a:solidFill>
                            <a:schemeClr val="tx1"/>
                          </a:solidFill>
                          <a:latin typeface="Arial" pitchFamily="34" charset="0"/>
                          <a:ea typeface="MS PGothic" pitchFamily="34" charset="-128"/>
                        </a:defRPr>
                      </a:lvl1pPr>
                      <a:lvl2pPr marL="742950" indent="-285750" eaLnBrk="0" hangingPunct="0">
                        <a:spcBef>
                          <a:spcPct val="20000"/>
                        </a:spcBef>
                        <a:buClr>
                          <a:schemeClr val="accent1"/>
                        </a:buClr>
                        <a:buSzPct val="75000"/>
                        <a:buFont typeface="Wingdings" pitchFamily="2" charset="2"/>
                        <a:defRPr sz="22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lr>
                          <a:schemeClr val="folHlink"/>
                        </a:buClr>
                        <a:buSzPct val="55000"/>
                        <a:buFont typeface="Wingdings" pitchFamily="2" charset="2"/>
                        <a:defRPr sz="21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buClr>
                          <a:schemeClr val="accent1"/>
                        </a:buClr>
                        <a:buFont typeface="Wingdings" pitchFamily="2" charset="2"/>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Arial" pitchFamily="34" charset="0"/>
                          <a:ea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en-US" sz="2400" b="0" i="0" u="none" strike="noStrike" cap="none" normalizeH="0" baseline="0" dirty="0">
                          <a:ln>
                            <a:noFill/>
                          </a:ln>
                          <a:solidFill>
                            <a:schemeClr val="tx1"/>
                          </a:solidFill>
                          <a:effectLst/>
                          <a:latin typeface="Arial" pitchFamily="34" charset="0"/>
                          <a:ea typeface="MS PGothic" pitchFamily="34" charset="-128"/>
                          <a:cs typeface="Times New Roman" pitchFamily="18" charset="0"/>
                        </a:rPr>
                        <a:t>15+ Hours</a:t>
                      </a:r>
                    </a:p>
                    <a:p>
                      <a:pPr marL="342900" marR="0" lvl="0" indent="-34290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altLang="en-US" sz="2400" b="0" i="0" u="none" strike="noStrike" cap="none" normalizeH="0" baseline="0" dirty="0">
                          <a:ln>
                            <a:noFill/>
                          </a:ln>
                          <a:solidFill>
                            <a:schemeClr val="tx1"/>
                          </a:solidFill>
                          <a:effectLst/>
                          <a:latin typeface="Arial" pitchFamily="34" charset="0"/>
                          <a:ea typeface="MS PGothic" pitchFamily="34" charset="-128"/>
                          <a:cs typeface="Times New Roman" pitchFamily="18" charset="0"/>
                        </a:rPr>
                        <a:t>Per Month</a:t>
                      </a:r>
                    </a:p>
                  </a:txBody>
                  <a:tcPr marT="45704" marB="4570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3561" name="Rectangle 43"/>
          <p:cNvSpPr>
            <a:spLocks noGrp="1" noChangeArrowheads="1"/>
          </p:cNvSpPr>
          <p:nvPr>
            <p:ph type="title"/>
          </p:nvPr>
        </p:nvSpPr>
        <p:spPr/>
        <p:txBody>
          <a:bodyPr>
            <a:normAutofit/>
          </a:bodyPr>
          <a:lstStyle/>
          <a:p>
            <a:pPr eaLnBrk="1" hangingPunct="1">
              <a:lnSpc>
                <a:spcPct val="80000"/>
              </a:lnSpc>
            </a:pPr>
            <a:r>
              <a:rPr lang="en-US" altLang="en-US" sz="3200" b="1" dirty="0">
                <a:solidFill>
                  <a:srgbClr val="990000"/>
                </a:solidFill>
                <a:cs typeface="Times New Roman" panose="02020603050405020304" pitchFamily="18" charset="0"/>
              </a:rPr>
              <a:t>Commissioners</a:t>
            </a:r>
            <a:r>
              <a:rPr lang="ja-JP" altLang="en-US" sz="3200" b="1" dirty="0">
                <a:solidFill>
                  <a:srgbClr val="990000"/>
                </a:solidFill>
                <a:cs typeface="Times New Roman" panose="02020603050405020304" pitchFamily="18" charset="0"/>
              </a:rPr>
              <a:t>’</a:t>
            </a:r>
            <a:r>
              <a:rPr lang="en-US" altLang="ja-JP" sz="3200" b="1" dirty="0">
                <a:solidFill>
                  <a:srgbClr val="990000"/>
                </a:solidFill>
                <a:cs typeface="Times New Roman" panose="02020603050405020304" pitchFamily="18" charset="0"/>
              </a:rPr>
              <a:t> Time – </a:t>
            </a:r>
            <a:br>
              <a:rPr lang="en-US" altLang="ja-JP" sz="3200" b="1" dirty="0">
                <a:solidFill>
                  <a:srgbClr val="990000"/>
                </a:solidFill>
                <a:cs typeface="Times New Roman" panose="02020603050405020304" pitchFamily="18" charset="0"/>
              </a:rPr>
            </a:br>
            <a:r>
              <a:rPr lang="en-US" altLang="ja-JP" sz="3200" b="1" dirty="0">
                <a:solidFill>
                  <a:srgbClr val="990000"/>
                </a:solidFill>
                <a:cs typeface="Times New Roman" panose="02020603050405020304" pitchFamily="18" charset="0"/>
              </a:rPr>
              <a:t>A Scarce Resource</a:t>
            </a:r>
            <a:endParaRPr lang="en-US" altLang="en-US" sz="3200" b="1" dirty="0">
              <a:solidFill>
                <a:srgbClr val="990000"/>
              </a:solidFill>
              <a:cs typeface="Times New Roman" panose="02020603050405020304" pitchFamily="18" charset="0"/>
            </a:endParaRPr>
          </a:p>
        </p:txBody>
      </p:sp>
    </p:spTree>
    <p:extLst>
      <p:ext uri="{BB962C8B-B14F-4D97-AF65-F5344CB8AC3E}">
        <p14:creationId xmlns:p14="http://schemas.microsoft.com/office/powerpoint/2010/main" val="4035133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533403"/>
            <a:ext cx="7772400" cy="788988"/>
          </a:xfrm>
        </p:spPr>
        <p:txBody>
          <a:bodyPr>
            <a:normAutofit/>
          </a:bodyPr>
          <a:lstStyle/>
          <a:p>
            <a:pPr eaLnBrk="1" hangingPunct="1"/>
            <a:r>
              <a:rPr lang="en-US" altLang="en-US" sz="3200" b="1" dirty="0">
                <a:solidFill>
                  <a:srgbClr val="990000"/>
                </a:solidFill>
              </a:rPr>
              <a:t>A Very Valuable Asset</a:t>
            </a:r>
          </a:p>
        </p:txBody>
      </p:sp>
      <p:sp>
        <p:nvSpPr>
          <p:cNvPr id="18435" name="Rectangle 3"/>
          <p:cNvSpPr>
            <a:spLocks noGrp="1" noChangeArrowheads="1"/>
          </p:cNvSpPr>
          <p:nvPr>
            <p:ph idx="1"/>
          </p:nvPr>
        </p:nvSpPr>
        <p:spPr>
          <a:xfrm>
            <a:off x="838200" y="1752600"/>
            <a:ext cx="7848600" cy="4530725"/>
          </a:xfrm>
        </p:spPr>
        <p:txBody>
          <a:bodyPr/>
          <a:lstStyle/>
          <a:p>
            <a:pPr eaLnBrk="1" hangingPunct="1">
              <a:defRPr/>
            </a:pPr>
            <a:r>
              <a:rPr lang="en-US" altLang="en-US" sz="2400" dirty="0"/>
              <a:t>Commissioners have very limited time - it is an expensive and precious resource of the District that should not be squandered</a:t>
            </a:r>
          </a:p>
          <a:p>
            <a:pPr eaLnBrk="1" hangingPunct="1">
              <a:defRPr/>
            </a:pPr>
            <a:r>
              <a:rPr lang="en-US" altLang="en-US" sz="2400" dirty="0"/>
              <a:t>The Commissioner role should be focused on governance</a:t>
            </a:r>
          </a:p>
          <a:p>
            <a:pPr eaLnBrk="1" hangingPunct="1">
              <a:buFont typeface="Wingdings" pitchFamily="2" charset="2"/>
              <a:buNone/>
              <a:defRPr/>
            </a:pPr>
            <a:endParaRPr lang="en-US" altLang="en-US" sz="1800" b="1" dirty="0"/>
          </a:p>
        </p:txBody>
      </p:sp>
      <p:sp>
        <p:nvSpPr>
          <p:cNvPr id="24580" name="Line 4"/>
          <p:cNvSpPr>
            <a:spLocks noChangeShapeType="1"/>
          </p:cNvSpPr>
          <p:nvPr/>
        </p:nvSpPr>
        <p:spPr bwMode="auto">
          <a:xfrm flipV="1">
            <a:off x="3048000" y="44196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581" name="Line 5"/>
          <p:cNvSpPr>
            <a:spLocks noChangeShapeType="1"/>
          </p:cNvSpPr>
          <p:nvPr/>
        </p:nvSpPr>
        <p:spPr bwMode="auto">
          <a:xfrm>
            <a:off x="4876800" y="46482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582" name="Text Box 6"/>
          <p:cNvSpPr txBox="1">
            <a:spLocks noChangeArrowheads="1"/>
          </p:cNvSpPr>
          <p:nvPr/>
        </p:nvSpPr>
        <p:spPr bwMode="auto">
          <a:xfrm>
            <a:off x="3886200" y="4106866"/>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2400" b="1" dirty="0">
                <a:solidFill>
                  <a:srgbClr val="990000"/>
                </a:solidFill>
                <a:cs typeface="Arial" panose="020B0604020202020204" pitchFamily="34" charset="0"/>
              </a:rPr>
              <a:t>management</a:t>
            </a:r>
          </a:p>
        </p:txBody>
      </p:sp>
      <p:sp>
        <p:nvSpPr>
          <p:cNvPr id="24583" name="Text Box 7"/>
          <p:cNvSpPr txBox="1">
            <a:spLocks noChangeArrowheads="1"/>
          </p:cNvSpPr>
          <p:nvPr/>
        </p:nvSpPr>
        <p:spPr bwMode="auto">
          <a:xfrm>
            <a:off x="2057400" y="5105404"/>
            <a:ext cx="236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2400" b="1" dirty="0">
                <a:solidFill>
                  <a:srgbClr val="990000"/>
                </a:solidFill>
                <a:cs typeface="Arial" panose="020B0604020202020204" pitchFamily="34" charset="0"/>
              </a:rPr>
              <a:t>governance</a:t>
            </a:r>
          </a:p>
        </p:txBody>
      </p:sp>
    </p:spTree>
    <p:extLst>
      <p:ext uri="{BB962C8B-B14F-4D97-AF65-F5344CB8AC3E}">
        <p14:creationId xmlns:p14="http://schemas.microsoft.com/office/powerpoint/2010/main" val="25159742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457200"/>
            <a:ext cx="8382000" cy="1219200"/>
          </a:xfrm>
        </p:spPr>
        <p:txBody>
          <a:bodyPr>
            <a:normAutofit/>
          </a:bodyPr>
          <a:lstStyle/>
          <a:p>
            <a:pPr eaLnBrk="1" hangingPunct="1"/>
            <a:r>
              <a:rPr lang="en-US" altLang="en-US" sz="3200" b="1" dirty="0">
                <a:solidFill>
                  <a:srgbClr val="990000"/>
                </a:solidFill>
              </a:rPr>
              <a:t>The Law of Triviality</a:t>
            </a:r>
          </a:p>
        </p:txBody>
      </p:sp>
      <p:sp>
        <p:nvSpPr>
          <p:cNvPr id="3" name="Content Placeholder 2"/>
          <p:cNvSpPr>
            <a:spLocks noGrp="1"/>
          </p:cNvSpPr>
          <p:nvPr>
            <p:ph idx="1"/>
          </p:nvPr>
        </p:nvSpPr>
        <p:spPr>
          <a:xfrm>
            <a:off x="1066800" y="2057401"/>
            <a:ext cx="7704138" cy="4017963"/>
          </a:xfrm>
        </p:spPr>
        <p:txBody>
          <a:bodyPr rtlCol="0">
            <a:normAutofit/>
          </a:bodyPr>
          <a:lstStyle/>
          <a:p>
            <a:pPr marL="400050" lvl="1" indent="0" eaLnBrk="1" fontAlgn="auto" hangingPunct="1">
              <a:spcAft>
                <a:spcPts val="0"/>
              </a:spcAft>
              <a:buClr>
                <a:schemeClr val="accent1">
                  <a:lumMod val="75000"/>
                </a:schemeClr>
              </a:buClr>
              <a:buNone/>
              <a:defRPr/>
            </a:pPr>
            <a:r>
              <a:rPr lang="en-US" sz="2400" dirty="0"/>
              <a:t>The Law of Triviality... briefly stated:</a:t>
            </a:r>
          </a:p>
          <a:p>
            <a:pPr marL="400050" lvl="1" indent="0" eaLnBrk="1" fontAlgn="auto" hangingPunct="1">
              <a:spcAft>
                <a:spcPts val="0"/>
              </a:spcAft>
              <a:buClr>
                <a:schemeClr val="accent1">
                  <a:lumMod val="75000"/>
                </a:schemeClr>
              </a:buClr>
              <a:buFont typeface="Arial"/>
              <a:buNone/>
              <a:defRPr/>
            </a:pPr>
            <a:r>
              <a:rPr lang="en-US" sz="2400" dirty="0"/>
              <a:t>The time spent on any item of the agenda will be in inverse proportion to the (dollar) sum involved</a:t>
            </a:r>
          </a:p>
          <a:p>
            <a:pPr marL="400050" lvl="1" indent="0" eaLnBrk="1" fontAlgn="auto" hangingPunct="1">
              <a:spcAft>
                <a:spcPts val="0"/>
              </a:spcAft>
              <a:buClr>
                <a:schemeClr val="accent1">
                  <a:lumMod val="75000"/>
                </a:schemeClr>
              </a:buClr>
              <a:buFont typeface="Arial"/>
              <a:buNone/>
              <a:defRPr/>
            </a:pPr>
            <a:endParaRPr lang="en-US" sz="2400" dirty="0"/>
          </a:p>
          <a:p>
            <a:pPr marL="400050" lvl="1" indent="0" eaLnBrk="1" fontAlgn="auto" hangingPunct="1">
              <a:spcAft>
                <a:spcPts val="0"/>
              </a:spcAft>
              <a:buClr>
                <a:schemeClr val="accent1">
                  <a:lumMod val="75000"/>
                </a:schemeClr>
              </a:buClr>
              <a:buFont typeface="Arial"/>
              <a:buNone/>
              <a:defRPr/>
            </a:pPr>
            <a:r>
              <a:rPr lang="en-US" sz="2400" dirty="0"/>
              <a:t>C. Northcote Parkinson</a:t>
            </a:r>
          </a:p>
          <a:p>
            <a:pPr eaLnBrk="1" fontAlgn="auto" hangingPunct="1">
              <a:spcAft>
                <a:spcPts val="0"/>
              </a:spcAft>
              <a:buClr>
                <a:schemeClr val="accent1">
                  <a:lumMod val="75000"/>
                </a:schemeClr>
              </a:buClr>
              <a:buFont typeface="Arial"/>
              <a:buChar char="•"/>
              <a:defRPr/>
            </a:pPr>
            <a:endParaRPr lang="en-US" sz="1800" dirty="0">
              <a:solidFill>
                <a:schemeClr val="tx1">
                  <a:lumMod val="75000"/>
                  <a:lumOff val="25000"/>
                </a:schemeClr>
              </a:solidFill>
            </a:endParaRPr>
          </a:p>
        </p:txBody>
      </p:sp>
    </p:spTree>
    <p:extLst>
      <p:ext uri="{BB962C8B-B14F-4D97-AF65-F5344CB8AC3E}">
        <p14:creationId xmlns:p14="http://schemas.microsoft.com/office/powerpoint/2010/main" val="4102885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51376"/>
          </a:xfrm>
        </p:spPr>
        <p:txBody>
          <a:bodyPr/>
          <a:lstStyle/>
          <a:p>
            <a:pPr>
              <a:lnSpc>
                <a:spcPct val="90000"/>
              </a:lnSpc>
              <a:spcBef>
                <a:spcPts val="800"/>
              </a:spcBef>
              <a:spcAft>
                <a:spcPts val="0"/>
              </a:spcAft>
              <a:buSzPct val="75000"/>
              <a:defRPr/>
            </a:pPr>
            <a:r>
              <a:rPr lang="en-US" altLang="en-US" sz="2400" dirty="0"/>
              <a:t>Be informed – read the materials provided by the Manager</a:t>
            </a:r>
          </a:p>
          <a:p>
            <a:pPr lvl="1">
              <a:lnSpc>
                <a:spcPct val="90000"/>
              </a:lnSpc>
              <a:spcBef>
                <a:spcPts val="800"/>
              </a:spcBef>
              <a:buSzPct val="75000"/>
              <a:buFont typeface="Arial" panose="020B0604020202020204" pitchFamily="34" charset="0"/>
              <a:buChar char="•"/>
              <a:defRPr/>
            </a:pPr>
            <a:r>
              <a:rPr lang="en-US" altLang="en-US" sz="2400" dirty="0"/>
              <a:t>Allows effective participation</a:t>
            </a:r>
          </a:p>
          <a:p>
            <a:pPr lvl="1">
              <a:lnSpc>
                <a:spcPct val="90000"/>
              </a:lnSpc>
              <a:spcBef>
                <a:spcPts val="800"/>
              </a:spcBef>
              <a:buSzPct val="75000"/>
              <a:buFont typeface="Arial" panose="020B0604020202020204" pitchFamily="34" charset="0"/>
              <a:buChar char="•"/>
              <a:defRPr/>
            </a:pPr>
            <a:r>
              <a:rPr lang="en-US" altLang="en-US" sz="2400" dirty="0"/>
              <a:t>Good public perception of well informed officials</a:t>
            </a:r>
          </a:p>
          <a:p>
            <a:pPr lvl="1">
              <a:lnSpc>
                <a:spcPct val="90000"/>
              </a:lnSpc>
              <a:spcBef>
                <a:spcPts val="800"/>
              </a:spcBef>
              <a:buSzPct val="75000"/>
              <a:buFont typeface="Arial" panose="020B0604020202020204" pitchFamily="34" charset="0"/>
              <a:buChar char="•"/>
              <a:defRPr/>
            </a:pPr>
            <a:r>
              <a:rPr lang="en-US" altLang="en-US" sz="2400" dirty="0"/>
              <a:t>Allows the meeting to stay on track and to run efficiently</a:t>
            </a:r>
          </a:p>
          <a:p>
            <a:pPr>
              <a:lnSpc>
                <a:spcPct val="90000"/>
              </a:lnSpc>
              <a:spcBef>
                <a:spcPts val="800"/>
              </a:spcBef>
              <a:spcAft>
                <a:spcPts val="0"/>
              </a:spcAft>
              <a:buSzPct val="75000"/>
              <a:defRPr/>
            </a:pPr>
            <a:r>
              <a:rPr lang="en-US" altLang="en-US" sz="2400" dirty="0"/>
              <a:t>Leave things in better shape than when you arrived</a:t>
            </a:r>
          </a:p>
          <a:p>
            <a:pPr>
              <a:lnSpc>
                <a:spcPct val="90000"/>
              </a:lnSpc>
              <a:spcBef>
                <a:spcPts val="800"/>
              </a:spcBef>
              <a:spcAft>
                <a:spcPts val="0"/>
              </a:spcAft>
              <a:buSzPct val="75000"/>
              <a:defRPr/>
            </a:pPr>
            <a:r>
              <a:rPr lang="en-US" altLang="en-US" sz="2400" dirty="0"/>
              <a:t>Govern before you manage a problem</a:t>
            </a:r>
          </a:p>
          <a:p>
            <a:endParaRPr lang="en-US" dirty="0"/>
          </a:p>
        </p:txBody>
      </p:sp>
      <p:sp>
        <p:nvSpPr>
          <p:cNvPr id="4" name="Rectangle 2"/>
          <p:cNvSpPr>
            <a:spLocks noGrp="1" noChangeArrowheads="1"/>
          </p:cNvSpPr>
          <p:nvPr>
            <p:ph type="title"/>
          </p:nvPr>
        </p:nvSpPr>
        <p:spPr>
          <a:xfrm>
            <a:off x="457200" y="457200"/>
            <a:ext cx="8229600" cy="1752600"/>
          </a:xfrm>
        </p:spPr>
        <p:txBody>
          <a:bodyPr rtlCol="0">
            <a:noAutofit/>
          </a:bodyPr>
          <a:lstStyle/>
          <a:p>
            <a:pPr eaLnBrk="1" fontAlgn="auto" hangingPunct="1">
              <a:lnSpc>
                <a:spcPct val="80000"/>
              </a:lnSpc>
              <a:spcAft>
                <a:spcPts val="0"/>
              </a:spcAft>
              <a:defRPr/>
            </a:pPr>
            <a:r>
              <a:rPr lang="en-US" sz="3200" b="1" dirty="0">
                <a:solidFill>
                  <a:srgbClr val="990000"/>
                </a:solidFill>
                <a:latin typeface="+mn-lt"/>
              </a:rPr>
              <a:t>The “Dos” </a:t>
            </a:r>
            <a:br>
              <a:rPr lang="en-US" sz="3200" b="1" dirty="0">
                <a:solidFill>
                  <a:srgbClr val="990000"/>
                </a:solidFill>
                <a:latin typeface="+mn-lt"/>
              </a:rPr>
            </a:br>
            <a:br>
              <a:rPr lang="en-US" sz="3200" b="1" dirty="0">
                <a:solidFill>
                  <a:srgbClr val="990000"/>
                </a:solidFill>
                <a:latin typeface="+mn-lt"/>
              </a:rPr>
            </a:br>
            <a:endParaRPr lang="en-US" sz="3200" b="1" dirty="0">
              <a:solidFill>
                <a:srgbClr val="990000"/>
              </a:solidFill>
              <a:latin typeface="+mn-lt"/>
            </a:endParaRPr>
          </a:p>
        </p:txBody>
      </p:sp>
    </p:spTree>
    <p:extLst>
      <p:ext uri="{BB962C8B-B14F-4D97-AF65-F5344CB8AC3E}">
        <p14:creationId xmlns:p14="http://schemas.microsoft.com/office/powerpoint/2010/main" val="2607722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body" sz="half" idx="1"/>
          </p:nvPr>
        </p:nvSpPr>
        <p:spPr>
          <a:xfrm>
            <a:off x="838200" y="1676400"/>
            <a:ext cx="7848600" cy="4343400"/>
          </a:xfrm>
        </p:spPr>
        <p:txBody>
          <a:bodyPr rtlCol="0">
            <a:normAutofit/>
          </a:bodyPr>
          <a:lstStyle/>
          <a:p>
            <a:pPr eaLnBrk="1" fontAlgn="auto" hangingPunct="1">
              <a:lnSpc>
                <a:spcPct val="90000"/>
              </a:lnSpc>
              <a:spcBef>
                <a:spcPts val="800"/>
              </a:spcBef>
              <a:spcAft>
                <a:spcPts val="0"/>
              </a:spcAft>
              <a:buSzPct val="75000"/>
              <a:defRPr/>
            </a:pPr>
            <a:r>
              <a:rPr lang="en-US" altLang="en-US" sz="2400" dirty="0"/>
              <a:t>Govern slowly and deliberately – almost nothing is that urgent</a:t>
            </a:r>
          </a:p>
          <a:p>
            <a:pPr eaLnBrk="1" fontAlgn="auto" hangingPunct="1">
              <a:lnSpc>
                <a:spcPct val="90000"/>
              </a:lnSpc>
              <a:spcBef>
                <a:spcPts val="800"/>
              </a:spcBef>
              <a:spcAft>
                <a:spcPts val="0"/>
              </a:spcAft>
              <a:buSzPct val="75000"/>
              <a:defRPr/>
            </a:pPr>
            <a:r>
              <a:rPr lang="en-US" altLang="en-US" sz="2400" dirty="0"/>
              <a:t>Realize your responsibility – you are key to the success of the organization</a:t>
            </a:r>
          </a:p>
          <a:p>
            <a:pPr eaLnBrk="1" fontAlgn="auto" hangingPunct="1">
              <a:lnSpc>
                <a:spcPct val="90000"/>
              </a:lnSpc>
              <a:spcBef>
                <a:spcPts val="800"/>
              </a:spcBef>
              <a:spcAft>
                <a:spcPts val="0"/>
              </a:spcAft>
              <a:buSzPct val="75000"/>
              <a:defRPr/>
            </a:pPr>
            <a:r>
              <a:rPr lang="en-US" altLang="en-US" sz="2400" dirty="0"/>
              <a:t>Watch what you say – the citizens are listening</a:t>
            </a:r>
            <a:endParaRPr lang="en-US" altLang="en-US" sz="2400" i="1" dirty="0"/>
          </a:p>
          <a:p>
            <a:pPr eaLnBrk="1" fontAlgn="auto" hangingPunct="1">
              <a:lnSpc>
                <a:spcPct val="90000"/>
              </a:lnSpc>
              <a:spcBef>
                <a:spcPts val="800"/>
              </a:spcBef>
              <a:spcAft>
                <a:spcPts val="0"/>
              </a:spcAft>
              <a:buSzPct val="75000"/>
              <a:defRPr/>
            </a:pPr>
            <a:r>
              <a:rPr lang="en-US" altLang="en-US" sz="2400" dirty="0"/>
              <a:t>Set philosophy, policy, and culture</a:t>
            </a:r>
          </a:p>
          <a:p>
            <a:pPr marL="857250" lvl="1" indent="-457200" eaLnBrk="1" fontAlgn="auto" hangingPunct="1">
              <a:lnSpc>
                <a:spcPct val="90000"/>
              </a:lnSpc>
              <a:spcBef>
                <a:spcPts val="800"/>
              </a:spcBef>
              <a:spcAft>
                <a:spcPts val="0"/>
              </a:spcAft>
              <a:buFont typeface="Arial" panose="020B0604020202020204" pitchFamily="34" charset="0"/>
              <a:buChar char="•"/>
              <a:defRPr/>
            </a:pPr>
            <a:r>
              <a:rPr lang="en-US" altLang="en-US" sz="2400" dirty="0">
                <a:ea typeface="Arial" pitchFamily="34" charset="0"/>
              </a:rPr>
              <a:t>Culture is the most important thing</a:t>
            </a:r>
          </a:p>
          <a:p>
            <a:pPr marL="457200" indent="-457200" eaLnBrk="1" fontAlgn="auto" hangingPunct="1">
              <a:lnSpc>
                <a:spcPct val="90000"/>
              </a:lnSpc>
              <a:spcAft>
                <a:spcPts val="0"/>
              </a:spcAft>
              <a:buFont typeface="Wingdings" panose="05000000000000000000" pitchFamily="2" charset="2"/>
              <a:buNone/>
              <a:defRPr/>
            </a:pPr>
            <a:endParaRPr lang="en-US" altLang="en-US" sz="2400" b="1" dirty="0"/>
          </a:p>
        </p:txBody>
      </p:sp>
    </p:spTree>
    <p:extLst>
      <p:ext uri="{BB962C8B-B14F-4D97-AF65-F5344CB8AC3E}">
        <p14:creationId xmlns:p14="http://schemas.microsoft.com/office/powerpoint/2010/main" val="17189312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sz="half" idx="1"/>
          </p:nvPr>
        </p:nvSpPr>
        <p:spPr>
          <a:xfrm>
            <a:off x="685800" y="1676400"/>
            <a:ext cx="7924800" cy="4572000"/>
          </a:xfrm>
        </p:spPr>
        <p:txBody>
          <a:bodyPr rtlCol="0">
            <a:normAutofit/>
          </a:bodyPr>
          <a:lstStyle/>
          <a:p>
            <a:pPr eaLnBrk="1" fontAlgn="auto" hangingPunct="1">
              <a:lnSpc>
                <a:spcPct val="90000"/>
              </a:lnSpc>
              <a:spcBef>
                <a:spcPts val="800"/>
              </a:spcBef>
              <a:spcAft>
                <a:spcPts val="0"/>
              </a:spcAft>
              <a:buSzPct val="75000"/>
              <a:defRPr/>
            </a:pPr>
            <a:r>
              <a:rPr lang="en-US" altLang="en-US" sz="2400" dirty="0"/>
              <a:t>Educate your other Commissioners</a:t>
            </a:r>
          </a:p>
          <a:p>
            <a:pPr eaLnBrk="1" fontAlgn="auto" hangingPunct="1">
              <a:lnSpc>
                <a:spcPct val="90000"/>
              </a:lnSpc>
              <a:spcBef>
                <a:spcPts val="800"/>
              </a:spcBef>
              <a:spcAft>
                <a:spcPts val="0"/>
              </a:spcAft>
              <a:buSzPct val="75000"/>
              <a:defRPr/>
            </a:pPr>
            <a:r>
              <a:rPr lang="en-US" altLang="en-US" sz="2400" dirty="0"/>
              <a:t>Recognize that you cannot and will not make everyone happy</a:t>
            </a:r>
          </a:p>
          <a:p>
            <a:pPr eaLnBrk="1" fontAlgn="auto" hangingPunct="1">
              <a:lnSpc>
                <a:spcPct val="90000"/>
              </a:lnSpc>
              <a:spcBef>
                <a:spcPts val="800"/>
              </a:spcBef>
              <a:spcAft>
                <a:spcPts val="0"/>
              </a:spcAft>
              <a:buSzPct val="75000"/>
              <a:defRPr/>
            </a:pPr>
            <a:r>
              <a:rPr lang="en-US" altLang="en-US" sz="2400" dirty="0"/>
              <a:t>Protect and enhance the District’</a:t>
            </a:r>
            <a:r>
              <a:rPr lang="en-US" altLang="ja-JP" sz="2400" dirty="0"/>
              <a:t>s political bank account – </a:t>
            </a:r>
            <a:r>
              <a:rPr lang="ja-JP" altLang="en-US" sz="2400" dirty="0"/>
              <a:t>“</a:t>
            </a:r>
            <a:r>
              <a:rPr lang="en-US" altLang="ja-JP" sz="2400" dirty="0"/>
              <a:t>How will this read in the morning paper?</a:t>
            </a:r>
            <a:r>
              <a:rPr lang="ja-JP" altLang="en-US" sz="2400" dirty="0"/>
              <a:t>”</a:t>
            </a:r>
            <a:endParaRPr lang="en-US" altLang="ja-JP" sz="2400" dirty="0"/>
          </a:p>
          <a:p>
            <a:pPr eaLnBrk="1" fontAlgn="auto" hangingPunct="1">
              <a:lnSpc>
                <a:spcPct val="90000"/>
              </a:lnSpc>
              <a:spcBef>
                <a:spcPts val="800"/>
              </a:spcBef>
              <a:spcAft>
                <a:spcPts val="0"/>
              </a:spcAft>
              <a:buSzPct val="75000"/>
              <a:defRPr/>
            </a:pPr>
            <a:r>
              <a:rPr lang="en-US" altLang="en-US" sz="2400" dirty="0"/>
              <a:t>If it was easy everyone would do it – give the other Commissioners some slack</a:t>
            </a:r>
          </a:p>
          <a:p>
            <a:pPr eaLnBrk="1" fontAlgn="auto" hangingPunct="1">
              <a:lnSpc>
                <a:spcPct val="90000"/>
              </a:lnSpc>
              <a:spcBef>
                <a:spcPts val="800"/>
              </a:spcBef>
              <a:spcAft>
                <a:spcPts val="0"/>
              </a:spcAft>
              <a:buSzPct val="75000"/>
              <a:defRPr/>
            </a:pPr>
            <a:r>
              <a:rPr lang="en-US" altLang="en-US" sz="2400" dirty="0"/>
              <a:t>Create a Commission “team” approach – it’</a:t>
            </a:r>
            <a:r>
              <a:rPr lang="en-US" altLang="ja-JP" sz="2400" dirty="0"/>
              <a:t>s your team</a:t>
            </a:r>
          </a:p>
          <a:p>
            <a:pPr eaLnBrk="1" fontAlgn="auto" hangingPunct="1">
              <a:lnSpc>
                <a:spcPct val="90000"/>
              </a:lnSpc>
              <a:spcBef>
                <a:spcPts val="800"/>
              </a:spcBef>
              <a:spcAft>
                <a:spcPts val="0"/>
              </a:spcAft>
              <a:buSzPct val="75000"/>
              <a:buFont typeface="Wingdings" panose="05000000000000000000" pitchFamily="2" charset="2"/>
              <a:buChar char="q"/>
              <a:defRPr/>
            </a:pPr>
            <a:endParaRPr lang="en-US" altLang="en-US" sz="2600" dirty="0">
              <a:solidFill>
                <a:schemeClr val="tx1">
                  <a:lumMod val="75000"/>
                  <a:lumOff val="25000"/>
                </a:schemeClr>
              </a:solidFill>
            </a:endParaRPr>
          </a:p>
          <a:p>
            <a:pPr eaLnBrk="1" fontAlgn="auto" hangingPunct="1">
              <a:lnSpc>
                <a:spcPct val="90000"/>
              </a:lnSpc>
              <a:spcBef>
                <a:spcPts val="800"/>
              </a:spcBef>
              <a:spcAft>
                <a:spcPts val="0"/>
              </a:spcAft>
              <a:buClr>
                <a:srgbClr val="990000"/>
              </a:buClr>
              <a:buSzPct val="75000"/>
              <a:buFont typeface="Wingdings" panose="05000000000000000000" pitchFamily="2" charset="2"/>
              <a:buChar char="q"/>
              <a:defRPr/>
            </a:pPr>
            <a:endParaRPr lang="en-US" altLang="en-US" sz="2600" dirty="0">
              <a:solidFill>
                <a:schemeClr val="tx1">
                  <a:lumMod val="75000"/>
                  <a:lumOff val="25000"/>
                </a:schemeClr>
              </a:solidFill>
            </a:endParaRPr>
          </a:p>
          <a:p>
            <a:pPr marL="457200" indent="-457200" eaLnBrk="1" fontAlgn="auto" hangingPunct="1">
              <a:lnSpc>
                <a:spcPct val="80000"/>
              </a:lnSpc>
              <a:spcAft>
                <a:spcPts val="0"/>
              </a:spcAft>
              <a:buFont typeface="Wingdings 3" charset="2"/>
              <a:buChar char=""/>
              <a:defRPr/>
            </a:pPr>
            <a:endParaRPr lang="en-US" altLang="en-US" sz="2400" b="1" dirty="0">
              <a:solidFill>
                <a:schemeClr val="tx1">
                  <a:lumMod val="75000"/>
                  <a:lumOff val="25000"/>
                </a:schemeClr>
              </a:solidFill>
            </a:endParaRPr>
          </a:p>
          <a:p>
            <a:pPr marL="457200" indent="-457200" eaLnBrk="1" fontAlgn="auto" hangingPunct="1">
              <a:lnSpc>
                <a:spcPct val="80000"/>
              </a:lnSpc>
              <a:spcAft>
                <a:spcPts val="0"/>
              </a:spcAft>
              <a:buFont typeface="Wingdings 3" charset="2"/>
              <a:buChar char=""/>
              <a:defRPr/>
            </a:pPr>
            <a:endParaRPr lang="en-US" altLang="en-US" sz="1400" i="1" dirty="0">
              <a:solidFill>
                <a:schemeClr val="tx1">
                  <a:lumMod val="75000"/>
                  <a:lumOff val="25000"/>
                </a:schemeClr>
              </a:solidFill>
            </a:endParaRPr>
          </a:p>
        </p:txBody>
      </p:sp>
    </p:spTree>
    <p:extLst>
      <p:ext uri="{BB962C8B-B14F-4D97-AF65-F5344CB8AC3E}">
        <p14:creationId xmlns:p14="http://schemas.microsoft.com/office/powerpoint/2010/main" val="4177017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13"/>
            <a:ext cx="8229600" cy="652688"/>
          </a:xfrm>
        </p:spPr>
        <p:txBody>
          <a:bodyPr/>
          <a:lstStyle/>
          <a:p>
            <a:r>
              <a:rPr lang="en-US" altLang="en-US" b="1" dirty="0">
                <a:solidFill>
                  <a:srgbClr val="990000"/>
                </a:solidFill>
              </a:rPr>
              <a:t>And the Don’ts</a:t>
            </a:r>
            <a:endParaRPr lang="en-US" dirty="0"/>
          </a:p>
        </p:txBody>
      </p:sp>
      <p:sp>
        <p:nvSpPr>
          <p:cNvPr id="3" name="Content Placeholder 2"/>
          <p:cNvSpPr>
            <a:spLocks noGrp="1"/>
          </p:cNvSpPr>
          <p:nvPr>
            <p:ph idx="1"/>
          </p:nvPr>
        </p:nvSpPr>
        <p:spPr>
          <a:xfrm>
            <a:off x="457200" y="1447800"/>
            <a:ext cx="8229600" cy="5105400"/>
          </a:xfrm>
        </p:spPr>
        <p:txBody>
          <a:bodyPr/>
          <a:lstStyle/>
          <a:p>
            <a:pPr>
              <a:lnSpc>
                <a:spcPct val="90000"/>
              </a:lnSpc>
              <a:spcBef>
                <a:spcPts val="800"/>
              </a:spcBef>
              <a:spcAft>
                <a:spcPts val="0"/>
              </a:spcAft>
              <a:buSzPct val="75000"/>
              <a:buFont typeface="Wingdings" panose="05000000000000000000" pitchFamily="2" charset="2"/>
              <a:buChar char="q"/>
              <a:defRPr/>
            </a:pPr>
            <a:r>
              <a:rPr lang="en-US" altLang="en-US" sz="2000" dirty="0"/>
              <a:t>Do not “freelance”:  Resist the urge to “take the initiative” to do things that are really within the province of the Board.</a:t>
            </a:r>
          </a:p>
          <a:p>
            <a:pPr lvl="1">
              <a:lnSpc>
                <a:spcPct val="90000"/>
              </a:lnSpc>
              <a:spcBef>
                <a:spcPts val="800"/>
              </a:spcBef>
              <a:buSzPct val="75000"/>
              <a:buFont typeface="Wingdings" panose="05000000000000000000" pitchFamily="2" charset="2"/>
              <a:buChar char="q"/>
              <a:defRPr/>
            </a:pPr>
            <a:r>
              <a:rPr lang="en-US" altLang="en-US" sz="2000" dirty="0"/>
              <a:t>Examples:</a:t>
            </a:r>
          </a:p>
          <a:p>
            <a:pPr lvl="2">
              <a:lnSpc>
                <a:spcPct val="90000"/>
              </a:lnSpc>
              <a:spcBef>
                <a:spcPts val="800"/>
              </a:spcBef>
              <a:buSzPct val="75000"/>
              <a:buFont typeface="Wingdings" panose="05000000000000000000" pitchFamily="2" charset="2"/>
              <a:buChar char="q"/>
              <a:defRPr/>
            </a:pPr>
            <a:r>
              <a:rPr lang="en-US" altLang="en-US" sz="2000" dirty="0"/>
              <a:t>Independent research on matters delegated to manager</a:t>
            </a:r>
          </a:p>
          <a:p>
            <a:pPr lvl="2">
              <a:lnSpc>
                <a:spcPct val="90000"/>
              </a:lnSpc>
              <a:spcBef>
                <a:spcPts val="800"/>
              </a:spcBef>
              <a:buSzPct val="75000"/>
              <a:buFont typeface="Wingdings" panose="05000000000000000000" pitchFamily="2" charset="2"/>
              <a:buChar char="q"/>
              <a:defRPr/>
            </a:pPr>
            <a:r>
              <a:rPr lang="en-US" altLang="en-US" sz="2000" dirty="0"/>
              <a:t>Interactions with Agencies regarding a potential ILA</a:t>
            </a:r>
          </a:p>
          <a:p>
            <a:pPr lvl="2">
              <a:lnSpc>
                <a:spcPct val="90000"/>
              </a:lnSpc>
              <a:spcBef>
                <a:spcPts val="800"/>
              </a:spcBef>
              <a:buSzPct val="75000"/>
              <a:buFont typeface="Wingdings" panose="05000000000000000000" pitchFamily="2" charset="2"/>
              <a:buChar char="q"/>
              <a:defRPr/>
            </a:pPr>
            <a:r>
              <a:rPr lang="en-US" altLang="en-US" sz="2000" dirty="0"/>
              <a:t>Interacting with the Union on issues of Union business</a:t>
            </a:r>
            <a:endParaRPr lang="en-US" altLang="en-US" sz="2000" b="1" dirty="0"/>
          </a:p>
          <a:p>
            <a:pPr marL="0" indent="0">
              <a:lnSpc>
                <a:spcPct val="90000"/>
              </a:lnSpc>
              <a:spcBef>
                <a:spcPts val="800"/>
              </a:spcBef>
              <a:buSzPct val="75000"/>
              <a:buNone/>
              <a:defRPr/>
            </a:pPr>
            <a:r>
              <a:rPr lang="en-US" altLang="en-US" sz="2000" b="1" dirty="0"/>
              <a:t>Why Avoid Freelancing?</a:t>
            </a:r>
          </a:p>
          <a:p>
            <a:pPr marL="857250" lvl="1" indent="-457200">
              <a:lnSpc>
                <a:spcPct val="90000"/>
              </a:lnSpc>
              <a:spcBef>
                <a:spcPts val="800"/>
              </a:spcBef>
              <a:spcAft>
                <a:spcPts val="0"/>
              </a:spcAft>
              <a:buFont typeface="Wingdings" panose="05000000000000000000" pitchFamily="2" charset="2"/>
              <a:buChar char="q"/>
              <a:defRPr/>
            </a:pPr>
            <a:r>
              <a:rPr lang="en-US" altLang="en-US" sz="2000" dirty="0">
                <a:ea typeface="Arial" pitchFamily="34" charset="0"/>
              </a:rPr>
              <a:t>Diminishes the authority of the Manager and ultimately the Commission</a:t>
            </a:r>
          </a:p>
          <a:p>
            <a:pPr marL="857250" lvl="1" indent="-457200">
              <a:lnSpc>
                <a:spcPct val="90000"/>
              </a:lnSpc>
              <a:spcBef>
                <a:spcPts val="800"/>
              </a:spcBef>
              <a:spcAft>
                <a:spcPts val="0"/>
              </a:spcAft>
              <a:buFont typeface="Wingdings" panose="05000000000000000000" pitchFamily="2" charset="2"/>
              <a:buChar char="q"/>
              <a:defRPr/>
            </a:pPr>
            <a:r>
              <a:rPr lang="en-US" altLang="en-US" sz="2000" dirty="0">
                <a:ea typeface="Arial" pitchFamily="34" charset="0"/>
              </a:rPr>
              <a:t>Frustrating for staff</a:t>
            </a:r>
          </a:p>
          <a:p>
            <a:pPr marL="857250" lvl="1" indent="-457200">
              <a:lnSpc>
                <a:spcPct val="90000"/>
              </a:lnSpc>
              <a:spcBef>
                <a:spcPts val="800"/>
              </a:spcBef>
              <a:spcAft>
                <a:spcPts val="0"/>
              </a:spcAft>
              <a:buFont typeface="Wingdings" panose="05000000000000000000" pitchFamily="2" charset="2"/>
              <a:buChar char="q"/>
              <a:defRPr/>
            </a:pPr>
            <a:r>
              <a:rPr lang="en-US" altLang="en-US" sz="2000" dirty="0">
                <a:ea typeface="Arial" pitchFamily="34" charset="0"/>
              </a:rPr>
              <a:t>Impairs ability of Commission to conduct business</a:t>
            </a:r>
          </a:p>
          <a:p>
            <a:endParaRPr lang="en-US" dirty="0"/>
          </a:p>
        </p:txBody>
      </p:sp>
    </p:spTree>
    <p:extLst>
      <p:ext uri="{BB962C8B-B14F-4D97-AF65-F5344CB8AC3E}">
        <p14:creationId xmlns:p14="http://schemas.microsoft.com/office/powerpoint/2010/main" val="10381034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a:solidFill>
                  <a:srgbClr val="990000"/>
                </a:solidFill>
              </a:rPr>
              <a:t>And the Don’ts</a:t>
            </a:r>
            <a:endParaRPr lang="en-US" sz="3200" dirty="0"/>
          </a:p>
        </p:txBody>
      </p:sp>
      <p:sp>
        <p:nvSpPr>
          <p:cNvPr id="3" name="Content Placeholder 2"/>
          <p:cNvSpPr>
            <a:spLocks noGrp="1"/>
          </p:cNvSpPr>
          <p:nvPr>
            <p:ph idx="1"/>
          </p:nvPr>
        </p:nvSpPr>
        <p:spPr>
          <a:xfrm>
            <a:off x="457200" y="2057400"/>
            <a:ext cx="8229600" cy="4389120"/>
          </a:xfrm>
        </p:spPr>
        <p:txBody>
          <a:bodyPr/>
          <a:lstStyle/>
          <a:p>
            <a:pPr>
              <a:lnSpc>
                <a:spcPct val="90000"/>
              </a:lnSpc>
              <a:spcBef>
                <a:spcPts val="800"/>
              </a:spcBef>
              <a:spcAft>
                <a:spcPts val="0"/>
              </a:spcAft>
              <a:buFont typeface="Wingdings" panose="05000000000000000000" pitchFamily="2" charset="2"/>
              <a:buChar char="q"/>
              <a:defRPr/>
            </a:pPr>
            <a:r>
              <a:rPr lang="en-US" altLang="en-US" sz="2400" b="1" dirty="0"/>
              <a:t>Do not meet </a:t>
            </a:r>
            <a:r>
              <a:rPr lang="en-US" altLang="en-US" sz="2400" b="1" dirty="0">
                <a:ea typeface="Arial" pitchFamily="34" charset="0"/>
              </a:rPr>
              <a:t>“off-line” and make decisions</a:t>
            </a:r>
          </a:p>
          <a:p>
            <a:pPr>
              <a:lnSpc>
                <a:spcPct val="90000"/>
              </a:lnSpc>
              <a:spcBef>
                <a:spcPts val="800"/>
              </a:spcBef>
              <a:spcAft>
                <a:spcPts val="0"/>
              </a:spcAft>
              <a:buFont typeface="Wingdings" panose="05000000000000000000" pitchFamily="2" charset="2"/>
              <a:buChar char="q"/>
              <a:defRPr/>
            </a:pPr>
            <a:endParaRPr lang="en-US" altLang="en-US" sz="2400" b="1" dirty="0">
              <a:ea typeface="Arial" pitchFamily="34" charset="0"/>
            </a:endParaRPr>
          </a:p>
          <a:p>
            <a:pPr marL="857250" lvl="1" indent="-457200">
              <a:lnSpc>
                <a:spcPct val="90000"/>
              </a:lnSpc>
              <a:spcBef>
                <a:spcPts val="800"/>
              </a:spcBef>
              <a:spcAft>
                <a:spcPts val="0"/>
              </a:spcAft>
              <a:buFont typeface="Wingdings" panose="05000000000000000000" pitchFamily="2" charset="2"/>
              <a:buChar char="q"/>
              <a:defRPr/>
            </a:pPr>
            <a:r>
              <a:rPr lang="en-US" altLang="en-US" sz="2400" dirty="0">
                <a:ea typeface="Arial" pitchFamily="34" charset="0"/>
              </a:rPr>
              <a:t>Diminishes the authority of the Commission</a:t>
            </a:r>
          </a:p>
          <a:p>
            <a:pPr marL="857250" lvl="1" indent="-457200">
              <a:lnSpc>
                <a:spcPct val="90000"/>
              </a:lnSpc>
              <a:spcBef>
                <a:spcPts val="800"/>
              </a:spcBef>
              <a:spcAft>
                <a:spcPts val="0"/>
              </a:spcAft>
              <a:buFont typeface="Wingdings" panose="05000000000000000000" pitchFamily="2" charset="2"/>
              <a:buChar char="q"/>
              <a:defRPr/>
            </a:pPr>
            <a:endParaRPr lang="en-US" altLang="en-US" sz="2400" dirty="0">
              <a:ea typeface="Arial" pitchFamily="34" charset="0"/>
            </a:endParaRPr>
          </a:p>
          <a:p>
            <a:pPr marL="857250" lvl="1" indent="-457200">
              <a:lnSpc>
                <a:spcPct val="90000"/>
              </a:lnSpc>
              <a:spcBef>
                <a:spcPts val="800"/>
              </a:spcBef>
              <a:spcAft>
                <a:spcPts val="0"/>
              </a:spcAft>
              <a:buFont typeface="Wingdings" panose="05000000000000000000" pitchFamily="2" charset="2"/>
              <a:buChar char="q"/>
              <a:defRPr/>
            </a:pPr>
            <a:r>
              <a:rPr lang="en-US" altLang="en-US" sz="2400" dirty="0">
                <a:ea typeface="Arial" pitchFamily="34" charset="0"/>
              </a:rPr>
              <a:t>Can damage the “political bank account”</a:t>
            </a:r>
          </a:p>
          <a:p>
            <a:pPr marL="857250" lvl="1" indent="-457200">
              <a:lnSpc>
                <a:spcPct val="90000"/>
              </a:lnSpc>
              <a:spcBef>
                <a:spcPts val="800"/>
              </a:spcBef>
              <a:spcAft>
                <a:spcPts val="0"/>
              </a:spcAft>
              <a:buClr>
                <a:srgbClr val="990000"/>
              </a:buClr>
              <a:buFont typeface="Wingdings 3" charset="2"/>
              <a:buChar char=""/>
              <a:defRPr/>
            </a:pPr>
            <a:endParaRPr lang="en-US" altLang="en-US" sz="2400" dirty="0">
              <a:ea typeface="Arial" pitchFamily="34" charset="0"/>
            </a:endParaRPr>
          </a:p>
          <a:p>
            <a:pPr marL="457200" indent="-457200">
              <a:spcAft>
                <a:spcPts val="0"/>
              </a:spcAft>
              <a:buFont typeface="Wingdings 3" charset="2"/>
              <a:buChar char=""/>
              <a:defRPr/>
            </a:pPr>
            <a:endParaRPr lang="en-US" alt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1370702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Arial" panose="020B0604020202020204" pitchFamily="34" charset="0"/>
                <a:cs typeface="Arial" panose="020B0604020202020204" pitchFamily="34" charset="0"/>
              </a:rPr>
              <a:t>The “Team Approach” to Governance?</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Tree>
    <p:extLst>
      <p:ext uri="{BB962C8B-B14F-4D97-AF65-F5344CB8AC3E}">
        <p14:creationId xmlns:p14="http://schemas.microsoft.com/office/powerpoint/2010/main" val="12439752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dds4thekids.com/assets/Image/Tug-of-W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914401"/>
            <a:ext cx="5259388"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23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Grp="1" noChangeArrowheads="1"/>
          </p:cNvSpPr>
          <p:nvPr>
            <p:ph type="title"/>
          </p:nvPr>
        </p:nvSpPr>
        <p:spPr/>
        <p:txBody>
          <a:bodyPr/>
          <a:lstStyle/>
          <a:p>
            <a:pPr eaLnBrk="1" hangingPunct="1"/>
            <a:r>
              <a:rPr lang="en-US" sz="3200" b="1" dirty="0">
                <a:latin typeface="Arial" panose="020B0604020202020204" pitchFamily="34" charset="0"/>
                <a:cs typeface="Arial" panose="020B0604020202020204" pitchFamily="34" charset="0"/>
              </a:rPr>
              <a:t>Purpose </a:t>
            </a:r>
          </a:p>
        </p:txBody>
      </p:sp>
      <p:sp>
        <p:nvSpPr>
          <p:cNvPr id="7171" name="Rectangle 3"/>
          <p:cNvSpPr>
            <a:spLocks noGrp="1" noChangeArrowheads="1"/>
          </p:cNvSpPr>
          <p:nvPr>
            <p:ph idx="1"/>
          </p:nvPr>
        </p:nvSpPr>
        <p:spPr/>
        <p:txBody>
          <a:bodyPr/>
          <a:lstStyle/>
          <a:p>
            <a:pPr eaLnBrk="1" hangingPunct="1"/>
            <a:r>
              <a:rPr lang="en-US" sz="2400" dirty="0">
                <a:latin typeface="Arial" panose="020B0604020202020204" pitchFamily="34" charset="0"/>
                <a:cs typeface="Arial" panose="020B0604020202020204" pitchFamily="34" charset="0"/>
              </a:rPr>
              <a:t>“The people, in delegating authority, do not give public servants the right to decide what is good for the people to know and what is not good for them to know.”</a:t>
            </a:r>
          </a:p>
          <a:p>
            <a:pPr>
              <a:spcAft>
                <a:spcPts val="0"/>
              </a:spcAft>
            </a:pPr>
            <a:r>
              <a:rPr lang="en-US" sz="2400" dirty="0">
                <a:latin typeface="Arial" panose="020B0604020202020204" pitchFamily="34" charset="0"/>
                <a:cs typeface="Arial" panose="020B0604020202020204" pitchFamily="34" charset="0"/>
              </a:rPr>
              <a:t>“The people insist on remaining </a:t>
            </a:r>
          </a:p>
          <a:p>
            <a:pPr marL="0" indent="0">
              <a:spcAft>
                <a:spcPts val="0"/>
              </a:spcAft>
              <a:buNone/>
            </a:pPr>
            <a:r>
              <a:rPr lang="en-US" sz="2400" dirty="0">
                <a:latin typeface="Arial" panose="020B0604020202020204" pitchFamily="34" charset="0"/>
                <a:cs typeface="Arial" panose="020B0604020202020204" pitchFamily="34" charset="0"/>
              </a:rPr>
              <a:t>     informed so they may retain </a:t>
            </a:r>
          </a:p>
          <a:p>
            <a:pPr marL="0" indent="0">
              <a:spcAft>
                <a:spcPts val="0"/>
              </a:spcAft>
              <a:buNone/>
            </a:pPr>
            <a:r>
              <a:rPr lang="en-US" sz="2400" dirty="0">
                <a:latin typeface="Arial" panose="020B0604020202020204" pitchFamily="34" charset="0"/>
                <a:cs typeface="Arial" panose="020B0604020202020204" pitchFamily="34" charset="0"/>
              </a:rPr>
              <a:t>     control over the instruments they</a:t>
            </a:r>
          </a:p>
          <a:p>
            <a:pPr marL="0" indent="0">
              <a:spcAft>
                <a:spcPts val="0"/>
              </a:spcAft>
              <a:buNone/>
            </a:pPr>
            <a:r>
              <a:rPr lang="en-US" sz="2400" dirty="0">
                <a:latin typeface="Arial" panose="020B0604020202020204" pitchFamily="34" charset="0"/>
                <a:cs typeface="Arial" panose="020B0604020202020204" pitchFamily="34" charset="0"/>
              </a:rPr>
              <a:t>     have created.”</a:t>
            </a:r>
          </a:p>
          <a:p>
            <a:pPr marL="114300" indent="0">
              <a:buNone/>
            </a:pPr>
            <a:r>
              <a:rPr lang="en-US" i="1" dirty="0">
                <a:solidFill>
                  <a:srgbClr val="000000"/>
                </a:solidFill>
                <a:latin typeface="Arial" panose="020B0604020202020204" pitchFamily="34" charset="0"/>
                <a:cs typeface="Arial" panose="020B0604020202020204" pitchFamily="34" charset="0"/>
              </a:rPr>
              <a:t>     ~ RCW 42.30.010</a:t>
            </a:r>
          </a:p>
          <a:p>
            <a:pPr eaLnBrk="1" hangingPunct="1">
              <a:lnSpc>
                <a:spcPct val="90000"/>
              </a:lnSpc>
            </a:pPr>
            <a:endParaRPr lang="en-US" dirty="0">
              <a:latin typeface="Arial" panose="020B0604020202020204" pitchFamily="34" charset="0"/>
              <a:cs typeface="Arial" panose="020B0604020202020204" pitchFamily="34" charset="0"/>
            </a:endParaRPr>
          </a:p>
          <a:p>
            <a:pPr eaLnBrk="1" hangingPunct="1">
              <a:lnSpc>
                <a:spcPct val="90000"/>
              </a:lnSpc>
            </a:pPr>
            <a:endParaRPr lang="en-US" dirty="0">
              <a:latin typeface="Arial" panose="020B0604020202020204" pitchFamily="34" charset="0"/>
              <a:cs typeface="Arial" panose="020B0604020202020204" pitchFamily="34" charset="0"/>
            </a:endParaRPr>
          </a:p>
        </p:txBody>
      </p:sp>
      <p:pic>
        <p:nvPicPr>
          <p:cNvPr id="6" name="Picture 2" descr="C:\Users\nancyk1\AppData\Local\Microsoft\Windows\Temporary Internet Files\Content.IE5\I7QD59XB\MC9001498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90056"/>
            <a:ext cx="2256068" cy="12979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43802" y="4400550"/>
            <a:ext cx="184731" cy="369332"/>
          </a:xfrm>
          <a:prstGeom prst="rect">
            <a:avLst/>
          </a:prstGeom>
          <a:noFill/>
        </p:spPr>
        <p:txBody>
          <a:bodyPr wrap="none" rtlCol="0">
            <a:spAutoFit/>
          </a:bodyPr>
          <a:lstStyle/>
          <a:p>
            <a:pPr eaLnBrk="0" fontAlgn="base" hangingPunct="0">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913498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4.bp.blogspot.com/_DtLO8qLB6Ao/RvQCACzNiOI/AAAAAAAADLw/zMiDKnLfn6Y/s320/atu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6" y="1524001"/>
            <a:ext cx="5554663"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8697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6" y="838200"/>
            <a:ext cx="8229600" cy="914400"/>
          </a:xfrm>
        </p:spPr>
        <p:txBody>
          <a:bodyPr>
            <a:noAutofit/>
          </a:bodyPr>
          <a:lstStyle/>
          <a:p>
            <a:pPr eaLnBrk="1" hangingPunct="1"/>
            <a:r>
              <a:rPr lang="en-US" altLang="en-US" sz="3200" b="1" dirty="0">
                <a:solidFill>
                  <a:srgbClr val="990000"/>
                </a:solidFill>
              </a:rPr>
              <a:t>Exercise:  Recognize Priority Areas of Governance</a:t>
            </a:r>
          </a:p>
        </p:txBody>
      </p:sp>
      <p:sp>
        <p:nvSpPr>
          <p:cNvPr id="27651" name="Content Placeholder 2"/>
          <p:cNvSpPr>
            <a:spLocks noGrp="1"/>
          </p:cNvSpPr>
          <p:nvPr>
            <p:ph idx="1"/>
          </p:nvPr>
        </p:nvSpPr>
        <p:spPr>
          <a:xfrm>
            <a:off x="609606" y="2438400"/>
            <a:ext cx="6348413" cy="3119442"/>
          </a:xfrm>
        </p:spPr>
        <p:txBody>
          <a:bodyPr/>
          <a:lstStyle/>
          <a:p>
            <a:pPr marL="228600" lvl="1" indent="0" eaLnBrk="1" hangingPunct="1">
              <a:buNone/>
              <a:defRPr/>
            </a:pPr>
            <a:r>
              <a:rPr lang="en-US" altLang="en-US" sz="2400" dirty="0"/>
              <a:t>List five big governance issues facing the Hospital District over the next five years</a:t>
            </a:r>
          </a:p>
        </p:txBody>
      </p:sp>
    </p:spTree>
    <p:extLst>
      <p:ext uri="{BB962C8B-B14F-4D97-AF65-F5344CB8AC3E}">
        <p14:creationId xmlns:p14="http://schemas.microsoft.com/office/powerpoint/2010/main" val="22976577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Arial" panose="020B0604020202020204" pitchFamily="34" charset="0"/>
                <a:cs typeface="Arial" panose="020B0604020202020204" pitchFamily="34" charset="0"/>
              </a:rPr>
              <a:t>What is Governance?</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Tree>
    <p:extLst>
      <p:ext uri="{BB962C8B-B14F-4D97-AF65-F5344CB8AC3E}">
        <p14:creationId xmlns:p14="http://schemas.microsoft.com/office/powerpoint/2010/main" val="99215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6" y="609600"/>
            <a:ext cx="7700963" cy="1066800"/>
          </a:xfrm>
        </p:spPr>
        <p:txBody>
          <a:bodyPr>
            <a:normAutofit/>
          </a:bodyPr>
          <a:lstStyle/>
          <a:p>
            <a:pPr eaLnBrk="1" hangingPunct="1">
              <a:lnSpc>
                <a:spcPct val="80000"/>
              </a:lnSpc>
            </a:pPr>
            <a:r>
              <a:rPr lang="en-US" altLang="en-US" sz="3200" b="1" dirty="0">
                <a:solidFill>
                  <a:srgbClr val="990000"/>
                </a:solidFill>
              </a:rPr>
              <a:t>Governance – </a:t>
            </a:r>
            <a:br>
              <a:rPr lang="en-US" altLang="en-US" sz="3200" b="1" dirty="0">
                <a:solidFill>
                  <a:srgbClr val="990000"/>
                </a:solidFill>
              </a:rPr>
            </a:br>
            <a:r>
              <a:rPr lang="en-US" altLang="en-US" sz="3200" b="1" dirty="0">
                <a:solidFill>
                  <a:srgbClr val="990000"/>
                </a:solidFill>
              </a:rPr>
              <a:t>“I Know it When I See it!”</a:t>
            </a:r>
          </a:p>
        </p:txBody>
      </p:sp>
      <p:sp>
        <p:nvSpPr>
          <p:cNvPr id="30723" name="Rectangle 3"/>
          <p:cNvSpPr>
            <a:spLocks noGrp="1" noChangeArrowheads="1"/>
          </p:cNvSpPr>
          <p:nvPr>
            <p:ph idx="1"/>
          </p:nvPr>
        </p:nvSpPr>
        <p:spPr>
          <a:xfrm>
            <a:off x="228600" y="2057400"/>
            <a:ext cx="8458200" cy="3962401"/>
          </a:xfrm>
        </p:spPr>
        <p:txBody>
          <a:bodyPr/>
          <a:lstStyle/>
          <a:p>
            <a:pPr eaLnBrk="1" hangingPunct="1">
              <a:buFont typeface="Wingdings" pitchFamily="2" charset="2"/>
              <a:buChar char="q"/>
              <a:defRPr/>
            </a:pPr>
            <a:r>
              <a:rPr lang="ja-JP" altLang="en-US" sz="2600" dirty="0"/>
              <a:t>“</a:t>
            </a:r>
            <a:r>
              <a:rPr lang="en-US" altLang="ja-JP" sz="2400" dirty="0"/>
              <a:t>Governance is a lot harder than management</a:t>
            </a:r>
            <a:r>
              <a:rPr lang="ja-JP" altLang="en-US" sz="2400" dirty="0"/>
              <a:t>”</a:t>
            </a:r>
            <a:r>
              <a:rPr lang="en-US" altLang="ja-JP" sz="2400" dirty="0"/>
              <a:t> but it is what the Commissioner is elected to do  </a:t>
            </a:r>
          </a:p>
          <a:p>
            <a:pPr lvl="1" eaLnBrk="1" hangingPunct="1">
              <a:buFont typeface="Wingdings" pitchFamily="2" charset="2"/>
              <a:buChar char="q"/>
              <a:defRPr/>
            </a:pPr>
            <a:r>
              <a:rPr lang="en-US" altLang="en-US" sz="2400" dirty="0">
                <a:cs typeface="Arial" charset="0"/>
              </a:rPr>
              <a:t>The big decisions don</a:t>
            </a:r>
            <a:r>
              <a:rPr lang="en-US" altLang="en-US" sz="2400" dirty="0">
                <a:ea typeface="MS PGothic" pitchFamily="34" charset="-128"/>
              </a:rPr>
              <a:t>’</a:t>
            </a:r>
            <a:r>
              <a:rPr lang="en-US" altLang="ja-JP" sz="2400" dirty="0"/>
              <a:t>t go away</a:t>
            </a:r>
          </a:p>
          <a:p>
            <a:pPr lvl="1" eaLnBrk="1" hangingPunct="1">
              <a:buFont typeface="Wingdings" pitchFamily="2" charset="2"/>
              <a:buChar char="q"/>
              <a:defRPr/>
            </a:pPr>
            <a:r>
              <a:rPr lang="en-US" altLang="en-US" sz="2400" dirty="0">
                <a:cs typeface="Arial" charset="0"/>
              </a:rPr>
              <a:t>There are no guidelines</a:t>
            </a:r>
          </a:p>
          <a:p>
            <a:pPr lvl="1" eaLnBrk="1" hangingPunct="1">
              <a:buFont typeface="Wingdings" pitchFamily="2" charset="2"/>
              <a:buChar char="q"/>
              <a:defRPr/>
            </a:pPr>
            <a:r>
              <a:rPr lang="en-US" altLang="en-US" sz="2400" dirty="0">
                <a:cs typeface="Arial" charset="0"/>
              </a:rPr>
              <a:t>There are no measures of success - at least today </a:t>
            </a:r>
          </a:p>
          <a:p>
            <a:pPr lvl="1" eaLnBrk="1" hangingPunct="1">
              <a:buFont typeface="Wingdings" pitchFamily="2" charset="2"/>
              <a:buChar char="q"/>
              <a:defRPr/>
            </a:pPr>
            <a:endParaRPr lang="en-US" altLang="en-US" sz="2200" dirty="0">
              <a:solidFill>
                <a:schemeClr val="bg1">
                  <a:lumMod val="50000"/>
                </a:schemeClr>
              </a:solidFill>
              <a:cs typeface="Arial" charset="0"/>
            </a:endParaRPr>
          </a:p>
        </p:txBody>
      </p:sp>
    </p:spTree>
    <p:extLst>
      <p:ext uri="{BB962C8B-B14F-4D97-AF65-F5344CB8AC3E}">
        <p14:creationId xmlns:p14="http://schemas.microsoft.com/office/powerpoint/2010/main" val="37169888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609600"/>
            <a:ext cx="8077200" cy="609600"/>
          </a:xfrm>
        </p:spPr>
        <p:txBody>
          <a:bodyPr>
            <a:normAutofit/>
          </a:bodyPr>
          <a:lstStyle/>
          <a:p>
            <a:pPr eaLnBrk="1" hangingPunct="1"/>
            <a:r>
              <a:rPr lang="en-US" altLang="en-US" sz="3200" b="1" dirty="0">
                <a:solidFill>
                  <a:srgbClr val="990000"/>
                </a:solidFill>
              </a:rPr>
              <a:t>The Commission and the Manager</a:t>
            </a:r>
          </a:p>
        </p:txBody>
      </p:sp>
      <p:sp>
        <p:nvSpPr>
          <p:cNvPr id="23555" name="Rectangle 3"/>
          <p:cNvSpPr>
            <a:spLocks noGrp="1" noChangeArrowheads="1"/>
          </p:cNvSpPr>
          <p:nvPr>
            <p:ph idx="1"/>
          </p:nvPr>
        </p:nvSpPr>
        <p:spPr>
          <a:xfrm>
            <a:off x="152400" y="1676400"/>
            <a:ext cx="8915400" cy="5181600"/>
          </a:xfrm>
        </p:spPr>
        <p:txBody>
          <a:bodyPr rtlCol="0">
            <a:noAutofit/>
          </a:bodyPr>
          <a:lstStyle/>
          <a:p>
            <a:pPr eaLnBrk="1" fontAlgn="auto" hangingPunct="1">
              <a:spcAft>
                <a:spcPts val="0"/>
              </a:spcAft>
              <a:buFont typeface="Wingdings" panose="05000000000000000000" pitchFamily="2" charset="2"/>
              <a:buChar char="q"/>
              <a:defRPr/>
            </a:pPr>
            <a:r>
              <a:rPr lang="en-US" sz="2200" dirty="0"/>
              <a:t>The Commission thinks primarily about the larger long-term issues – governance</a:t>
            </a:r>
          </a:p>
          <a:p>
            <a:pPr eaLnBrk="1" fontAlgn="auto" hangingPunct="1">
              <a:spcAft>
                <a:spcPts val="0"/>
              </a:spcAft>
              <a:buFont typeface="Wingdings" panose="05000000000000000000" pitchFamily="2" charset="2"/>
              <a:buChar char="q"/>
              <a:defRPr/>
            </a:pPr>
            <a:endParaRPr lang="en-US" sz="2200" dirty="0"/>
          </a:p>
          <a:p>
            <a:pPr lvl="1">
              <a:spcAft>
                <a:spcPts val="0"/>
              </a:spcAft>
              <a:buFont typeface="Wingdings" panose="05000000000000000000" pitchFamily="2" charset="2"/>
              <a:buChar char="q"/>
              <a:defRPr/>
            </a:pPr>
            <a:r>
              <a:rPr lang="en-US" sz="2200" dirty="0"/>
              <a:t>The Manager thinks primarily about the day-to-day operations – management</a:t>
            </a:r>
          </a:p>
          <a:p>
            <a:pPr marL="57150" indent="0" eaLnBrk="1" fontAlgn="auto" hangingPunct="1">
              <a:spcAft>
                <a:spcPts val="0"/>
              </a:spcAft>
              <a:buFont typeface="Wingdings 3" charset="2"/>
              <a:buNone/>
              <a:defRPr/>
            </a:pPr>
            <a:endParaRPr lang="en-US" sz="2200" dirty="0"/>
          </a:p>
          <a:p>
            <a:pPr eaLnBrk="1" fontAlgn="auto" hangingPunct="1">
              <a:spcAft>
                <a:spcPts val="0"/>
              </a:spcAft>
              <a:buFont typeface="Wingdings" panose="05000000000000000000" pitchFamily="2" charset="2"/>
              <a:buChar char="q"/>
              <a:defRPr/>
            </a:pPr>
            <a:r>
              <a:rPr lang="en-US" sz="2200" dirty="0"/>
              <a:t>The Commission wants to provide the overall direction – governance</a:t>
            </a:r>
          </a:p>
          <a:p>
            <a:pPr eaLnBrk="1" fontAlgn="auto" hangingPunct="1">
              <a:spcAft>
                <a:spcPts val="0"/>
              </a:spcAft>
              <a:buNone/>
              <a:defRPr/>
            </a:pPr>
            <a:endParaRPr lang="en-US" sz="2200" dirty="0"/>
          </a:p>
          <a:p>
            <a:pPr lvl="1">
              <a:spcAft>
                <a:spcPts val="0"/>
              </a:spcAft>
              <a:buFont typeface="Wingdings" panose="05000000000000000000" pitchFamily="2" charset="2"/>
              <a:buChar char="q"/>
              <a:defRPr/>
            </a:pPr>
            <a:r>
              <a:rPr lang="en-US" sz="2200" dirty="0"/>
              <a:t>The Manager needs overall direction - Management</a:t>
            </a:r>
          </a:p>
          <a:p>
            <a:pPr eaLnBrk="1" fontAlgn="auto" hangingPunct="1">
              <a:spcAft>
                <a:spcPts val="0"/>
              </a:spcAft>
              <a:buNone/>
              <a:defRPr/>
            </a:pPr>
            <a:endParaRPr lang="en-US" sz="2200" dirty="0"/>
          </a:p>
          <a:p>
            <a:pPr eaLnBrk="1" fontAlgn="auto" hangingPunct="1">
              <a:spcAft>
                <a:spcPts val="0"/>
              </a:spcAft>
              <a:buFont typeface="Wingdings" panose="05000000000000000000" pitchFamily="2" charset="2"/>
              <a:buChar char="q"/>
              <a:defRPr/>
            </a:pPr>
            <a:r>
              <a:rPr lang="en-US" sz="2200" dirty="0"/>
              <a:t>The Commission wants to make the District a success –governance</a:t>
            </a:r>
          </a:p>
          <a:p>
            <a:pPr eaLnBrk="1" fontAlgn="auto" hangingPunct="1">
              <a:spcAft>
                <a:spcPts val="0"/>
              </a:spcAft>
              <a:buNone/>
              <a:defRPr/>
            </a:pPr>
            <a:endParaRPr lang="en-US" sz="2200" dirty="0"/>
          </a:p>
          <a:p>
            <a:pPr lvl="1">
              <a:spcAft>
                <a:spcPts val="0"/>
              </a:spcAft>
              <a:buFont typeface="Wingdings" panose="05000000000000000000" pitchFamily="2" charset="2"/>
              <a:buChar char="q"/>
              <a:defRPr/>
            </a:pPr>
            <a:r>
              <a:rPr lang="en-US" sz="2200" dirty="0"/>
              <a:t>The Manager wants to make the District a success - management</a:t>
            </a:r>
          </a:p>
        </p:txBody>
      </p:sp>
    </p:spTree>
    <p:extLst>
      <p:ext uri="{BB962C8B-B14F-4D97-AF65-F5344CB8AC3E}">
        <p14:creationId xmlns:p14="http://schemas.microsoft.com/office/powerpoint/2010/main" val="34083134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a:solidFill>
                  <a:srgbClr val="990000"/>
                </a:solidFill>
              </a:rPr>
              <a:t>Elements of Commission Governance</a:t>
            </a:r>
            <a:endParaRPr lang="en-US" sz="3200" dirty="0"/>
          </a:p>
        </p:txBody>
      </p:sp>
      <p:sp>
        <p:nvSpPr>
          <p:cNvPr id="3" name="Content Placeholder 2"/>
          <p:cNvSpPr>
            <a:spLocks noGrp="1"/>
          </p:cNvSpPr>
          <p:nvPr>
            <p:ph idx="1"/>
          </p:nvPr>
        </p:nvSpPr>
        <p:spPr/>
        <p:txBody>
          <a:bodyPr/>
          <a:lstStyle/>
          <a:p>
            <a:pPr>
              <a:spcAft>
                <a:spcPts val="0"/>
              </a:spcAft>
              <a:buFont typeface="Wingdings" panose="05000000000000000000" pitchFamily="2" charset="2"/>
              <a:buChar char="q"/>
              <a:defRPr/>
            </a:pPr>
            <a:r>
              <a:rPr lang="en-US" sz="2400" dirty="0"/>
              <a:t>The Commission articulates a vision of where you want to be, a year from now, and in five years, ten years, and twenty years</a:t>
            </a:r>
          </a:p>
          <a:p>
            <a:pPr lvl="1">
              <a:spcBef>
                <a:spcPct val="30000"/>
              </a:spcBef>
              <a:spcAft>
                <a:spcPts val="0"/>
              </a:spcAft>
              <a:buFont typeface="Wingdings" panose="05000000000000000000" pitchFamily="2" charset="2"/>
              <a:buChar char="q"/>
              <a:defRPr/>
            </a:pPr>
            <a:r>
              <a:rPr lang="en-US" sz="2400" dirty="0">
                <a:solidFill>
                  <a:srgbClr val="990000"/>
                </a:solidFill>
              </a:rPr>
              <a:t>Suggestion:  Each year at the first meeting, make a list of five to ten items that, if accomplished, would make a successful year</a:t>
            </a:r>
          </a:p>
          <a:p>
            <a:pPr>
              <a:spcBef>
                <a:spcPct val="30000"/>
              </a:spcBef>
              <a:spcAft>
                <a:spcPts val="0"/>
              </a:spcAft>
              <a:buFont typeface="Wingdings" panose="05000000000000000000" pitchFamily="2" charset="2"/>
              <a:buChar char="q"/>
              <a:defRPr/>
            </a:pPr>
            <a:r>
              <a:rPr lang="en-US" sz="2400" dirty="0"/>
              <a:t>Establish the strategic plan - it is the roadmap for reaching the vision  </a:t>
            </a:r>
          </a:p>
          <a:p>
            <a:pPr lvl="1">
              <a:spcBef>
                <a:spcPct val="30000"/>
              </a:spcBef>
              <a:spcAft>
                <a:spcPts val="0"/>
              </a:spcAft>
              <a:buFont typeface="Wingdings" panose="05000000000000000000" pitchFamily="2" charset="2"/>
              <a:buChar char="q"/>
              <a:defRPr/>
            </a:pPr>
            <a:r>
              <a:rPr lang="en-US" sz="2400" dirty="0">
                <a:solidFill>
                  <a:srgbClr val="990000"/>
                </a:solidFill>
              </a:rPr>
              <a:t>Suggestion:  Review, revise, and measure the strategic plan</a:t>
            </a:r>
          </a:p>
          <a:p>
            <a:endParaRPr lang="en-US" dirty="0"/>
          </a:p>
        </p:txBody>
      </p:sp>
    </p:spTree>
    <p:extLst>
      <p:ext uri="{BB962C8B-B14F-4D97-AF65-F5344CB8AC3E}">
        <p14:creationId xmlns:p14="http://schemas.microsoft.com/office/powerpoint/2010/main" val="15369993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spcAft>
                <a:spcPts val="0"/>
              </a:spcAft>
              <a:buFont typeface="Wingdings" panose="05000000000000000000" pitchFamily="2" charset="2"/>
              <a:buChar char="q"/>
              <a:defRPr/>
            </a:pPr>
            <a:r>
              <a:rPr lang="en-US" altLang="en-US" sz="2400" dirty="0"/>
              <a:t>Hire, supervise, and evaluate (and sometimes fire) management</a:t>
            </a:r>
          </a:p>
          <a:p>
            <a:pPr lvl="1">
              <a:spcAft>
                <a:spcPts val="0"/>
              </a:spcAft>
              <a:buFont typeface="Wingdings" panose="05000000000000000000" pitchFamily="2" charset="2"/>
              <a:buChar char="q"/>
              <a:defRPr/>
            </a:pPr>
            <a:r>
              <a:rPr lang="en-US" altLang="en-US" sz="2400" dirty="0">
                <a:solidFill>
                  <a:srgbClr val="990000"/>
                </a:solidFill>
                <a:ea typeface="Arial" panose="020B0604020202020204" pitchFamily="34" charset="0"/>
              </a:rPr>
              <a:t>Suggestion:  Provide constant strategic direction and feedback (set management priorities) </a:t>
            </a:r>
          </a:p>
          <a:p>
            <a:pPr lvl="1">
              <a:spcAft>
                <a:spcPts val="0"/>
              </a:spcAft>
              <a:buFont typeface="Wingdings" panose="05000000000000000000" pitchFamily="2" charset="2"/>
              <a:buChar char="q"/>
              <a:defRPr/>
            </a:pPr>
            <a:endParaRPr lang="en-US" altLang="en-US" sz="2400" dirty="0">
              <a:solidFill>
                <a:srgbClr val="990000"/>
              </a:solidFill>
              <a:ea typeface="Arial" panose="020B0604020202020204" pitchFamily="34" charset="0"/>
            </a:endParaRPr>
          </a:p>
          <a:p>
            <a:pPr>
              <a:spcBef>
                <a:spcPct val="30000"/>
              </a:spcBef>
              <a:spcAft>
                <a:spcPts val="0"/>
              </a:spcAft>
              <a:buFont typeface="Wingdings" panose="05000000000000000000" pitchFamily="2" charset="2"/>
              <a:buChar char="q"/>
              <a:defRPr/>
            </a:pPr>
            <a:r>
              <a:rPr lang="en-US" altLang="en-US" sz="2400" dirty="0"/>
              <a:t>Approve and govern through the budget</a:t>
            </a:r>
          </a:p>
          <a:p>
            <a:pPr lvl="1">
              <a:spcBef>
                <a:spcPct val="30000"/>
              </a:spcBef>
              <a:spcAft>
                <a:spcPts val="0"/>
              </a:spcAft>
              <a:buFont typeface="Wingdings" panose="05000000000000000000" pitchFamily="2" charset="2"/>
              <a:buChar char="q"/>
              <a:defRPr/>
            </a:pPr>
            <a:r>
              <a:rPr lang="en-US" altLang="en-US" sz="2400" dirty="0">
                <a:solidFill>
                  <a:srgbClr val="990000"/>
                </a:solidFill>
                <a:ea typeface="Arial" panose="020B0604020202020204" pitchFamily="34" charset="0"/>
              </a:rPr>
              <a:t>Focus your management attention here</a:t>
            </a:r>
          </a:p>
          <a:p>
            <a:endParaRPr lang="en-US" dirty="0"/>
          </a:p>
        </p:txBody>
      </p:sp>
    </p:spTree>
    <p:extLst>
      <p:ext uri="{BB962C8B-B14F-4D97-AF65-F5344CB8AC3E}">
        <p14:creationId xmlns:p14="http://schemas.microsoft.com/office/powerpoint/2010/main" val="15802985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1524000"/>
            <a:ext cx="8305800" cy="4648200"/>
          </a:xfrm>
        </p:spPr>
        <p:txBody>
          <a:bodyPr rtlCol="0">
            <a:normAutofit/>
          </a:bodyPr>
          <a:lstStyle/>
          <a:p>
            <a:pPr eaLnBrk="1" fontAlgn="auto" hangingPunct="1">
              <a:spcAft>
                <a:spcPts val="0"/>
              </a:spcAft>
              <a:buFont typeface="Wingdings" panose="05000000000000000000" pitchFamily="2" charset="2"/>
              <a:buChar char="q"/>
              <a:defRPr/>
            </a:pPr>
            <a:r>
              <a:rPr lang="en-US" altLang="en-US" sz="2400" dirty="0"/>
              <a:t>Create, evaluate, and modify the Commission’s culture</a:t>
            </a:r>
          </a:p>
          <a:p>
            <a:pPr lvl="1" eaLnBrk="1" fontAlgn="auto" hangingPunct="1">
              <a:spcAft>
                <a:spcPts val="0"/>
              </a:spcAft>
              <a:buFont typeface="Wingdings" panose="05000000000000000000" pitchFamily="2" charset="2"/>
              <a:buChar char="q"/>
              <a:defRPr/>
            </a:pPr>
            <a:r>
              <a:rPr lang="en-US" altLang="en-US" sz="2400" dirty="0">
                <a:ea typeface="Arial" panose="020B0604020202020204" pitchFamily="34" charset="0"/>
              </a:rPr>
              <a:t>All organizations have one, by default or intention</a:t>
            </a:r>
          </a:p>
          <a:p>
            <a:pPr>
              <a:buFont typeface="Wingdings" pitchFamily="2" charset="2"/>
              <a:buChar char="q"/>
              <a:defRPr/>
            </a:pPr>
            <a:r>
              <a:rPr lang="en-US" altLang="en-US" sz="2400" dirty="0"/>
              <a:t>Build the team with your senior staff and employees – they are always listening</a:t>
            </a:r>
          </a:p>
          <a:p>
            <a:pPr>
              <a:buFont typeface="Wingdings" pitchFamily="2" charset="2"/>
              <a:buChar char="q"/>
              <a:defRPr/>
            </a:pPr>
            <a:r>
              <a:rPr lang="en-US" altLang="en-US" sz="2400" dirty="0"/>
              <a:t>Set clear pathways for control and information</a:t>
            </a:r>
          </a:p>
          <a:p>
            <a:pPr lvl="1">
              <a:buFont typeface="Wingdings" pitchFamily="2" charset="2"/>
              <a:buChar char="q"/>
              <a:defRPr/>
            </a:pPr>
            <a:r>
              <a:rPr lang="en-US" altLang="en-US" sz="2400" dirty="0">
                <a:cs typeface="Arial" charset="0"/>
              </a:rPr>
              <a:t>A very important point</a:t>
            </a:r>
          </a:p>
          <a:p>
            <a:pPr lvl="1">
              <a:buFont typeface="Wingdings" pitchFamily="2" charset="2"/>
              <a:buChar char="q"/>
              <a:defRPr/>
            </a:pPr>
            <a:r>
              <a:rPr lang="en-US" altLang="en-US" sz="2400" dirty="0">
                <a:cs typeface="Arial" charset="0"/>
              </a:rPr>
              <a:t>Must be observed by the Commissioners and the Manager</a:t>
            </a:r>
          </a:p>
          <a:p>
            <a:pPr>
              <a:buFont typeface="Wingdings" pitchFamily="2" charset="2"/>
              <a:buChar char="q"/>
              <a:defRPr/>
            </a:pPr>
            <a:r>
              <a:rPr lang="en-US" altLang="en-US" sz="2400" dirty="0"/>
              <a:t>Resist the temptation to become the direct pipeline on information</a:t>
            </a:r>
          </a:p>
          <a:p>
            <a:pPr marL="0" indent="0">
              <a:spcAft>
                <a:spcPts val="0"/>
              </a:spcAft>
              <a:buNone/>
              <a:defRPr/>
            </a:pPr>
            <a:endParaRPr lang="en-US" altLang="en-US" sz="2400" dirty="0">
              <a:solidFill>
                <a:schemeClr val="bg1">
                  <a:lumMod val="50000"/>
                </a:schemeClr>
              </a:solidFill>
              <a:ea typeface="Arial" panose="020B0604020202020204" pitchFamily="34" charset="0"/>
            </a:endParaRPr>
          </a:p>
        </p:txBody>
      </p:sp>
    </p:spTree>
    <p:extLst>
      <p:ext uri="{BB962C8B-B14F-4D97-AF65-F5344CB8AC3E}">
        <p14:creationId xmlns:p14="http://schemas.microsoft.com/office/powerpoint/2010/main" val="37760439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4000" b="1" dirty="0">
                <a:solidFill>
                  <a:srgbClr val="990000"/>
                </a:solidFill>
              </a:rPr>
              <a:t> </a:t>
            </a:r>
          </a:p>
        </p:txBody>
      </p:sp>
      <p:sp>
        <p:nvSpPr>
          <p:cNvPr id="37891" name="Rectangle 3"/>
          <p:cNvSpPr>
            <a:spLocks noGrp="1" noChangeArrowheads="1"/>
          </p:cNvSpPr>
          <p:nvPr>
            <p:ph idx="1"/>
          </p:nvPr>
        </p:nvSpPr>
        <p:spPr>
          <a:xfrm>
            <a:off x="228600" y="1828800"/>
            <a:ext cx="8458200" cy="4343400"/>
          </a:xfrm>
        </p:spPr>
        <p:txBody>
          <a:bodyPr/>
          <a:lstStyle/>
          <a:p>
            <a:pPr eaLnBrk="1" hangingPunct="1">
              <a:buFont typeface="Wingdings" pitchFamily="2" charset="2"/>
              <a:buChar char="q"/>
              <a:defRPr/>
            </a:pPr>
            <a:r>
              <a:rPr lang="en-US" altLang="en-US" sz="2400" dirty="0"/>
              <a:t>Make sure delegation to Manager is clear and understood</a:t>
            </a:r>
          </a:p>
          <a:p>
            <a:pPr lvl="1" eaLnBrk="1" hangingPunct="1">
              <a:buFont typeface="Wingdings" pitchFamily="2" charset="2"/>
              <a:buChar char="q"/>
              <a:defRPr/>
            </a:pPr>
            <a:r>
              <a:rPr lang="ja-JP" altLang="en-US" sz="2400" dirty="0"/>
              <a:t>“</a:t>
            </a:r>
            <a:r>
              <a:rPr lang="en-US" altLang="ja-JP" sz="2400" dirty="0"/>
              <a:t>Delegation of Powers</a:t>
            </a:r>
            <a:r>
              <a:rPr lang="ja-JP" altLang="en-US" sz="2400" dirty="0"/>
              <a:t>”</a:t>
            </a:r>
            <a:r>
              <a:rPr lang="en-US" altLang="ja-JP" sz="2400" dirty="0"/>
              <a:t> resolution</a:t>
            </a:r>
          </a:p>
          <a:p>
            <a:pPr lvl="3" eaLnBrk="1" hangingPunct="1">
              <a:buFont typeface="Wingdings" pitchFamily="2" charset="2"/>
              <a:buChar char="q"/>
              <a:defRPr/>
            </a:pPr>
            <a:r>
              <a:rPr lang="en-US" altLang="en-US" sz="2400" dirty="0">
                <a:cs typeface="Arial" charset="0"/>
              </a:rPr>
              <a:t>Annual review with changes, if necessary</a:t>
            </a:r>
          </a:p>
          <a:p>
            <a:pPr lvl="3" eaLnBrk="1" hangingPunct="1">
              <a:buFont typeface="Wingdings" pitchFamily="2" charset="2"/>
              <a:buChar char="q"/>
              <a:defRPr/>
            </a:pPr>
            <a:r>
              <a:rPr lang="en-US" altLang="en-US" sz="2400" dirty="0">
                <a:cs typeface="Arial" charset="0"/>
              </a:rPr>
              <a:t>This is a primary management tool</a:t>
            </a:r>
          </a:p>
          <a:p>
            <a:pPr lvl="3" eaLnBrk="1" hangingPunct="1">
              <a:buFont typeface="Wingdings" pitchFamily="2" charset="2"/>
              <a:buChar char="q"/>
              <a:defRPr/>
            </a:pPr>
            <a:r>
              <a:rPr lang="en-US" altLang="en-US" sz="2400" dirty="0">
                <a:ea typeface="MS PGothic" pitchFamily="34" charset="-128"/>
              </a:rPr>
              <a:t>This is </a:t>
            </a:r>
            <a:r>
              <a:rPr lang="en-US" altLang="en-US" sz="2400" u="sng" dirty="0">
                <a:ea typeface="MS PGothic" pitchFamily="34" charset="-128"/>
              </a:rPr>
              <a:t>different than</a:t>
            </a:r>
            <a:r>
              <a:rPr lang="en-US" altLang="en-US" sz="2400" dirty="0">
                <a:ea typeface="MS PGothic" pitchFamily="34" charset="-128"/>
              </a:rPr>
              <a:t> the Manager’s employment contract</a:t>
            </a:r>
            <a:endParaRPr lang="en-US" altLang="en-US" sz="2400" dirty="0">
              <a:cs typeface="Arial" charset="0"/>
            </a:endParaRPr>
          </a:p>
          <a:p>
            <a:pPr lvl="3" eaLnBrk="1" hangingPunct="1">
              <a:buClr>
                <a:srgbClr val="AEAE5D"/>
              </a:buClr>
              <a:defRPr/>
            </a:pPr>
            <a:endParaRPr lang="en-US" altLang="en-US" sz="2200" dirty="0">
              <a:cs typeface="Arial" charset="0"/>
            </a:endParaRPr>
          </a:p>
        </p:txBody>
      </p:sp>
    </p:spTree>
    <p:extLst>
      <p:ext uri="{BB962C8B-B14F-4D97-AF65-F5344CB8AC3E}">
        <p14:creationId xmlns:p14="http://schemas.microsoft.com/office/powerpoint/2010/main" val="2661971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762000"/>
            <a:ext cx="8229600" cy="1129453"/>
          </a:xfrm>
        </p:spPr>
        <p:txBody>
          <a:bodyPr>
            <a:noAutofit/>
          </a:bodyPr>
          <a:lstStyle/>
          <a:p>
            <a:pPr eaLnBrk="1" hangingPunct="1">
              <a:lnSpc>
                <a:spcPct val="80000"/>
              </a:lnSpc>
            </a:pPr>
            <a:r>
              <a:rPr lang="en-US" altLang="en-US" sz="3200" b="1" dirty="0">
                <a:solidFill>
                  <a:srgbClr val="990000"/>
                </a:solidFill>
              </a:rPr>
              <a:t>How to Be a Team Player on the Board of Fire Commissioners </a:t>
            </a:r>
            <a:br>
              <a:rPr lang="en-US" altLang="en-US" sz="3200" b="1" dirty="0">
                <a:solidFill>
                  <a:srgbClr val="990000"/>
                </a:solidFill>
              </a:rPr>
            </a:br>
            <a:endParaRPr lang="en-US" altLang="en-US" sz="3200" b="1" dirty="0">
              <a:solidFill>
                <a:srgbClr val="990000"/>
              </a:solidFill>
            </a:endParaRPr>
          </a:p>
        </p:txBody>
      </p:sp>
      <p:sp>
        <p:nvSpPr>
          <p:cNvPr id="38915" name="Rectangle 3"/>
          <p:cNvSpPr>
            <a:spLocks noGrp="1" noChangeArrowheads="1"/>
          </p:cNvSpPr>
          <p:nvPr>
            <p:ph idx="1"/>
          </p:nvPr>
        </p:nvSpPr>
        <p:spPr>
          <a:xfrm>
            <a:off x="533400" y="2057400"/>
            <a:ext cx="8382000" cy="4724400"/>
          </a:xfrm>
        </p:spPr>
        <p:txBody>
          <a:bodyPr/>
          <a:lstStyle/>
          <a:p>
            <a:pPr eaLnBrk="1" hangingPunct="1">
              <a:buFont typeface="Wingdings" pitchFamily="2" charset="2"/>
              <a:buChar char="q"/>
              <a:defRPr/>
            </a:pPr>
            <a:r>
              <a:rPr lang="en-US" altLang="en-US" sz="2400" dirty="0"/>
              <a:t>State your views – diplomatically – but state your views</a:t>
            </a:r>
          </a:p>
          <a:p>
            <a:pPr lvl="1" eaLnBrk="1" hangingPunct="1">
              <a:buFont typeface="Wingdings" pitchFamily="2" charset="2"/>
              <a:buChar char="q"/>
              <a:defRPr/>
            </a:pPr>
            <a:r>
              <a:rPr lang="en-US" altLang="en-US" sz="2400" dirty="0">
                <a:solidFill>
                  <a:srgbClr val="990000"/>
                </a:solidFill>
                <a:cs typeface="Arial" charset="0"/>
              </a:rPr>
              <a:t>Suggestion:  Look for decisions that are important to you – they all can</a:t>
            </a:r>
            <a:r>
              <a:rPr lang="en-US" altLang="en-US" sz="2400" dirty="0">
                <a:solidFill>
                  <a:srgbClr val="990000"/>
                </a:solidFill>
                <a:ea typeface="MS PGothic" pitchFamily="34" charset="-128"/>
              </a:rPr>
              <a:t>’</a:t>
            </a:r>
            <a:r>
              <a:rPr lang="en-US" altLang="ja-JP" sz="2400" dirty="0">
                <a:solidFill>
                  <a:srgbClr val="990000"/>
                </a:solidFill>
              </a:rPr>
              <a:t>t be important</a:t>
            </a:r>
          </a:p>
          <a:p>
            <a:pPr eaLnBrk="1" hangingPunct="1">
              <a:buFont typeface="Wingdings" pitchFamily="2" charset="2"/>
              <a:buChar char="q"/>
              <a:defRPr/>
            </a:pPr>
            <a:r>
              <a:rPr lang="en-US" altLang="en-US" sz="2400" dirty="0"/>
              <a:t>Let people know when you compromise or </a:t>
            </a:r>
            <a:r>
              <a:rPr lang="ja-JP" altLang="en-US" sz="2400" dirty="0"/>
              <a:t>“</a:t>
            </a:r>
            <a:r>
              <a:rPr lang="en-US" altLang="ja-JP" sz="2400" dirty="0"/>
              <a:t>trust their judgment</a:t>
            </a:r>
            <a:r>
              <a:rPr lang="ja-JP" altLang="en-US" sz="2400" dirty="0"/>
              <a:t>”</a:t>
            </a:r>
            <a:endParaRPr lang="en-US" altLang="ja-JP" sz="2400" dirty="0"/>
          </a:p>
          <a:p>
            <a:pPr lvl="1" eaLnBrk="1" hangingPunct="1">
              <a:buFont typeface="Wingdings" pitchFamily="2" charset="2"/>
              <a:buChar char="q"/>
              <a:defRPr/>
            </a:pPr>
            <a:r>
              <a:rPr lang="en-US" altLang="en-US" sz="2400" dirty="0">
                <a:solidFill>
                  <a:srgbClr val="990000"/>
                </a:solidFill>
                <a:cs typeface="Arial" charset="0"/>
              </a:rPr>
              <a:t>Suggestion:  Reciprocate</a:t>
            </a:r>
          </a:p>
        </p:txBody>
      </p:sp>
    </p:spTree>
    <p:extLst>
      <p:ext uri="{BB962C8B-B14F-4D97-AF65-F5344CB8AC3E}">
        <p14:creationId xmlns:p14="http://schemas.microsoft.com/office/powerpoint/2010/main" val="156450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0606" y="1454559"/>
            <a:ext cx="7696200" cy="2603790"/>
          </a:xfrm>
          <a:prstGeom prst="rect">
            <a:avLst/>
          </a:prstGeom>
        </p:spPr>
        <p:txBody>
          <a:bodyPr wrap="square">
            <a:spAutoFit/>
          </a:bodyPr>
          <a:lstStyle/>
          <a:p>
            <a:pPr eaLnBrk="0" hangingPunct="0">
              <a:lnSpc>
                <a:spcPct val="120000"/>
              </a:lnSpc>
              <a:buSzPct val="100000"/>
              <a:defRPr/>
            </a:pPr>
            <a:r>
              <a:rPr lang="en-US" sz="3200" b="1" dirty="0">
                <a:solidFill>
                  <a:schemeClr val="accent1"/>
                </a:solidFill>
              </a:rPr>
              <a:t>OPMA </a:t>
            </a:r>
            <a:r>
              <a:rPr lang="en-US" sz="3200" b="1" u="sng" dirty="0">
                <a:solidFill>
                  <a:schemeClr val="accent1"/>
                </a:solidFill>
              </a:rPr>
              <a:t>Applies</a:t>
            </a:r>
            <a:r>
              <a:rPr lang="en-US" sz="3200" b="1" dirty="0">
                <a:solidFill>
                  <a:schemeClr val="accent1"/>
                </a:solidFill>
              </a:rPr>
              <a:t> To:</a:t>
            </a:r>
          </a:p>
          <a:p>
            <a:pPr marL="285750" indent="-285750">
              <a:lnSpc>
                <a:spcPct val="120000"/>
              </a:lnSpc>
              <a:buSzPct val="100000"/>
              <a:buFont typeface="Wingdings" panose="05000000000000000000" pitchFamily="2" charset="2"/>
              <a:buChar char="§"/>
              <a:defRPr/>
            </a:pPr>
            <a:endParaRPr lang="en-US" sz="1600" b="1" dirty="0">
              <a:solidFill>
                <a:srgbClr val="000000"/>
              </a:solidFill>
            </a:endParaRPr>
          </a:p>
          <a:p>
            <a:pPr marL="342900" indent="-342900">
              <a:lnSpc>
                <a:spcPct val="90000"/>
              </a:lnSpc>
              <a:buClr>
                <a:schemeClr val="accent6">
                  <a:lumMod val="75000"/>
                </a:schemeClr>
              </a:buClr>
              <a:buSzPct val="100000"/>
              <a:buFont typeface="Wingdings" panose="05000000000000000000" pitchFamily="2" charset="2"/>
              <a:buChar char="§"/>
              <a:defRPr/>
            </a:pPr>
            <a:r>
              <a:rPr lang="en-US" sz="2400" dirty="0">
                <a:solidFill>
                  <a:srgbClr val="000000"/>
                </a:solidFill>
              </a:rPr>
              <a:t>Any time a quorum of elected officials discuss Agency business, whether or not they are in the same room.  Example:  Telephone conference, video conference, email</a:t>
            </a:r>
          </a:p>
          <a:p>
            <a:pPr marL="285750" indent="-285750">
              <a:lnSpc>
                <a:spcPct val="120000"/>
              </a:lnSpc>
              <a:buSzPct val="100000"/>
              <a:buFont typeface="Wingdings" panose="05000000000000000000" pitchFamily="2" charset="2"/>
              <a:buChar char="§"/>
              <a:defRPr/>
            </a:pPr>
            <a:endParaRPr lang="en-US" sz="1600" b="1" u="sng" dirty="0">
              <a:solidFill>
                <a:srgbClr val="000000"/>
              </a:solidFill>
            </a:endParaRPr>
          </a:p>
        </p:txBody>
      </p:sp>
    </p:spTree>
    <p:extLst>
      <p:ext uri="{BB962C8B-B14F-4D97-AF65-F5344CB8AC3E}">
        <p14:creationId xmlns:p14="http://schemas.microsoft.com/office/powerpoint/2010/main" val="23301122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762000" y="1295400"/>
            <a:ext cx="7467600" cy="4648200"/>
          </a:xfrm>
        </p:spPr>
        <p:txBody>
          <a:bodyPr/>
          <a:lstStyle/>
          <a:p>
            <a:pPr eaLnBrk="1" hangingPunct="1">
              <a:buFont typeface="Wingdings" pitchFamily="2" charset="2"/>
              <a:buChar char="q"/>
              <a:defRPr/>
            </a:pPr>
            <a:r>
              <a:rPr lang="en-US" altLang="en-US" sz="2400" dirty="0"/>
              <a:t>Respect and support the decisions of the Board of Commissioners</a:t>
            </a:r>
          </a:p>
          <a:p>
            <a:pPr lvl="1" eaLnBrk="1" hangingPunct="1">
              <a:buFont typeface="Wingdings" pitchFamily="2" charset="2"/>
              <a:buChar char="q"/>
              <a:defRPr/>
            </a:pPr>
            <a:r>
              <a:rPr lang="en-US" altLang="en-US" sz="2400" dirty="0">
                <a:solidFill>
                  <a:srgbClr val="990000"/>
                </a:solidFill>
              </a:rPr>
              <a:t>Once the debate is done it is a Commission decision and deserves your support</a:t>
            </a:r>
          </a:p>
          <a:p>
            <a:pPr lvl="1" eaLnBrk="1" hangingPunct="1">
              <a:buFont typeface="Wingdings" pitchFamily="2" charset="2"/>
              <a:buChar char="q"/>
              <a:defRPr/>
            </a:pPr>
            <a:r>
              <a:rPr lang="en-US" altLang="en-US" sz="2400" dirty="0">
                <a:solidFill>
                  <a:srgbClr val="990000"/>
                </a:solidFill>
              </a:rPr>
              <a:t>This also applies to Managers, lawyers, board secretaries. and any other manager</a:t>
            </a:r>
          </a:p>
          <a:p>
            <a:pPr eaLnBrk="1" hangingPunct="1">
              <a:buFont typeface="Wingdings" pitchFamily="2" charset="2"/>
              <a:buChar char="q"/>
              <a:defRPr/>
            </a:pPr>
            <a:r>
              <a:rPr lang="en-US" altLang="en-US" sz="2400" dirty="0"/>
              <a:t>Recognize that no (or at least very rarely) decision is so important that you would allow it to fracture the Commission</a:t>
            </a:r>
          </a:p>
          <a:p>
            <a:pPr marL="0" indent="0" eaLnBrk="1" hangingPunct="1">
              <a:buNone/>
              <a:defRPr/>
            </a:pPr>
            <a:endParaRPr lang="en-US" altLang="en-US" sz="1800" dirty="0">
              <a:solidFill>
                <a:srgbClr val="262626"/>
              </a:solidFill>
            </a:endParaRPr>
          </a:p>
        </p:txBody>
      </p:sp>
    </p:spTree>
    <p:extLst>
      <p:ext uri="{BB962C8B-B14F-4D97-AF65-F5344CB8AC3E}">
        <p14:creationId xmlns:p14="http://schemas.microsoft.com/office/powerpoint/2010/main" val="41949737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762000"/>
            <a:ext cx="8077200" cy="914400"/>
          </a:xfrm>
        </p:spPr>
        <p:txBody>
          <a:bodyPr rtlCol="0">
            <a:noAutofit/>
          </a:bodyPr>
          <a:lstStyle/>
          <a:p>
            <a:pPr algn="l" eaLnBrk="1" fontAlgn="auto" hangingPunct="1">
              <a:lnSpc>
                <a:spcPct val="80000"/>
              </a:lnSpc>
              <a:spcAft>
                <a:spcPts val="0"/>
              </a:spcAft>
              <a:defRPr/>
            </a:pPr>
            <a:r>
              <a:rPr lang="en-US" sz="3200" b="1" dirty="0">
                <a:solidFill>
                  <a:srgbClr val="990000"/>
                </a:solidFill>
                <a:latin typeface="+mn-lt"/>
              </a:rPr>
              <a:t>Barriers to Effective Commission Meetings</a:t>
            </a:r>
          </a:p>
        </p:txBody>
      </p:sp>
      <p:sp>
        <p:nvSpPr>
          <p:cNvPr id="35843" name="Rectangle 3"/>
          <p:cNvSpPr>
            <a:spLocks noGrp="1" noChangeArrowheads="1"/>
          </p:cNvSpPr>
          <p:nvPr>
            <p:ph type="body" sz="half" idx="1"/>
          </p:nvPr>
        </p:nvSpPr>
        <p:spPr>
          <a:xfrm>
            <a:off x="762000" y="1981200"/>
            <a:ext cx="8077200" cy="4419600"/>
          </a:xfrm>
        </p:spPr>
        <p:txBody>
          <a:bodyPr rtlCol="0">
            <a:normAutofit fontScale="92500" lnSpcReduction="20000"/>
          </a:bodyPr>
          <a:lstStyle/>
          <a:p>
            <a:pPr eaLnBrk="1" fontAlgn="auto" hangingPunct="1">
              <a:lnSpc>
                <a:spcPct val="90000"/>
              </a:lnSpc>
              <a:spcBef>
                <a:spcPts val="800"/>
              </a:spcBef>
              <a:spcAft>
                <a:spcPts val="0"/>
              </a:spcAft>
              <a:buSzPct val="75000"/>
              <a:buFont typeface="Wingdings" panose="05000000000000000000" pitchFamily="2" charset="2"/>
              <a:buChar char="q"/>
              <a:defRPr/>
            </a:pPr>
            <a:r>
              <a:rPr lang="en-US" altLang="en-US" sz="2800" dirty="0"/>
              <a:t>Lack of clarity about the Commission’s</a:t>
            </a:r>
            <a:r>
              <a:rPr lang="en-US" altLang="ja-JP" sz="2800" dirty="0"/>
              <a:t> primary functions of governance vs. management</a:t>
            </a:r>
          </a:p>
          <a:p>
            <a:pPr eaLnBrk="1" fontAlgn="auto" hangingPunct="1">
              <a:lnSpc>
                <a:spcPct val="90000"/>
              </a:lnSpc>
              <a:spcBef>
                <a:spcPts val="800"/>
              </a:spcBef>
              <a:spcAft>
                <a:spcPts val="0"/>
              </a:spcAft>
              <a:buSzPct val="75000"/>
              <a:buFont typeface="Wingdings" panose="05000000000000000000" pitchFamily="2" charset="2"/>
              <a:buChar char="q"/>
              <a:defRPr/>
            </a:pPr>
            <a:endParaRPr lang="en-US" altLang="ja-JP" sz="2800" dirty="0"/>
          </a:p>
          <a:p>
            <a:pPr eaLnBrk="1" fontAlgn="auto" hangingPunct="1">
              <a:lnSpc>
                <a:spcPct val="90000"/>
              </a:lnSpc>
              <a:spcBef>
                <a:spcPts val="800"/>
              </a:spcBef>
              <a:spcAft>
                <a:spcPts val="0"/>
              </a:spcAft>
              <a:buSzPct val="75000"/>
              <a:buFont typeface="Wingdings" panose="05000000000000000000" pitchFamily="2" charset="2"/>
              <a:buChar char="q"/>
              <a:defRPr/>
            </a:pPr>
            <a:r>
              <a:rPr lang="en-US" altLang="en-US" sz="2800" dirty="0"/>
              <a:t>Inadequate information to participate effectively</a:t>
            </a:r>
          </a:p>
          <a:p>
            <a:pPr eaLnBrk="1" fontAlgn="auto" hangingPunct="1">
              <a:lnSpc>
                <a:spcPct val="90000"/>
              </a:lnSpc>
              <a:spcBef>
                <a:spcPts val="800"/>
              </a:spcBef>
              <a:spcAft>
                <a:spcPts val="0"/>
              </a:spcAft>
              <a:buSzPct val="75000"/>
              <a:buFont typeface="Wingdings" panose="05000000000000000000" pitchFamily="2" charset="2"/>
              <a:buChar char="q"/>
              <a:defRPr/>
            </a:pPr>
            <a:endParaRPr lang="en-US" altLang="en-US" sz="2800" dirty="0"/>
          </a:p>
          <a:p>
            <a:pPr>
              <a:buSzPct val="75000"/>
              <a:buFont typeface="Wingdings" panose="05000000000000000000" pitchFamily="2" charset="2"/>
              <a:buChar char="q"/>
              <a:defRPr/>
            </a:pPr>
            <a:r>
              <a:rPr lang="en-US" altLang="en-US" sz="2800" dirty="0"/>
              <a:t>Lack of Commissioner preparation</a:t>
            </a:r>
          </a:p>
          <a:p>
            <a:pPr>
              <a:buSzPct val="75000"/>
              <a:buFont typeface="Wingdings" panose="05000000000000000000" pitchFamily="2" charset="2"/>
              <a:buChar char="q"/>
              <a:defRPr/>
            </a:pPr>
            <a:endParaRPr lang="en-US" altLang="en-US" sz="2800" dirty="0"/>
          </a:p>
          <a:p>
            <a:pPr>
              <a:lnSpc>
                <a:spcPct val="90000"/>
              </a:lnSpc>
              <a:spcBef>
                <a:spcPct val="30000"/>
              </a:spcBef>
              <a:buSzPct val="75000"/>
              <a:buFont typeface="Wingdings" panose="05000000000000000000" pitchFamily="2" charset="2"/>
              <a:buChar char="q"/>
              <a:defRPr/>
            </a:pPr>
            <a:r>
              <a:rPr lang="en-US" altLang="en-US" sz="2800" dirty="0"/>
              <a:t>Communication problems </a:t>
            </a:r>
          </a:p>
          <a:p>
            <a:pPr lvl="1">
              <a:lnSpc>
                <a:spcPct val="90000"/>
              </a:lnSpc>
              <a:spcBef>
                <a:spcPct val="30000"/>
              </a:spcBef>
              <a:buSzPct val="75000"/>
              <a:buFont typeface="Wingdings" panose="05000000000000000000" pitchFamily="2" charset="2"/>
              <a:buChar char="q"/>
              <a:defRPr/>
            </a:pPr>
            <a:r>
              <a:rPr lang="en-US" altLang="en-US" sz="2800" dirty="0"/>
              <a:t>not listening</a:t>
            </a:r>
          </a:p>
          <a:p>
            <a:pPr lvl="1">
              <a:lnSpc>
                <a:spcPct val="90000"/>
              </a:lnSpc>
              <a:spcBef>
                <a:spcPct val="30000"/>
              </a:spcBef>
              <a:buSzPct val="75000"/>
              <a:buFont typeface="Wingdings" panose="05000000000000000000" pitchFamily="2" charset="2"/>
              <a:buChar char="q"/>
              <a:defRPr/>
            </a:pPr>
            <a:r>
              <a:rPr lang="en-US" altLang="en-US" sz="2800" dirty="0"/>
              <a:t>making faulty assumptions</a:t>
            </a:r>
          </a:p>
          <a:p>
            <a:pPr lvl="1">
              <a:lnSpc>
                <a:spcPct val="90000"/>
              </a:lnSpc>
              <a:spcBef>
                <a:spcPct val="30000"/>
              </a:spcBef>
              <a:buSzPct val="75000"/>
              <a:buFont typeface="Wingdings" panose="05000000000000000000" pitchFamily="2" charset="2"/>
              <a:buChar char="q"/>
              <a:defRPr/>
            </a:pPr>
            <a:r>
              <a:rPr lang="en-US" altLang="en-US" sz="2800" dirty="0">
                <a:ea typeface="Arial" panose="020B0604020202020204" pitchFamily="34" charset="0"/>
              </a:rPr>
              <a:t>attacking people vs. challenging ideas</a:t>
            </a:r>
          </a:p>
          <a:p>
            <a:pPr eaLnBrk="1" fontAlgn="auto" hangingPunct="1">
              <a:lnSpc>
                <a:spcPct val="90000"/>
              </a:lnSpc>
              <a:spcBef>
                <a:spcPts val="800"/>
              </a:spcBef>
              <a:spcAft>
                <a:spcPts val="0"/>
              </a:spcAft>
              <a:buSzPct val="75000"/>
              <a:buFont typeface="Wingdings" panose="05000000000000000000" pitchFamily="2" charset="2"/>
              <a:buChar char="q"/>
              <a:defRPr/>
            </a:pPr>
            <a:endParaRPr lang="en-US" altLang="en-US" sz="2600" dirty="0">
              <a:solidFill>
                <a:schemeClr val="bg1">
                  <a:lumMod val="50000"/>
                </a:schemeClr>
              </a:solidFill>
            </a:endParaRPr>
          </a:p>
          <a:p>
            <a:pPr marL="0" indent="0" eaLnBrk="1" fontAlgn="auto" hangingPunct="1">
              <a:lnSpc>
                <a:spcPct val="90000"/>
              </a:lnSpc>
              <a:spcBef>
                <a:spcPts val="800"/>
              </a:spcBef>
              <a:spcAft>
                <a:spcPts val="0"/>
              </a:spcAft>
              <a:buClr>
                <a:srgbClr val="990000"/>
              </a:buClr>
              <a:buSzPct val="75000"/>
              <a:buFont typeface="Wingdings" panose="05000000000000000000" pitchFamily="2" charset="2"/>
              <a:buNone/>
              <a:defRPr/>
            </a:pPr>
            <a:endParaRPr lang="en-US" altLang="en-US" sz="2600" dirty="0">
              <a:solidFill>
                <a:schemeClr val="tx1">
                  <a:lumMod val="75000"/>
                  <a:lumOff val="25000"/>
                </a:schemeClr>
              </a:solidFill>
            </a:endParaRPr>
          </a:p>
          <a:p>
            <a:pPr marL="457200" indent="-457200" eaLnBrk="1" fontAlgn="auto" hangingPunct="1">
              <a:lnSpc>
                <a:spcPct val="80000"/>
              </a:lnSpc>
              <a:spcAft>
                <a:spcPts val="0"/>
              </a:spcAft>
              <a:buFont typeface="Wingdings 3" charset="2"/>
              <a:buChar char=""/>
              <a:defRPr/>
            </a:pPr>
            <a:endParaRPr lang="en-US" altLang="en-US" sz="2400" b="1" dirty="0">
              <a:solidFill>
                <a:schemeClr val="tx1">
                  <a:lumMod val="75000"/>
                  <a:lumOff val="25000"/>
                </a:schemeClr>
              </a:solidFill>
            </a:endParaRPr>
          </a:p>
        </p:txBody>
      </p:sp>
    </p:spTree>
    <p:extLst>
      <p:ext uri="{BB962C8B-B14F-4D97-AF65-F5344CB8AC3E}">
        <p14:creationId xmlns:p14="http://schemas.microsoft.com/office/powerpoint/2010/main" val="23502908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609601"/>
            <a:ext cx="8305800" cy="609600"/>
          </a:xfrm>
        </p:spPr>
        <p:txBody>
          <a:bodyPr>
            <a:normAutofit/>
          </a:bodyPr>
          <a:lstStyle/>
          <a:p>
            <a:pPr eaLnBrk="1" hangingPunct="1"/>
            <a:r>
              <a:rPr lang="en-US" altLang="en-US" sz="3200" b="1" dirty="0">
                <a:solidFill>
                  <a:srgbClr val="990000"/>
                </a:solidFill>
              </a:rPr>
              <a:t>Effective Commission Meeting Tips</a:t>
            </a:r>
          </a:p>
        </p:txBody>
      </p:sp>
      <p:sp>
        <p:nvSpPr>
          <p:cNvPr id="34819" name="Rectangle 3"/>
          <p:cNvSpPr>
            <a:spLocks noGrp="1" noChangeArrowheads="1"/>
          </p:cNvSpPr>
          <p:nvPr>
            <p:ph idx="1"/>
          </p:nvPr>
        </p:nvSpPr>
        <p:spPr>
          <a:xfrm>
            <a:off x="304800" y="1447800"/>
            <a:ext cx="8534400" cy="5257800"/>
          </a:xfrm>
        </p:spPr>
        <p:txBody>
          <a:bodyPr rtlCol="0">
            <a:normAutofit lnSpcReduction="10000"/>
          </a:bodyPr>
          <a:lstStyle/>
          <a:p>
            <a:pPr marL="0" indent="0">
              <a:spcAft>
                <a:spcPts val="0"/>
              </a:spcAft>
              <a:buNone/>
              <a:defRPr/>
            </a:pPr>
            <a:endParaRPr lang="en-US" sz="2200" dirty="0">
              <a:solidFill>
                <a:schemeClr val="bg1">
                  <a:lumMod val="50000"/>
                </a:schemeClr>
              </a:solidFill>
            </a:endParaRPr>
          </a:p>
          <a:p>
            <a:pPr>
              <a:spcAft>
                <a:spcPts val="0"/>
              </a:spcAft>
              <a:buFont typeface="Wingdings" panose="05000000000000000000" pitchFamily="2" charset="2"/>
              <a:buChar char="q"/>
              <a:defRPr/>
            </a:pPr>
            <a:r>
              <a:rPr lang="en-US" sz="2200" dirty="0"/>
              <a:t>Meeting time considerations</a:t>
            </a:r>
          </a:p>
          <a:p>
            <a:pPr marL="0" indent="0" eaLnBrk="1" fontAlgn="auto" hangingPunct="1">
              <a:spcAft>
                <a:spcPts val="0"/>
              </a:spcAft>
              <a:buNone/>
              <a:defRPr/>
            </a:pPr>
            <a:endParaRPr lang="en-US" sz="2200" dirty="0"/>
          </a:p>
          <a:p>
            <a:pPr eaLnBrk="1" fontAlgn="auto" hangingPunct="1">
              <a:spcAft>
                <a:spcPts val="0"/>
              </a:spcAft>
              <a:buFont typeface="Wingdings" panose="05000000000000000000" pitchFamily="2" charset="2"/>
              <a:buChar char="q"/>
              <a:defRPr/>
            </a:pPr>
            <a:r>
              <a:rPr lang="en-US" sz="2200" dirty="0"/>
              <a:t>Establish the appropriate tone for a Government Meeting at the outset</a:t>
            </a:r>
          </a:p>
          <a:p>
            <a:pPr lvl="1">
              <a:spcAft>
                <a:spcPts val="0"/>
              </a:spcAft>
              <a:buFont typeface="Wingdings" panose="05000000000000000000" pitchFamily="2" charset="2"/>
              <a:buChar char="q"/>
              <a:defRPr/>
            </a:pPr>
            <a:r>
              <a:rPr lang="en-US" sz="2200" dirty="0"/>
              <a:t>Begin on time</a:t>
            </a:r>
          </a:p>
          <a:p>
            <a:pPr lvl="1">
              <a:spcAft>
                <a:spcPts val="0"/>
              </a:spcAft>
              <a:buFont typeface="Wingdings" panose="05000000000000000000" pitchFamily="2" charset="2"/>
              <a:buChar char="q"/>
              <a:defRPr/>
            </a:pPr>
            <a:r>
              <a:rPr lang="en-US" sz="2200" dirty="0"/>
              <a:t>Commissioners and staff are in their seats ready to begin</a:t>
            </a:r>
          </a:p>
          <a:p>
            <a:pPr lvl="1">
              <a:spcAft>
                <a:spcPts val="0"/>
              </a:spcAft>
              <a:buFont typeface="Wingdings" panose="05000000000000000000" pitchFamily="2" charset="2"/>
              <a:buChar char="q"/>
              <a:defRPr/>
            </a:pPr>
            <a:r>
              <a:rPr lang="en-US" sz="2200" dirty="0"/>
              <a:t>Pledge of Allegiance</a:t>
            </a:r>
          </a:p>
          <a:p>
            <a:pPr lvl="1">
              <a:spcAft>
                <a:spcPts val="0"/>
              </a:spcAft>
              <a:buFont typeface="Wingdings" panose="05000000000000000000" pitchFamily="2" charset="2"/>
              <a:buChar char="q"/>
              <a:defRPr/>
            </a:pPr>
            <a:r>
              <a:rPr lang="en-US" sz="2200" dirty="0"/>
              <a:t>Remind audience members (other than on-duty personnel) to turn off cell phones</a:t>
            </a:r>
          </a:p>
          <a:p>
            <a:pPr marL="0" indent="0" eaLnBrk="1" fontAlgn="auto" hangingPunct="1">
              <a:spcAft>
                <a:spcPts val="0"/>
              </a:spcAft>
              <a:buNone/>
              <a:defRPr/>
            </a:pPr>
            <a:endParaRPr lang="en-US" sz="2200" dirty="0"/>
          </a:p>
          <a:p>
            <a:pPr eaLnBrk="1" fontAlgn="auto" hangingPunct="1">
              <a:spcAft>
                <a:spcPts val="0"/>
              </a:spcAft>
              <a:buFont typeface="Wingdings" panose="05000000000000000000" pitchFamily="2" charset="2"/>
              <a:buChar char="q"/>
              <a:defRPr/>
            </a:pPr>
            <a:r>
              <a:rPr lang="en-US" sz="2200" dirty="0"/>
              <a:t>Agenda Items</a:t>
            </a:r>
          </a:p>
          <a:p>
            <a:pPr lvl="1" eaLnBrk="1" fontAlgn="auto" hangingPunct="1">
              <a:spcAft>
                <a:spcPts val="0"/>
              </a:spcAft>
              <a:buFont typeface="Wingdings" panose="05000000000000000000" pitchFamily="2" charset="2"/>
              <a:buChar char="q"/>
              <a:defRPr/>
            </a:pPr>
            <a:r>
              <a:rPr lang="en-US" sz="2200" dirty="0"/>
              <a:t>Consent Agenda</a:t>
            </a:r>
          </a:p>
          <a:p>
            <a:pPr lvl="1" eaLnBrk="1" fontAlgn="auto" hangingPunct="1">
              <a:spcAft>
                <a:spcPts val="0"/>
              </a:spcAft>
              <a:buFont typeface="Wingdings" panose="05000000000000000000" pitchFamily="2" charset="2"/>
              <a:buChar char="q"/>
              <a:defRPr/>
            </a:pPr>
            <a:r>
              <a:rPr lang="en-US" sz="2200" dirty="0"/>
              <a:t>Use PowerPoint presentations for work sessions or items that require background information</a:t>
            </a:r>
          </a:p>
          <a:p>
            <a:pPr lvl="1" eaLnBrk="1" fontAlgn="auto" hangingPunct="1">
              <a:spcAft>
                <a:spcPts val="0"/>
              </a:spcAft>
              <a:buFont typeface="Wingdings" panose="05000000000000000000" pitchFamily="2" charset="2"/>
              <a:buChar char="q"/>
              <a:defRPr/>
            </a:pPr>
            <a:r>
              <a:rPr lang="en-US" sz="2200" dirty="0"/>
              <a:t>Read the Motion followed by discussion</a:t>
            </a:r>
          </a:p>
          <a:p>
            <a:pPr lvl="1" eaLnBrk="1" fontAlgn="auto" hangingPunct="1">
              <a:spcAft>
                <a:spcPts val="0"/>
              </a:spcAft>
              <a:buFont typeface="Wingdings" panose="05000000000000000000" pitchFamily="2" charset="2"/>
              <a:buChar char="q"/>
              <a:defRPr/>
            </a:pPr>
            <a:r>
              <a:rPr lang="en-US" sz="2200" dirty="0"/>
              <a:t>Stick to the Agenda</a:t>
            </a:r>
          </a:p>
          <a:p>
            <a:pPr marL="0" indent="0">
              <a:spcAft>
                <a:spcPts val="0"/>
              </a:spcAft>
              <a:buNone/>
              <a:defRPr/>
            </a:pPr>
            <a:endParaRPr lang="en-US" sz="2200" dirty="0">
              <a:solidFill>
                <a:schemeClr val="bg1">
                  <a:lumMod val="50000"/>
                </a:schemeClr>
              </a:solidFill>
            </a:endParaRPr>
          </a:p>
          <a:p>
            <a:pPr>
              <a:spcAft>
                <a:spcPts val="0"/>
              </a:spcAft>
              <a:buFont typeface="Wingdings" panose="05000000000000000000" pitchFamily="2" charset="2"/>
              <a:buChar char="q"/>
              <a:defRPr/>
            </a:pPr>
            <a:endParaRPr lang="en-US" sz="2200" dirty="0">
              <a:solidFill>
                <a:schemeClr val="bg1">
                  <a:lumMod val="50000"/>
                </a:schemeClr>
              </a:solidFill>
            </a:endParaRPr>
          </a:p>
          <a:p>
            <a:pPr>
              <a:spcAft>
                <a:spcPts val="0"/>
              </a:spcAft>
              <a:buFont typeface="Wingdings" panose="05000000000000000000" pitchFamily="2" charset="2"/>
              <a:buChar char="q"/>
              <a:defRPr/>
            </a:pPr>
            <a:endParaRPr lang="en-US" sz="2200" dirty="0">
              <a:solidFill>
                <a:schemeClr val="bg1">
                  <a:lumMod val="50000"/>
                </a:schemeClr>
              </a:solidFill>
            </a:endParaRPr>
          </a:p>
          <a:p>
            <a:pPr marL="0" indent="0" eaLnBrk="1" fontAlgn="auto" hangingPunct="1">
              <a:spcAft>
                <a:spcPts val="0"/>
              </a:spcAft>
              <a:buNone/>
              <a:defRPr/>
            </a:pPr>
            <a:endParaRPr lang="en-US" sz="2200" dirty="0">
              <a:solidFill>
                <a:schemeClr val="bg1">
                  <a:lumMod val="50000"/>
                </a:schemeClr>
              </a:solidFill>
            </a:endParaRPr>
          </a:p>
          <a:p>
            <a:pPr marL="0" indent="0" eaLnBrk="1" fontAlgn="auto" hangingPunct="1">
              <a:spcAft>
                <a:spcPts val="0"/>
              </a:spcAft>
              <a:buNone/>
              <a:defRPr/>
            </a:pPr>
            <a:endParaRPr lang="en-US" sz="2200" dirty="0">
              <a:solidFill>
                <a:schemeClr val="tx1">
                  <a:lumMod val="75000"/>
                  <a:lumOff val="25000"/>
                </a:schemeClr>
              </a:solidFill>
            </a:endParaRPr>
          </a:p>
        </p:txBody>
      </p:sp>
    </p:spTree>
    <p:extLst>
      <p:ext uri="{BB962C8B-B14F-4D97-AF65-F5344CB8AC3E}">
        <p14:creationId xmlns:p14="http://schemas.microsoft.com/office/powerpoint/2010/main" val="40926440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838200"/>
            <a:ext cx="8141162" cy="685800"/>
          </a:xfrm>
        </p:spPr>
        <p:txBody>
          <a:bodyPr>
            <a:normAutofit/>
          </a:bodyPr>
          <a:lstStyle/>
          <a:p>
            <a:pPr eaLnBrk="1" hangingPunct="1"/>
            <a:r>
              <a:rPr lang="en-US" altLang="en-US" sz="3200" b="1" dirty="0">
                <a:solidFill>
                  <a:srgbClr val="990000"/>
                </a:solidFill>
              </a:rPr>
              <a:t>Effective Commission Meeting Tips</a:t>
            </a:r>
          </a:p>
        </p:txBody>
      </p:sp>
      <p:sp>
        <p:nvSpPr>
          <p:cNvPr id="34819" name="Rectangle 3"/>
          <p:cNvSpPr>
            <a:spLocks noGrp="1" noChangeArrowheads="1"/>
          </p:cNvSpPr>
          <p:nvPr>
            <p:ph idx="1"/>
          </p:nvPr>
        </p:nvSpPr>
        <p:spPr>
          <a:xfrm>
            <a:off x="304800" y="1676400"/>
            <a:ext cx="8686800" cy="4952999"/>
          </a:xfrm>
        </p:spPr>
        <p:txBody>
          <a:bodyPr rtlCol="0">
            <a:normAutofit/>
          </a:bodyPr>
          <a:lstStyle/>
          <a:p>
            <a:pPr marL="0" indent="0">
              <a:spcAft>
                <a:spcPts val="0"/>
              </a:spcAft>
              <a:buNone/>
              <a:defRPr/>
            </a:pPr>
            <a:endParaRPr lang="en-US" sz="2200" dirty="0">
              <a:solidFill>
                <a:schemeClr val="bg1">
                  <a:lumMod val="50000"/>
                </a:schemeClr>
              </a:solidFill>
            </a:endParaRPr>
          </a:p>
          <a:p>
            <a:pPr eaLnBrk="1" fontAlgn="auto" hangingPunct="1">
              <a:spcAft>
                <a:spcPts val="0"/>
              </a:spcAft>
              <a:buFont typeface="Wingdings" panose="05000000000000000000" pitchFamily="2" charset="2"/>
              <a:buChar char="q"/>
              <a:defRPr/>
            </a:pPr>
            <a:r>
              <a:rPr lang="en-US" sz="2400" dirty="0"/>
              <a:t>Limit Board discussion to agenda item currently being discussed</a:t>
            </a:r>
          </a:p>
          <a:p>
            <a:pPr marL="0" indent="0" eaLnBrk="1" fontAlgn="auto" hangingPunct="1">
              <a:spcAft>
                <a:spcPts val="0"/>
              </a:spcAft>
              <a:buNone/>
              <a:defRPr/>
            </a:pPr>
            <a:endParaRPr lang="en-US" sz="2400" dirty="0"/>
          </a:p>
          <a:p>
            <a:pPr eaLnBrk="1" fontAlgn="auto" hangingPunct="1">
              <a:spcAft>
                <a:spcPts val="0"/>
              </a:spcAft>
              <a:buFont typeface="Wingdings" panose="05000000000000000000" pitchFamily="2" charset="2"/>
              <a:buChar char="q"/>
              <a:defRPr/>
            </a:pPr>
            <a:r>
              <a:rPr lang="en-US" sz="2400" dirty="0"/>
              <a:t>Agenda Item for Report from Local</a:t>
            </a:r>
          </a:p>
          <a:p>
            <a:pPr marL="0" indent="0" eaLnBrk="1" fontAlgn="auto" hangingPunct="1">
              <a:spcAft>
                <a:spcPts val="0"/>
              </a:spcAft>
              <a:buNone/>
              <a:defRPr/>
            </a:pPr>
            <a:endParaRPr lang="en-US" sz="2400" dirty="0"/>
          </a:p>
          <a:p>
            <a:pPr eaLnBrk="1" fontAlgn="auto" hangingPunct="1">
              <a:spcAft>
                <a:spcPts val="0"/>
              </a:spcAft>
              <a:buFont typeface="Wingdings" panose="05000000000000000000" pitchFamily="2" charset="2"/>
              <a:buChar char="q"/>
              <a:defRPr/>
            </a:pPr>
            <a:r>
              <a:rPr lang="en-US" sz="2400" dirty="0"/>
              <a:t>Public comment</a:t>
            </a:r>
          </a:p>
          <a:p>
            <a:pPr lvl="1" eaLnBrk="1" fontAlgn="auto" hangingPunct="1">
              <a:spcAft>
                <a:spcPts val="0"/>
              </a:spcAft>
              <a:buFont typeface="Wingdings" panose="05000000000000000000" pitchFamily="2" charset="2"/>
              <a:buChar char="q"/>
              <a:defRPr/>
            </a:pPr>
            <a:r>
              <a:rPr lang="en-US" sz="2400" dirty="0"/>
              <a:t>Open meetings vs. open participation</a:t>
            </a:r>
          </a:p>
          <a:p>
            <a:pPr lvl="1" eaLnBrk="1" fontAlgn="auto" hangingPunct="1">
              <a:spcAft>
                <a:spcPts val="0"/>
              </a:spcAft>
              <a:buFont typeface="Wingdings" panose="05000000000000000000" pitchFamily="2" charset="2"/>
              <a:buChar char="q"/>
              <a:defRPr/>
            </a:pPr>
            <a:r>
              <a:rPr lang="en-US" sz="2400" dirty="0"/>
              <a:t>Purpose of public comment period</a:t>
            </a:r>
          </a:p>
          <a:p>
            <a:pPr lvl="1" eaLnBrk="1" fontAlgn="auto" hangingPunct="1">
              <a:spcAft>
                <a:spcPts val="0"/>
              </a:spcAft>
              <a:buFont typeface="Wingdings" panose="05000000000000000000" pitchFamily="2" charset="2"/>
              <a:buChar char="q"/>
              <a:defRPr/>
            </a:pPr>
            <a:r>
              <a:rPr lang="en-US" sz="2400" dirty="0"/>
              <a:t>Rules and limitations clearly stated</a:t>
            </a:r>
          </a:p>
          <a:p>
            <a:pPr lvl="1" eaLnBrk="1" fontAlgn="auto" hangingPunct="1">
              <a:spcAft>
                <a:spcPts val="0"/>
              </a:spcAft>
              <a:buFont typeface="Wingdings" panose="05000000000000000000" pitchFamily="2" charset="2"/>
              <a:buChar char="q"/>
              <a:defRPr/>
            </a:pPr>
            <a:r>
              <a:rPr lang="en-US" sz="2400" dirty="0"/>
              <a:t>Stick to the rules</a:t>
            </a:r>
          </a:p>
          <a:p>
            <a:pPr marL="0" indent="0" eaLnBrk="1" fontAlgn="auto" hangingPunct="1">
              <a:spcAft>
                <a:spcPts val="0"/>
              </a:spcAft>
              <a:buNone/>
              <a:defRPr/>
            </a:pPr>
            <a:endParaRPr lang="en-US" sz="2400" dirty="0">
              <a:solidFill>
                <a:schemeClr val="bg1">
                  <a:lumMod val="50000"/>
                </a:schemeClr>
              </a:solidFill>
            </a:endParaRPr>
          </a:p>
          <a:p>
            <a:pPr marL="0" indent="0" eaLnBrk="1" fontAlgn="auto" hangingPunct="1">
              <a:spcAft>
                <a:spcPts val="0"/>
              </a:spcAft>
              <a:buNone/>
              <a:defRPr/>
            </a:pPr>
            <a:endParaRPr lang="en-US" sz="2200" dirty="0">
              <a:solidFill>
                <a:schemeClr val="tx1">
                  <a:lumMod val="75000"/>
                  <a:lumOff val="25000"/>
                </a:schemeClr>
              </a:solidFill>
            </a:endParaRPr>
          </a:p>
        </p:txBody>
      </p:sp>
    </p:spTree>
    <p:extLst>
      <p:ext uri="{BB962C8B-B14F-4D97-AF65-F5344CB8AC3E}">
        <p14:creationId xmlns:p14="http://schemas.microsoft.com/office/powerpoint/2010/main" val="19437026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609600"/>
            <a:ext cx="8458200" cy="685800"/>
          </a:xfrm>
        </p:spPr>
        <p:txBody>
          <a:bodyPr>
            <a:normAutofit/>
          </a:bodyPr>
          <a:lstStyle/>
          <a:p>
            <a:pPr eaLnBrk="1" hangingPunct="1"/>
            <a:r>
              <a:rPr lang="en-US" altLang="en-US" sz="3200" b="1" dirty="0">
                <a:solidFill>
                  <a:srgbClr val="990000"/>
                </a:solidFill>
              </a:rPr>
              <a:t>The Commission Chair</a:t>
            </a:r>
          </a:p>
        </p:txBody>
      </p:sp>
      <p:sp>
        <p:nvSpPr>
          <p:cNvPr id="35843" name="Rectangle 3"/>
          <p:cNvSpPr>
            <a:spLocks noGrp="1" noChangeArrowheads="1"/>
          </p:cNvSpPr>
          <p:nvPr>
            <p:ph idx="1"/>
          </p:nvPr>
        </p:nvSpPr>
        <p:spPr>
          <a:xfrm>
            <a:off x="457200" y="1679247"/>
            <a:ext cx="7808767" cy="4602163"/>
          </a:xfrm>
        </p:spPr>
        <p:txBody>
          <a:bodyPr rtlCol="0">
            <a:noAutofit/>
          </a:bodyPr>
          <a:lstStyle/>
          <a:p>
            <a:pPr eaLnBrk="1" fontAlgn="auto" hangingPunct="1">
              <a:spcAft>
                <a:spcPts val="0"/>
              </a:spcAft>
              <a:buFont typeface="Wingdings" panose="05000000000000000000" pitchFamily="2" charset="2"/>
              <a:buChar char="q"/>
              <a:defRPr/>
            </a:pPr>
            <a:r>
              <a:rPr lang="en-US" sz="2400" dirty="0"/>
              <a:t>The chair should govern meetings of the board</a:t>
            </a:r>
          </a:p>
          <a:p>
            <a:pPr lvl="1" eaLnBrk="1" fontAlgn="auto" hangingPunct="1">
              <a:spcAft>
                <a:spcPts val="0"/>
              </a:spcAft>
              <a:buFont typeface="Wingdings" panose="05000000000000000000" pitchFamily="2" charset="2"/>
              <a:buChar char="q"/>
              <a:defRPr/>
            </a:pPr>
            <a:r>
              <a:rPr lang="en-US" sz="2400" dirty="0"/>
              <a:t>Open and free discussion, draw out opinions, and seek consensus</a:t>
            </a:r>
          </a:p>
          <a:p>
            <a:pPr lvl="1" eaLnBrk="1" fontAlgn="auto" hangingPunct="1">
              <a:spcAft>
                <a:spcPts val="0"/>
              </a:spcAft>
              <a:buFont typeface="Wingdings" panose="05000000000000000000" pitchFamily="2" charset="2"/>
              <a:buChar char="q"/>
              <a:defRPr/>
            </a:pPr>
            <a:r>
              <a:rPr lang="en-US" sz="2400" dirty="0"/>
              <a:t>The umpire has a hard job, particularly when he/she wants to bat</a:t>
            </a:r>
          </a:p>
          <a:p>
            <a:pPr lvl="1" eaLnBrk="1" fontAlgn="auto" hangingPunct="1">
              <a:spcAft>
                <a:spcPts val="0"/>
              </a:spcAft>
              <a:buNone/>
              <a:defRPr/>
            </a:pPr>
            <a:endParaRPr lang="en-US" sz="2400" dirty="0"/>
          </a:p>
          <a:p>
            <a:pPr eaLnBrk="1" fontAlgn="auto" hangingPunct="1">
              <a:spcAft>
                <a:spcPts val="0"/>
              </a:spcAft>
              <a:buFont typeface="Wingdings" panose="05000000000000000000" pitchFamily="2" charset="2"/>
              <a:buChar char="q"/>
              <a:defRPr/>
            </a:pPr>
            <a:r>
              <a:rPr lang="en-US" sz="2400" dirty="0"/>
              <a:t>The principal contact between management and the board</a:t>
            </a:r>
          </a:p>
          <a:p>
            <a:pPr lvl="1" eaLnBrk="1" fontAlgn="auto" hangingPunct="1">
              <a:spcAft>
                <a:spcPts val="0"/>
              </a:spcAft>
              <a:buFont typeface="Wingdings" panose="05000000000000000000" pitchFamily="2" charset="2"/>
              <a:buChar char="q"/>
              <a:defRPr/>
            </a:pPr>
            <a:r>
              <a:rPr lang="en-US" sz="2400" dirty="0"/>
              <a:t>Regular meetings with the Manager</a:t>
            </a:r>
          </a:p>
          <a:p>
            <a:pPr lvl="1" eaLnBrk="1" fontAlgn="auto" hangingPunct="1">
              <a:spcAft>
                <a:spcPts val="0"/>
              </a:spcAft>
              <a:buFont typeface="Wingdings" panose="05000000000000000000" pitchFamily="2" charset="2"/>
              <a:buChar char="q"/>
              <a:defRPr/>
            </a:pPr>
            <a:r>
              <a:rPr lang="en-US" sz="2400" dirty="0"/>
              <a:t>Help set the meeting agenda and consent agenda</a:t>
            </a:r>
          </a:p>
          <a:p>
            <a:pPr lvl="2" eaLnBrk="1" fontAlgn="auto" hangingPunct="1">
              <a:spcAft>
                <a:spcPts val="0"/>
              </a:spcAft>
              <a:buFont typeface="Wingdings" panose="05000000000000000000" pitchFamily="2" charset="2"/>
              <a:buChar char="q"/>
              <a:defRPr/>
            </a:pPr>
            <a:r>
              <a:rPr lang="en-US" sz="2400" dirty="0"/>
              <a:t>Is there really a decision to be made?</a:t>
            </a:r>
          </a:p>
          <a:p>
            <a:pPr lvl="2" eaLnBrk="1" fontAlgn="auto" hangingPunct="1">
              <a:spcAft>
                <a:spcPts val="0"/>
              </a:spcAft>
              <a:buFont typeface="Wingdings" panose="05000000000000000000" pitchFamily="2" charset="2"/>
              <a:buChar char="q"/>
              <a:defRPr/>
            </a:pPr>
            <a:endParaRPr lang="en-US" sz="2400" dirty="0"/>
          </a:p>
          <a:p>
            <a:pPr lvl="1" eaLnBrk="1" fontAlgn="auto" hangingPunct="1">
              <a:spcAft>
                <a:spcPts val="0"/>
              </a:spcAft>
              <a:buFont typeface="Wingdings" panose="05000000000000000000" pitchFamily="2" charset="2"/>
              <a:buChar char="q"/>
              <a:defRPr/>
            </a:pPr>
            <a:r>
              <a:rPr lang="en-US" sz="2400" dirty="0"/>
              <a:t>Supervise meeting packet preparation</a:t>
            </a:r>
          </a:p>
        </p:txBody>
      </p:sp>
    </p:spTree>
    <p:extLst>
      <p:ext uri="{BB962C8B-B14F-4D97-AF65-F5344CB8AC3E}">
        <p14:creationId xmlns:p14="http://schemas.microsoft.com/office/powerpoint/2010/main" val="19470870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685800"/>
            <a:ext cx="7772400" cy="838200"/>
          </a:xfrm>
        </p:spPr>
        <p:txBody>
          <a:bodyPr rtlCol="0">
            <a:normAutofit/>
          </a:bodyPr>
          <a:lstStyle/>
          <a:p>
            <a:pPr eaLnBrk="1" fontAlgn="auto" hangingPunct="1">
              <a:lnSpc>
                <a:spcPct val="80000"/>
              </a:lnSpc>
              <a:spcAft>
                <a:spcPts val="0"/>
              </a:spcAft>
              <a:defRPr/>
            </a:pPr>
            <a:r>
              <a:rPr lang="en-US" altLang="en-US" sz="3200" b="1" dirty="0">
                <a:solidFill>
                  <a:srgbClr val="990000"/>
                </a:solidFill>
              </a:rPr>
              <a:t>Building an Effective </a:t>
            </a:r>
            <a:br>
              <a:rPr lang="en-US" altLang="en-US" sz="3200" b="1" dirty="0">
                <a:solidFill>
                  <a:srgbClr val="990000"/>
                </a:solidFill>
              </a:rPr>
            </a:br>
            <a:r>
              <a:rPr lang="en-US" altLang="en-US" sz="3200" b="1" dirty="0">
                <a:solidFill>
                  <a:srgbClr val="990000"/>
                </a:solidFill>
              </a:rPr>
              <a:t>Commission Meeting </a:t>
            </a:r>
            <a:r>
              <a:rPr lang="ja-JP" altLang="en-US" sz="3200" b="1" dirty="0">
                <a:solidFill>
                  <a:srgbClr val="990000"/>
                </a:solidFill>
              </a:rPr>
              <a:t>“</a:t>
            </a:r>
            <a:r>
              <a:rPr lang="en-US" altLang="ja-JP" sz="3200" b="1" dirty="0">
                <a:solidFill>
                  <a:srgbClr val="990000"/>
                </a:solidFill>
              </a:rPr>
              <a:t>Toolbox</a:t>
            </a:r>
            <a:r>
              <a:rPr lang="ja-JP" altLang="en-US" sz="3200" b="1" dirty="0">
                <a:solidFill>
                  <a:srgbClr val="990000"/>
                </a:solidFill>
              </a:rPr>
              <a:t>”</a:t>
            </a:r>
            <a:endParaRPr lang="en-US" altLang="en-US" sz="3200" b="1" dirty="0">
              <a:solidFill>
                <a:srgbClr val="990000"/>
              </a:solidFill>
            </a:endParaRPr>
          </a:p>
        </p:txBody>
      </p:sp>
      <p:sp>
        <p:nvSpPr>
          <p:cNvPr id="36867" name="Rectangle 3"/>
          <p:cNvSpPr>
            <a:spLocks noGrp="1" noChangeArrowheads="1"/>
          </p:cNvSpPr>
          <p:nvPr>
            <p:ph idx="1"/>
          </p:nvPr>
        </p:nvSpPr>
        <p:spPr>
          <a:xfrm>
            <a:off x="609600" y="1676400"/>
            <a:ext cx="8382000" cy="4572000"/>
          </a:xfrm>
        </p:spPr>
        <p:txBody>
          <a:bodyPr rtlCol="0">
            <a:normAutofit/>
          </a:bodyPr>
          <a:lstStyle/>
          <a:p>
            <a:pPr eaLnBrk="1" fontAlgn="auto" hangingPunct="1">
              <a:spcAft>
                <a:spcPts val="0"/>
              </a:spcAft>
              <a:buFont typeface="Wingdings" panose="05000000000000000000" pitchFamily="2" charset="2"/>
              <a:buChar char="q"/>
              <a:defRPr/>
            </a:pPr>
            <a:r>
              <a:rPr lang="en-US" sz="2400" dirty="0"/>
              <a:t>The relationship between the Commissioners is more important than any issue</a:t>
            </a:r>
          </a:p>
          <a:p>
            <a:pPr marL="914400" lvl="1" indent="-447675" eaLnBrk="1" fontAlgn="auto" hangingPunct="1">
              <a:spcAft>
                <a:spcPts val="0"/>
              </a:spcAft>
              <a:buFont typeface="Wingdings" panose="05000000000000000000" pitchFamily="2" charset="2"/>
              <a:buChar char="q"/>
              <a:defRPr/>
            </a:pPr>
            <a:r>
              <a:rPr lang="en-US" sz="2400" dirty="0"/>
              <a:t>Treat each other with respect</a:t>
            </a:r>
          </a:p>
          <a:p>
            <a:pPr marL="914400" lvl="1" indent="-447675" eaLnBrk="1" fontAlgn="auto" hangingPunct="1">
              <a:spcAft>
                <a:spcPts val="0"/>
              </a:spcAft>
              <a:buFont typeface="Wingdings" panose="05000000000000000000" pitchFamily="2" charset="2"/>
              <a:buChar char="q"/>
              <a:defRPr/>
            </a:pPr>
            <a:r>
              <a:rPr lang="en-US" sz="2400" dirty="0"/>
              <a:t>The chair must protect the Commissioners and the staff from personalized comments</a:t>
            </a:r>
          </a:p>
          <a:p>
            <a:pPr eaLnBrk="1" fontAlgn="auto" hangingPunct="1">
              <a:spcAft>
                <a:spcPts val="0"/>
              </a:spcAft>
              <a:buFont typeface="Wingdings" panose="05000000000000000000" pitchFamily="2" charset="2"/>
              <a:buChar char="q"/>
              <a:defRPr/>
            </a:pPr>
            <a:r>
              <a:rPr lang="en-US" sz="2400" dirty="0"/>
              <a:t>The staff wants to assist the Commission in its job</a:t>
            </a:r>
          </a:p>
          <a:p>
            <a:pPr marL="914400" lvl="1" indent="-447675" eaLnBrk="1" fontAlgn="auto" hangingPunct="1">
              <a:spcAft>
                <a:spcPts val="0"/>
              </a:spcAft>
              <a:buFont typeface="Wingdings" panose="05000000000000000000" pitchFamily="2" charset="2"/>
              <a:buChar char="q"/>
              <a:defRPr/>
            </a:pPr>
            <a:r>
              <a:rPr lang="en-US" sz="2400" dirty="0"/>
              <a:t>No pop quizzes</a:t>
            </a:r>
          </a:p>
          <a:p>
            <a:pPr marL="914400" lvl="1" indent="-447675" eaLnBrk="1" fontAlgn="auto" hangingPunct="1">
              <a:spcAft>
                <a:spcPts val="0"/>
              </a:spcAft>
              <a:buFont typeface="Wingdings" panose="05000000000000000000" pitchFamily="2" charset="2"/>
              <a:buChar char="q"/>
              <a:defRPr/>
            </a:pPr>
            <a:r>
              <a:rPr lang="en-US" sz="2400" dirty="0"/>
              <a:t>Pop quizzes may demonstrate lack of commissioner preparation</a:t>
            </a:r>
          </a:p>
          <a:p>
            <a:pPr marL="914400" lvl="1" indent="-447675" eaLnBrk="1" fontAlgn="auto" hangingPunct="1">
              <a:spcAft>
                <a:spcPts val="0"/>
              </a:spcAft>
              <a:buFont typeface="Wingdings" panose="05000000000000000000" pitchFamily="2" charset="2"/>
              <a:buChar char="q"/>
              <a:defRPr/>
            </a:pPr>
            <a:r>
              <a:rPr lang="en-US" sz="2400" dirty="0"/>
              <a:t>No grandstanding</a:t>
            </a:r>
          </a:p>
          <a:p>
            <a:pPr eaLnBrk="1" fontAlgn="auto" hangingPunct="1">
              <a:spcAft>
                <a:spcPts val="0"/>
              </a:spcAft>
              <a:buFont typeface="Wingdings" panose="05000000000000000000" pitchFamily="2" charset="2"/>
              <a:buChar char="q"/>
              <a:defRPr/>
            </a:pPr>
            <a:r>
              <a:rPr lang="en-US" sz="2400" dirty="0"/>
              <a:t>Seek a balance between consensus and dissension</a:t>
            </a:r>
          </a:p>
        </p:txBody>
      </p:sp>
    </p:spTree>
    <p:extLst>
      <p:ext uri="{BB962C8B-B14F-4D97-AF65-F5344CB8AC3E}">
        <p14:creationId xmlns:p14="http://schemas.microsoft.com/office/powerpoint/2010/main" val="34334689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381000"/>
            <a:ext cx="8686800" cy="1066800"/>
          </a:xfrm>
        </p:spPr>
        <p:txBody>
          <a:bodyPr rtlCol="0">
            <a:normAutofit fontScale="90000"/>
          </a:bodyPr>
          <a:lstStyle/>
          <a:p>
            <a:pPr eaLnBrk="1" fontAlgn="auto" hangingPunct="1">
              <a:spcAft>
                <a:spcPts val="0"/>
              </a:spcAft>
              <a:defRPr/>
            </a:pPr>
            <a:br>
              <a:rPr lang="en-US" altLang="en-US" sz="3400" dirty="0">
                <a:solidFill>
                  <a:schemeClr val="tx1"/>
                </a:solidFill>
              </a:rPr>
            </a:br>
            <a:br>
              <a:rPr lang="en-US" altLang="en-US" sz="3400" dirty="0">
                <a:solidFill>
                  <a:srgbClr val="990000"/>
                </a:solidFill>
              </a:rPr>
            </a:br>
            <a:br>
              <a:rPr lang="en-US" altLang="en-US" sz="3400" b="1" dirty="0"/>
            </a:br>
            <a:br>
              <a:rPr lang="en-US" altLang="en-US" sz="3800" b="1" dirty="0">
                <a:solidFill>
                  <a:schemeClr val="tx1"/>
                </a:solidFill>
              </a:rPr>
            </a:br>
            <a:endParaRPr lang="en-US" altLang="en-US" sz="3800" b="1" dirty="0">
              <a:solidFill>
                <a:schemeClr val="tx1"/>
              </a:solidFill>
            </a:endParaRPr>
          </a:p>
        </p:txBody>
      </p:sp>
      <p:sp>
        <p:nvSpPr>
          <p:cNvPr id="48131" name="Rectangle 3"/>
          <p:cNvSpPr>
            <a:spLocks noGrp="1" noChangeArrowheads="1"/>
          </p:cNvSpPr>
          <p:nvPr>
            <p:ph idx="1"/>
          </p:nvPr>
        </p:nvSpPr>
        <p:spPr>
          <a:xfrm>
            <a:off x="609600" y="1676400"/>
            <a:ext cx="7086600" cy="4114800"/>
          </a:xfrm>
        </p:spPr>
        <p:txBody>
          <a:bodyPr/>
          <a:lstStyle/>
          <a:p>
            <a:pPr eaLnBrk="1" hangingPunct="1">
              <a:buFont typeface="Wingdings" pitchFamily="2" charset="2"/>
              <a:buChar char="q"/>
              <a:defRPr/>
            </a:pPr>
            <a:r>
              <a:rPr lang="en-US" altLang="en-US" sz="2400" dirty="0"/>
              <a:t>Be a statesman</a:t>
            </a:r>
          </a:p>
          <a:p>
            <a:pPr eaLnBrk="1" hangingPunct="1">
              <a:buFont typeface="Wingdings" pitchFamily="2" charset="2"/>
              <a:buChar char="q"/>
              <a:defRPr/>
            </a:pPr>
            <a:r>
              <a:rPr lang="en-US" altLang="en-US" sz="2400" dirty="0"/>
              <a:t>Avoid embarrassing staff</a:t>
            </a:r>
          </a:p>
          <a:p>
            <a:pPr eaLnBrk="1" hangingPunct="1">
              <a:buFont typeface="Wingdings" pitchFamily="2" charset="2"/>
              <a:buChar char="q"/>
              <a:defRPr/>
            </a:pPr>
            <a:r>
              <a:rPr lang="en-US" altLang="en-US" sz="2400" dirty="0"/>
              <a:t>Develop skills and the culture for managing, but not avoiding, conflict</a:t>
            </a:r>
          </a:p>
          <a:p>
            <a:pPr eaLnBrk="1" hangingPunct="1">
              <a:buFont typeface="Wingdings" pitchFamily="2" charset="2"/>
              <a:buChar char="q"/>
              <a:defRPr/>
            </a:pPr>
            <a:r>
              <a:rPr lang="en-US" altLang="en-US" sz="2400" dirty="0"/>
              <a:t>Do your homework</a:t>
            </a:r>
          </a:p>
        </p:txBody>
      </p:sp>
      <p:sp>
        <p:nvSpPr>
          <p:cNvPr id="52228" name="Rectangle 4"/>
          <p:cNvSpPr>
            <a:spLocks noChangeArrowheads="1"/>
          </p:cNvSpPr>
          <p:nvPr/>
        </p:nvSpPr>
        <p:spPr bwMode="auto">
          <a:xfrm>
            <a:off x="685800" y="304803"/>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lnSpc>
                <a:spcPct val="80000"/>
              </a:lnSpc>
            </a:pPr>
            <a:endParaRPr lang="en-US" altLang="en-US" sz="4000" b="1" dirty="0">
              <a:solidFill>
                <a:srgbClr val="99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75088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lnSpc>
                <a:spcPct val="80000"/>
              </a:lnSpc>
            </a:pPr>
            <a:r>
              <a:rPr lang="en-US" altLang="en-US" sz="3200" b="1" dirty="0">
                <a:solidFill>
                  <a:srgbClr val="990000"/>
                </a:solidFill>
              </a:rPr>
              <a:t>The Importance of </a:t>
            </a:r>
            <a:br>
              <a:rPr lang="en-US" altLang="en-US" sz="3200" b="1" dirty="0">
                <a:solidFill>
                  <a:srgbClr val="990000"/>
                </a:solidFill>
              </a:rPr>
            </a:br>
            <a:r>
              <a:rPr lang="en-US" altLang="en-US" sz="3200" b="1" dirty="0">
                <a:solidFill>
                  <a:srgbClr val="990000"/>
                </a:solidFill>
              </a:rPr>
              <a:t>Budget Based Governance</a:t>
            </a:r>
          </a:p>
        </p:txBody>
      </p:sp>
      <p:sp>
        <p:nvSpPr>
          <p:cNvPr id="49155" name="Rectangle 3"/>
          <p:cNvSpPr>
            <a:spLocks noGrp="1" noChangeArrowheads="1"/>
          </p:cNvSpPr>
          <p:nvPr>
            <p:ph idx="1"/>
          </p:nvPr>
        </p:nvSpPr>
        <p:spPr>
          <a:xfrm>
            <a:off x="457200" y="1905000"/>
            <a:ext cx="8458200" cy="4378325"/>
          </a:xfrm>
        </p:spPr>
        <p:txBody>
          <a:bodyPr/>
          <a:lstStyle/>
          <a:p>
            <a:pPr eaLnBrk="1" hangingPunct="1">
              <a:buFont typeface="Wingdings" pitchFamily="2" charset="2"/>
              <a:buChar char="q"/>
              <a:defRPr/>
            </a:pPr>
            <a:r>
              <a:rPr lang="en-US" altLang="en-US" sz="2400" dirty="0"/>
              <a:t>Very important job.  Only opportunity to make decisions in perspective.</a:t>
            </a:r>
          </a:p>
          <a:p>
            <a:pPr eaLnBrk="1" hangingPunct="1">
              <a:buFont typeface="Wingdings" pitchFamily="2" charset="2"/>
              <a:buChar char="q"/>
              <a:defRPr/>
            </a:pPr>
            <a:r>
              <a:rPr lang="en-US" altLang="en-US" sz="2400" dirty="0"/>
              <a:t>Budget establishes broad priorities</a:t>
            </a:r>
          </a:p>
          <a:p>
            <a:pPr>
              <a:lnSpc>
                <a:spcPct val="90000"/>
              </a:lnSpc>
              <a:spcBef>
                <a:spcPts val="800"/>
              </a:spcBef>
              <a:spcAft>
                <a:spcPts val="0"/>
              </a:spcAft>
              <a:buSzPct val="75000"/>
              <a:buFont typeface="Wingdings" panose="05000000000000000000" pitchFamily="2" charset="2"/>
              <a:buChar char="q"/>
              <a:defRPr/>
            </a:pPr>
            <a:r>
              <a:rPr lang="en-US" altLang="en-US" sz="2400" dirty="0"/>
              <a:t>Streamline meetings</a:t>
            </a:r>
          </a:p>
          <a:p>
            <a:pPr lvl="1">
              <a:lnSpc>
                <a:spcPct val="90000"/>
              </a:lnSpc>
              <a:spcBef>
                <a:spcPts val="800"/>
              </a:spcBef>
              <a:spcAft>
                <a:spcPts val="0"/>
              </a:spcAft>
              <a:buFont typeface="Wingdings" panose="05000000000000000000" pitchFamily="2" charset="2"/>
              <a:buChar char="q"/>
              <a:defRPr/>
            </a:pPr>
            <a:r>
              <a:rPr lang="ja-JP" altLang="en-US" sz="2400" dirty="0"/>
              <a:t>“</a:t>
            </a:r>
            <a:r>
              <a:rPr lang="en-US" altLang="ja-JP" sz="2400" dirty="0"/>
              <a:t>Is this in the budget?</a:t>
            </a:r>
            <a:r>
              <a:rPr lang="ja-JP" altLang="en-US" sz="2400" dirty="0"/>
              <a:t>”</a:t>
            </a:r>
            <a:endParaRPr lang="en-US" altLang="ja-JP" sz="2400" dirty="0"/>
          </a:p>
          <a:p>
            <a:pPr>
              <a:lnSpc>
                <a:spcPct val="90000"/>
              </a:lnSpc>
              <a:spcBef>
                <a:spcPts val="800"/>
              </a:spcBef>
              <a:spcAft>
                <a:spcPts val="0"/>
              </a:spcAft>
              <a:buSzPct val="75000"/>
              <a:buFont typeface="Wingdings" panose="05000000000000000000" pitchFamily="2" charset="2"/>
              <a:buChar char="q"/>
              <a:defRPr/>
            </a:pPr>
            <a:r>
              <a:rPr lang="en-US" altLang="en-US" sz="2400" dirty="0"/>
              <a:t>Create accountability and authority with the budget</a:t>
            </a:r>
          </a:p>
          <a:p>
            <a:pPr lvl="1">
              <a:lnSpc>
                <a:spcPct val="90000"/>
              </a:lnSpc>
              <a:spcBef>
                <a:spcPts val="800"/>
              </a:spcBef>
              <a:spcAft>
                <a:spcPts val="0"/>
              </a:spcAft>
              <a:buFont typeface="Wingdings" panose="05000000000000000000" pitchFamily="2" charset="2"/>
              <a:buChar char="q"/>
              <a:defRPr/>
            </a:pPr>
            <a:r>
              <a:rPr lang="en-US" altLang="en-US" sz="2400" dirty="0">
                <a:ea typeface="Arial" panose="020B0604020202020204" pitchFamily="34" charset="0"/>
              </a:rPr>
              <a:t>Any acts within the budget are afforded the presumption of good management and anything outside the budget needs a solid explanation</a:t>
            </a:r>
          </a:p>
          <a:p>
            <a:pPr eaLnBrk="1" hangingPunct="1">
              <a:buFont typeface="Wingdings" pitchFamily="2" charset="2"/>
              <a:buChar char="q"/>
              <a:defRPr/>
            </a:pPr>
            <a:endParaRPr lang="en-US" altLang="en-US" sz="2400" dirty="0">
              <a:solidFill>
                <a:schemeClr val="bg1">
                  <a:lumMod val="50000"/>
                </a:schemeClr>
              </a:solidFill>
            </a:endParaRPr>
          </a:p>
          <a:p>
            <a:pPr eaLnBrk="1" hangingPunct="1">
              <a:buFont typeface="Wingdings" pitchFamily="2" charset="2"/>
              <a:buNone/>
              <a:defRPr/>
            </a:pPr>
            <a:endParaRPr lang="en-US" altLang="en-US" sz="2600" b="1" dirty="0">
              <a:solidFill>
                <a:srgbClr val="262626"/>
              </a:solidFill>
            </a:endParaRPr>
          </a:p>
        </p:txBody>
      </p:sp>
    </p:spTree>
    <p:extLst>
      <p:ext uri="{BB962C8B-B14F-4D97-AF65-F5344CB8AC3E}">
        <p14:creationId xmlns:p14="http://schemas.microsoft.com/office/powerpoint/2010/main" val="26685183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609600"/>
            <a:ext cx="7772400" cy="685800"/>
          </a:xfrm>
        </p:spPr>
        <p:txBody>
          <a:bodyPr>
            <a:normAutofit/>
          </a:bodyPr>
          <a:lstStyle/>
          <a:p>
            <a:pPr eaLnBrk="1" hangingPunct="1"/>
            <a:r>
              <a:rPr lang="en-US" altLang="en-US" sz="3200" b="1" dirty="0">
                <a:solidFill>
                  <a:srgbClr val="990000"/>
                </a:solidFill>
              </a:rPr>
              <a:t>Role of Staff at Public Meetings</a:t>
            </a:r>
          </a:p>
        </p:txBody>
      </p:sp>
      <p:sp>
        <p:nvSpPr>
          <p:cNvPr id="51203" name="Rectangle 3"/>
          <p:cNvSpPr>
            <a:spLocks noGrp="1" noChangeArrowheads="1"/>
          </p:cNvSpPr>
          <p:nvPr>
            <p:ph idx="1"/>
          </p:nvPr>
        </p:nvSpPr>
        <p:spPr>
          <a:xfrm>
            <a:off x="838200" y="1828800"/>
            <a:ext cx="6934200" cy="3505200"/>
          </a:xfrm>
        </p:spPr>
        <p:txBody>
          <a:bodyPr/>
          <a:lstStyle/>
          <a:p>
            <a:pPr eaLnBrk="1" hangingPunct="1">
              <a:buFont typeface="Wingdings" pitchFamily="2" charset="2"/>
              <a:buChar char="q"/>
              <a:defRPr/>
            </a:pPr>
            <a:r>
              <a:rPr lang="en-US" altLang="en-US" sz="2400" dirty="0"/>
              <a:t>Staff must be present to introduce agenda items and offer explanations</a:t>
            </a:r>
          </a:p>
          <a:p>
            <a:pPr eaLnBrk="1" hangingPunct="1">
              <a:buFont typeface="Wingdings" pitchFamily="2" charset="2"/>
              <a:buChar char="q"/>
              <a:defRPr/>
            </a:pPr>
            <a:r>
              <a:rPr lang="en-US" altLang="en-US" sz="2400" dirty="0"/>
              <a:t>Which staff should be present at the Commission meetings?</a:t>
            </a:r>
          </a:p>
          <a:p>
            <a:pPr eaLnBrk="1" hangingPunct="1">
              <a:buFont typeface="Wingdings" pitchFamily="2" charset="2"/>
              <a:buChar char="q"/>
              <a:defRPr/>
            </a:pPr>
            <a:r>
              <a:rPr lang="en-US" altLang="en-US" sz="2400" dirty="0"/>
              <a:t>What can staff be expected to know?</a:t>
            </a:r>
          </a:p>
          <a:p>
            <a:pPr lvl="1" eaLnBrk="1" hangingPunct="1">
              <a:buFont typeface="Wingdings" pitchFamily="2" charset="2"/>
              <a:buChar char="q"/>
              <a:defRPr/>
            </a:pPr>
            <a:r>
              <a:rPr lang="en-US" altLang="en-US" sz="2400" dirty="0"/>
              <a:t>The items on the agenda</a:t>
            </a:r>
          </a:p>
          <a:p>
            <a:pPr eaLnBrk="1" hangingPunct="1">
              <a:buFont typeface="Wingdings" pitchFamily="2" charset="2"/>
              <a:buNone/>
              <a:defRPr/>
            </a:pPr>
            <a:endParaRPr lang="en-US" altLang="en-US" sz="1800" b="1" dirty="0">
              <a:solidFill>
                <a:schemeClr val="tx1">
                  <a:lumMod val="75000"/>
                  <a:lumOff val="25000"/>
                </a:schemeClr>
              </a:solidFill>
            </a:endParaRPr>
          </a:p>
        </p:txBody>
      </p:sp>
    </p:spTree>
    <p:extLst>
      <p:ext uri="{BB962C8B-B14F-4D97-AF65-F5344CB8AC3E}">
        <p14:creationId xmlns:p14="http://schemas.microsoft.com/office/powerpoint/2010/main" val="9155364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838200" y="1143000"/>
            <a:ext cx="7467600" cy="4191000"/>
          </a:xfrm>
        </p:spPr>
        <p:txBody>
          <a:bodyPr/>
          <a:lstStyle/>
          <a:p>
            <a:pPr eaLnBrk="1" hangingPunct="1">
              <a:buFont typeface="Wingdings" panose="05000000000000000000" pitchFamily="2" charset="2"/>
              <a:buChar char="q"/>
            </a:pPr>
            <a:r>
              <a:rPr lang="en-US" altLang="en-US" sz="2400" dirty="0"/>
              <a:t>What should be off-limits?</a:t>
            </a:r>
          </a:p>
          <a:p>
            <a:pPr lvl="1" eaLnBrk="1" hangingPunct="1">
              <a:buFont typeface="Wingdings" panose="05000000000000000000" pitchFamily="2" charset="2"/>
              <a:buChar char="q"/>
            </a:pPr>
            <a:r>
              <a:rPr lang="en-US" altLang="en-US" sz="2400" dirty="0"/>
              <a:t>Personal critiques</a:t>
            </a:r>
          </a:p>
          <a:p>
            <a:pPr lvl="1" eaLnBrk="1" hangingPunct="1">
              <a:buFont typeface="Wingdings" panose="05000000000000000000" pitchFamily="2" charset="2"/>
              <a:buChar char="q"/>
            </a:pPr>
            <a:r>
              <a:rPr lang="en-US" altLang="en-US" sz="2400" dirty="0"/>
              <a:t>Things not pertinent to what is on the agenda</a:t>
            </a:r>
          </a:p>
          <a:p>
            <a:pPr eaLnBrk="1" hangingPunct="1">
              <a:buFont typeface="Wingdings" panose="05000000000000000000" pitchFamily="2" charset="2"/>
              <a:buChar char="q"/>
            </a:pPr>
            <a:r>
              <a:rPr lang="en-US" altLang="en-US" sz="2400" dirty="0"/>
              <a:t>How should staff respond?</a:t>
            </a:r>
          </a:p>
          <a:p>
            <a:pPr lvl="1" eaLnBrk="1" hangingPunct="1">
              <a:buFont typeface="Wingdings" panose="05000000000000000000" pitchFamily="2" charset="2"/>
              <a:buChar char="q"/>
            </a:pPr>
            <a:r>
              <a:rPr lang="en-US" altLang="en-US" sz="2400" dirty="0"/>
              <a:t>I will get you a complete answer</a:t>
            </a:r>
          </a:p>
          <a:p>
            <a:pPr lvl="1" eaLnBrk="1" hangingPunct="1">
              <a:buFont typeface="Wingdings" panose="05000000000000000000" pitchFamily="2" charset="2"/>
              <a:buChar char="q"/>
            </a:pPr>
            <a:r>
              <a:rPr lang="en-US" altLang="en-US" sz="2400" dirty="0"/>
              <a:t>We should schedule this for a work study session</a:t>
            </a:r>
          </a:p>
          <a:p>
            <a:pPr eaLnBrk="1" hangingPunct="1">
              <a:buFont typeface="Wingdings" panose="05000000000000000000" pitchFamily="2" charset="2"/>
              <a:buChar char="q"/>
            </a:pPr>
            <a:r>
              <a:rPr lang="en-US" altLang="en-US" sz="2400" dirty="0"/>
              <a:t>Get your questions in early.  Preparation!</a:t>
            </a:r>
          </a:p>
        </p:txBody>
      </p:sp>
    </p:spTree>
    <p:extLst>
      <p:ext uri="{BB962C8B-B14F-4D97-AF65-F5344CB8AC3E}">
        <p14:creationId xmlns:p14="http://schemas.microsoft.com/office/powerpoint/2010/main" val="35788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9514" y="1799274"/>
            <a:ext cx="8189686" cy="4031873"/>
          </a:xfrm>
          <a:prstGeom prst="rect">
            <a:avLst/>
          </a:prstGeom>
          <a:noFill/>
        </p:spPr>
        <p:txBody>
          <a:bodyPr wrap="square" rtlCol="0">
            <a:spAutoFit/>
          </a:bodyPr>
          <a:lstStyle/>
          <a:p>
            <a:pPr marL="342900" indent="-342900">
              <a:buClr>
                <a:schemeClr val="accent6">
                  <a:lumMod val="75000"/>
                </a:schemeClr>
              </a:buClr>
              <a:buSzPct val="100000"/>
              <a:buFont typeface="Wingdings" panose="05000000000000000000" pitchFamily="2" charset="2"/>
              <a:buChar char="§"/>
            </a:pPr>
            <a:endParaRPr lang="en-US" sz="2200" dirty="0">
              <a:solidFill>
                <a:srgbClr val="000000"/>
              </a:solidFill>
            </a:endParaRPr>
          </a:p>
          <a:p>
            <a:pPr marL="342900" indent="-342900">
              <a:buClr>
                <a:schemeClr val="accent6">
                  <a:lumMod val="75000"/>
                </a:schemeClr>
              </a:buClr>
              <a:buSzPct val="100000"/>
              <a:buFont typeface="Wingdings" panose="05000000000000000000" pitchFamily="2" charset="2"/>
              <a:buChar char="§"/>
            </a:pPr>
            <a:r>
              <a:rPr lang="en-US" sz="2400" dirty="0">
                <a:solidFill>
                  <a:srgbClr val="000000"/>
                </a:solidFill>
              </a:rPr>
              <a:t>Social gatherings at which a quorum </a:t>
            </a:r>
          </a:p>
          <a:p>
            <a:pPr marL="342900" indent="-342900">
              <a:buClr>
                <a:schemeClr val="accent6">
                  <a:lumMod val="75000"/>
                </a:schemeClr>
              </a:buClr>
              <a:buSzPct val="100000"/>
            </a:pPr>
            <a:r>
              <a:rPr lang="en-US" sz="2400" dirty="0">
                <a:solidFill>
                  <a:srgbClr val="000000"/>
                </a:solidFill>
              </a:rPr>
              <a:t>    may be present as long as business is</a:t>
            </a:r>
          </a:p>
          <a:p>
            <a:pPr marL="342900" indent="-342900">
              <a:buClr>
                <a:schemeClr val="accent6">
                  <a:lumMod val="75000"/>
                </a:schemeClr>
              </a:buClr>
              <a:buSzPct val="100000"/>
            </a:pPr>
            <a:r>
              <a:rPr lang="en-US" sz="2400" dirty="0">
                <a:solidFill>
                  <a:srgbClr val="000000"/>
                </a:solidFill>
              </a:rPr>
              <a:t>    not conducted.  For example:</a:t>
            </a:r>
          </a:p>
          <a:p>
            <a:pPr marL="800100" lvl="1" indent="-342900">
              <a:buClr>
                <a:schemeClr val="accent6">
                  <a:lumMod val="75000"/>
                </a:schemeClr>
              </a:buClr>
              <a:buSzPct val="100000"/>
              <a:buFont typeface="Wingdings" panose="05000000000000000000" pitchFamily="2" charset="2"/>
              <a:buChar char="§"/>
            </a:pPr>
            <a:r>
              <a:rPr lang="en-US" sz="2400" dirty="0">
                <a:solidFill>
                  <a:srgbClr val="000000"/>
                </a:solidFill>
              </a:rPr>
              <a:t>Awards banquet</a:t>
            </a:r>
          </a:p>
          <a:p>
            <a:pPr marL="800100" lvl="1" indent="-342900">
              <a:buClr>
                <a:schemeClr val="accent6">
                  <a:lumMod val="75000"/>
                </a:schemeClr>
              </a:buClr>
              <a:buSzPct val="100000"/>
              <a:buFont typeface="Wingdings" panose="05000000000000000000" pitchFamily="2" charset="2"/>
              <a:buChar char="§"/>
            </a:pPr>
            <a:r>
              <a:rPr lang="en-US" sz="2400" dirty="0">
                <a:solidFill>
                  <a:srgbClr val="000000"/>
                </a:solidFill>
              </a:rPr>
              <a:t>Attendance at seminar</a:t>
            </a:r>
          </a:p>
          <a:p>
            <a:pPr marL="800100" lvl="1" indent="-342900">
              <a:buClr>
                <a:schemeClr val="accent6">
                  <a:lumMod val="75000"/>
                </a:schemeClr>
              </a:buClr>
              <a:buSzPct val="100000"/>
            </a:pPr>
            <a:endParaRPr lang="en-US" sz="2400" dirty="0">
              <a:solidFill>
                <a:srgbClr val="000000"/>
              </a:solidFill>
            </a:endParaRPr>
          </a:p>
          <a:p>
            <a:pPr marL="342900" indent="-342900">
              <a:buClr>
                <a:schemeClr val="accent6">
                  <a:lumMod val="75000"/>
                </a:schemeClr>
              </a:buClr>
              <a:buSzPct val="100000"/>
              <a:buFont typeface="Wingdings" panose="05000000000000000000" pitchFamily="2" charset="2"/>
              <a:buChar char="§"/>
            </a:pPr>
            <a:r>
              <a:rPr lang="en-US" sz="2400" dirty="0">
                <a:solidFill>
                  <a:srgbClr val="000000"/>
                </a:solidFill>
              </a:rPr>
              <a:t>Discussions regarding labor negotiations </a:t>
            </a:r>
          </a:p>
          <a:p>
            <a:pPr marL="342900" indent="-342900">
              <a:buClr>
                <a:schemeClr val="accent6">
                  <a:lumMod val="75000"/>
                </a:schemeClr>
              </a:buClr>
              <a:buSzPct val="100000"/>
            </a:pPr>
            <a:r>
              <a:rPr lang="en-US" sz="2400" dirty="0">
                <a:solidFill>
                  <a:srgbClr val="000000"/>
                </a:solidFill>
              </a:rPr>
              <a:t>    (closed session)</a:t>
            </a:r>
          </a:p>
          <a:p>
            <a:pPr marL="285750" indent="-285750">
              <a:buClr>
                <a:schemeClr val="accent6">
                  <a:lumMod val="75000"/>
                </a:schemeClr>
              </a:buClr>
              <a:buSzPct val="100000"/>
              <a:buFont typeface="Wingdings" panose="05000000000000000000" pitchFamily="2" charset="2"/>
              <a:buChar char="§"/>
            </a:pPr>
            <a:endParaRPr lang="en-US" sz="2400" dirty="0">
              <a:solidFill>
                <a:srgbClr val="000000"/>
              </a:solidFill>
            </a:endParaRPr>
          </a:p>
          <a:p>
            <a:pPr marL="285750" indent="-285750">
              <a:buClr>
                <a:schemeClr val="accent6">
                  <a:lumMod val="75000"/>
                </a:schemeClr>
              </a:buClr>
              <a:buSzPct val="100000"/>
              <a:buFont typeface="Wingdings" panose="05000000000000000000" pitchFamily="2" charset="2"/>
              <a:buChar char="§"/>
            </a:pPr>
            <a:endParaRPr lang="en-US" dirty="0">
              <a:solidFill>
                <a:srgbClr val="000000"/>
              </a:solidFill>
            </a:endParaRPr>
          </a:p>
        </p:txBody>
      </p:sp>
      <p:sp>
        <p:nvSpPr>
          <p:cNvPr id="3" name="Rectangle 2"/>
          <p:cNvSpPr/>
          <p:nvPr/>
        </p:nvSpPr>
        <p:spPr>
          <a:xfrm>
            <a:off x="558800" y="1428751"/>
            <a:ext cx="7467600" cy="683264"/>
          </a:xfrm>
          <a:prstGeom prst="rect">
            <a:avLst/>
          </a:prstGeom>
        </p:spPr>
        <p:txBody>
          <a:bodyPr wrap="square">
            <a:spAutoFit/>
          </a:bodyPr>
          <a:lstStyle/>
          <a:p>
            <a:pPr eaLnBrk="0" hangingPunct="0">
              <a:lnSpc>
                <a:spcPct val="120000"/>
              </a:lnSpc>
              <a:buFont typeface="Arial" charset="0"/>
              <a:buNone/>
              <a:defRPr/>
            </a:pPr>
            <a:r>
              <a:rPr lang="en-US" sz="3200" b="1" dirty="0">
                <a:solidFill>
                  <a:schemeClr val="accent1"/>
                </a:solidFill>
              </a:rPr>
              <a:t>OPMA Does </a:t>
            </a:r>
            <a:r>
              <a:rPr lang="en-US" sz="3200" b="1" u="sng" dirty="0">
                <a:solidFill>
                  <a:schemeClr val="accent1"/>
                </a:solidFill>
              </a:rPr>
              <a:t>Not</a:t>
            </a:r>
            <a:r>
              <a:rPr lang="en-US" sz="3200" b="1" dirty="0">
                <a:solidFill>
                  <a:schemeClr val="accent1"/>
                </a:solidFill>
              </a:rPr>
              <a:t> Apply To:</a:t>
            </a:r>
          </a:p>
        </p:txBody>
      </p:sp>
      <p:pic>
        <p:nvPicPr>
          <p:cNvPr id="8194" name="Picture 2" descr="C:\Users\nancyk1\AppData\Local\Microsoft\Windows\Temporary Internet Files\Content.IE5\I7QD59XB\MC9002971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234001"/>
            <a:ext cx="1295400" cy="76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473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447800"/>
          </a:xfrm>
        </p:spPr>
        <p:txBody>
          <a:bodyPr>
            <a:noAutofit/>
          </a:bodyPr>
          <a:lstStyle/>
          <a:p>
            <a:r>
              <a:rPr lang="en-US" sz="3200" b="1" dirty="0">
                <a:solidFill>
                  <a:srgbClr val="990000"/>
                </a:solidFill>
              </a:rPr>
              <a:t>The Manager</a:t>
            </a:r>
            <a:br>
              <a:rPr lang="en-US" sz="3200" b="1" dirty="0">
                <a:solidFill>
                  <a:srgbClr val="990000"/>
                </a:solidFill>
              </a:rPr>
            </a:br>
            <a:br>
              <a:rPr lang="en-US" sz="3200" b="1" dirty="0">
                <a:solidFill>
                  <a:srgbClr val="990000"/>
                </a:solidFill>
              </a:rPr>
            </a:br>
            <a:endParaRPr lang="en-US" sz="3200" dirty="0"/>
          </a:p>
        </p:txBody>
      </p:sp>
      <p:sp>
        <p:nvSpPr>
          <p:cNvPr id="3" name="Content Placeholder 2"/>
          <p:cNvSpPr>
            <a:spLocks noGrp="1"/>
          </p:cNvSpPr>
          <p:nvPr>
            <p:ph idx="1"/>
          </p:nvPr>
        </p:nvSpPr>
        <p:spPr>
          <a:xfrm>
            <a:off x="457200" y="2743200"/>
            <a:ext cx="8229600" cy="3389376"/>
          </a:xfrm>
        </p:spPr>
        <p:txBody>
          <a:bodyPr/>
          <a:lstStyle/>
          <a:p>
            <a:pPr marL="0" indent="0">
              <a:buNone/>
            </a:pPr>
            <a:r>
              <a:rPr lang="en-US" sz="2400" b="1" dirty="0"/>
              <a:t>The Interface Between Governance and Management</a:t>
            </a:r>
            <a:endParaRPr lang="en-US" altLang="en-US" sz="2400" dirty="0"/>
          </a:p>
          <a:p>
            <a:endParaRPr lang="en-US" dirty="0"/>
          </a:p>
        </p:txBody>
      </p:sp>
    </p:spTree>
    <p:extLst>
      <p:ext uri="{BB962C8B-B14F-4D97-AF65-F5344CB8AC3E}">
        <p14:creationId xmlns:p14="http://schemas.microsoft.com/office/powerpoint/2010/main" val="21323227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609600"/>
            <a:ext cx="8110538" cy="838200"/>
          </a:xfrm>
        </p:spPr>
        <p:txBody>
          <a:bodyPr/>
          <a:lstStyle/>
          <a:p>
            <a:pPr eaLnBrk="1" hangingPunct="1"/>
            <a:r>
              <a:rPr lang="en-US" altLang="en-US" sz="3200" b="1" dirty="0">
                <a:solidFill>
                  <a:srgbClr val="990000"/>
                </a:solidFill>
              </a:rPr>
              <a:t>Understanding the Manager</a:t>
            </a:r>
          </a:p>
        </p:txBody>
      </p:sp>
      <p:sp>
        <p:nvSpPr>
          <p:cNvPr id="55299" name="Rectangle 3"/>
          <p:cNvSpPr>
            <a:spLocks noGrp="1" noChangeArrowheads="1"/>
          </p:cNvSpPr>
          <p:nvPr>
            <p:ph idx="1"/>
          </p:nvPr>
        </p:nvSpPr>
        <p:spPr>
          <a:xfrm>
            <a:off x="762000" y="1676400"/>
            <a:ext cx="8110538" cy="3962400"/>
          </a:xfrm>
        </p:spPr>
        <p:txBody>
          <a:bodyPr/>
          <a:lstStyle/>
          <a:p>
            <a:pPr eaLnBrk="1" hangingPunct="1">
              <a:buFont typeface="Wingdings" pitchFamily="2" charset="2"/>
              <a:buChar char="q"/>
              <a:defRPr/>
            </a:pPr>
            <a:r>
              <a:rPr lang="en-US" altLang="en-US" sz="2400" dirty="0"/>
              <a:t>The Manager is a paid employee of a municipal government</a:t>
            </a:r>
          </a:p>
          <a:p>
            <a:pPr lvl="1" eaLnBrk="1" hangingPunct="1">
              <a:buFont typeface="Wingdings" pitchFamily="2" charset="2"/>
              <a:buChar char="q"/>
              <a:defRPr/>
            </a:pPr>
            <a:r>
              <a:rPr lang="en-US" altLang="en-US" sz="2400" dirty="0">
                <a:cs typeface="Arial" charset="0"/>
              </a:rPr>
              <a:t>Exempt from overtime laws</a:t>
            </a:r>
          </a:p>
          <a:p>
            <a:pPr lvl="1" eaLnBrk="1" hangingPunct="1">
              <a:buFont typeface="Wingdings" pitchFamily="2" charset="2"/>
              <a:buChar char="q"/>
              <a:defRPr/>
            </a:pPr>
            <a:r>
              <a:rPr lang="en-US" altLang="en-US" sz="2400" dirty="0">
                <a:cs typeface="Arial" charset="0"/>
              </a:rPr>
              <a:t>But hard work has its limits</a:t>
            </a:r>
          </a:p>
          <a:p>
            <a:pPr lvl="1" eaLnBrk="1" hangingPunct="1">
              <a:buFont typeface="Wingdings" pitchFamily="2" charset="2"/>
              <a:buChar char="q"/>
              <a:defRPr/>
            </a:pPr>
            <a:r>
              <a:rPr lang="en-US" altLang="en-US" sz="2400" dirty="0">
                <a:cs typeface="Arial" charset="0"/>
              </a:rPr>
              <a:t>Acts as the contact between the employees and the Commission </a:t>
            </a:r>
          </a:p>
        </p:txBody>
      </p:sp>
    </p:spTree>
    <p:extLst>
      <p:ext uri="{BB962C8B-B14F-4D97-AF65-F5344CB8AC3E}">
        <p14:creationId xmlns:p14="http://schemas.microsoft.com/office/powerpoint/2010/main" val="22526687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457200" y="762000"/>
            <a:ext cx="8458200" cy="5562600"/>
          </a:xfrm>
        </p:spPr>
        <p:txBody>
          <a:bodyPr/>
          <a:lstStyle/>
          <a:p>
            <a:pPr eaLnBrk="1" hangingPunct="1">
              <a:buFont typeface="Wingdings" pitchFamily="2" charset="2"/>
              <a:buChar char="q"/>
              <a:defRPr/>
            </a:pPr>
            <a:r>
              <a:rPr lang="en-US" altLang="en-US" sz="2400" dirty="0"/>
              <a:t>Supports the Commission’s decisions</a:t>
            </a:r>
          </a:p>
          <a:p>
            <a:pPr eaLnBrk="1" hangingPunct="1">
              <a:buFont typeface="Wingdings" pitchFamily="2" charset="2"/>
              <a:buChar char="q"/>
              <a:defRPr/>
            </a:pPr>
            <a:r>
              <a:rPr lang="en-US" altLang="en-US" sz="2400" dirty="0"/>
              <a:t>Supports the culture of the Commission</a:t>
            </a:r>
          </a:p>
          <a:p>
            <a:pPr eaLnBrk="1" hangingPunct="1">
              <a:buFont typeface="Wingdings" pitchFamily="2" charset="2"/>
              <a:buChar char="q"/>
              <a:defRPr/>
            </a:pPr>
            <a:r>
              <a:rPr lang="en-US" altLang="en-US" sz="2400" dirty="0"/>
              <a:t>Implements budget based management</a:t>
            </a:r>
          </a:p>
          <a:p>
            <a:pPr eaLnBrk="1" hangingPunct="1">
              <a:buFont typeface="Wingdings" pitchFamily="2" charset="2"/>
              <a:buChar char="q"/>
              <a:defRPr/>
            </a:pPr>
            <a:r>
              <a:rPr lang="en-US" altLang="en-US" sz="2400" dirty="0"/>
              <a:t>Is an information source to the Board of Commissioners – honest broker of information</a:t>
            </a:r>
          </a:p>
          <a:p>
            <a:pPr eaLnBrk="1" hangingPunct="1">
              <a:buFont typeface="Wingdings" pitchFamily="2" charset="2"/>
              <a:buChar char="q"/>
              <a:defRPr/>
            </a:pPr>
            <a:r>
              <a:rPr lang="en-US" altLang="en-US" sz="2400" dirty="0"/>
              <a:t>Keeps the Commissioners' confidence</a:t>
            </a:r>
          </a:p>
          <a:p>
            <a:pPr eaLnBrk="1" hangingPunct="1">
              <a:buFont typeface="Wingdings" pitchFamily="2" charset="2"/>
              <a:buChar char="q"/>
              <a:defRPr/>
            </a:pPr>
            <a:r>
              <a:rPr lang="en-US" altLang="en-US" sz="2400" dirty="0"/>
              <a:t>Does not speak out of school</a:t>
            </a:r>
          </a:p>
          <a:p>
            <a:pPr eaLnBrk="1" hangingPunct="1">
              <a:buFont typeface="Wingdings" pitchFamily="2" charset="2"/>
              <a:buChar char="q"/>
              <a:defRPr/>
            </a:pPr>
            <a:r>
              <a:rPr lang="en-US" altLang="en-US" sz="2400" dirty="0"/>
              <a:t>Has a very tough job</a:t>
            </a:r>
          </a:p>
          <a:p>
            <a:pPr lvl="1" eaLnBrk="1" hangingPunct="1">
              <a:buFont typeface="Wingdings" pitchFamily="2" charset="2"/>
              <a:buChar char="q"/>
              <a:defRPr/>
            </a:pPr>
            <a:r>
              <a:rPr lang="en-US" altLang="en-US" sz="2400" dirty="0"/>
              <a:t>Union employees</a:t>
            </a:r>
          </a:p>
          <a:p>
            <a:pPr lvl="1" eaLnBrk="1" hangingPunct="1">
              <a:buFont typeface="Wingdings" pitchFamily="2" charset="2"/>
              <a:buChar char="q"/>
              <a:defRPr/>
            </a:pPr>
            <a:r>
              <a:rPr lang="en-US" altLang="en-US" sz="2400" dirty="0"/>
              <a:t>Volunteers</a:t>
            </a:r>
          </a:p>
          <a:p>
            <a:pPr lvl="1" eaLnBrk="1" hangingPunct="1">
              <a:buFont typeface="Wingdings" pitchFamily="2" charset="2"/>
              <a:buChar char="q"/>
              <a:defRPr/>
            </a:pPr>
            <a:r>
              <a:rPr lang="en-US" altLang="en-US" sz="2400" dirty="0"/>
              <a:t>The “Public”</a:t>
            </a:r>
          </a:p>
        </p:txBody>
      </p:sp>
    </p:spTree>
    <p:extLst>
      <p:ext uri="{BB962C8B-B14F-4D97-AF65-F5344CB8AC3E}">
        <p14:creationId xmlns:p14="http://schemas.microsoft.com/office/powerpoint/2010/main" val="28174980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idx="1"/>
          </p:nvPr>
        </p:nvSpPr>
        <p:spPr>
          <a:xfrm>
            <a:off x="914400" y="1219200"/>
            <a:ext cx="7340600" cy="4343400"/>
          </a:xfrm>
        </p:spPr>
        <p:txBody>
          <a:bodyPr/>
          <a:lstStyle/>
          <a:p>
            <a:pPr eaLnBrk="1" hangingPunct="1">
              <a:buFont typeface="Wingdings" pitchFamily="2" charset="2"/>
              <a:buChar char="q"/>
              <a:defRPr/>
            </a:pPr>
            <a:r>
              <a:rPr lang="en-US" altLang="en-US" sz="2400" dirty="0"/>
              <a:t>The Manager implements Commission direction</a:t>
            </a:r>
          </a:p>
          <a:p>
            <a:pPr eaLnBrk="1" hangingPunct="1">
              <a:buFont typeface="Wingdings" pitchFamily="2" charset="2"/>
              <a:buChar char="q"/>
              <a:defRPr/>
            </a:pPr>
            <a:r>
              <a:rPr lang="en-US" altLang="en-US" sz="2400" dirty="0"/>
              <a:t>The Manager is where the Commission “manages”</a:t>
            </a:r>
          </a:p>
          <a:p>
            <a:pPr lvl="1" eaLnBrk="1" hangingPunct="1">
              <a:buFont typeface="Wingdings" pitchFamily="2" charset="2"/>
              <a:buChar char="q"/>
              <a:defRPr/>
            </a:pPr>
            <a:r>
              <a:rPr lang="en-US" altLang="en-US" sz="2400" dirty="0">
                <a:cs typeface="Arial" charset="0"/>
              </a:rPr>
              <a:t>Plenty of time for input by the Manager</a:t>
            </a:r>
          </a:p>
          <a:p>
            <a:pPr lvl="1" eaLnBrk="1" hangingPunct="1">
              <a:buFont typeface="Wingdings" pitchFamily="2" charset="2"/>
              <a:buChar char="q"/>
              <a:defRPr/>
            </a:pPr>
            <a:r>
              <a:rPr lang="en-US" altLang="en-US" sz="2400" dirty="0">
                <a:cs typeface="Arial" charset="0"/>
              </a:rPr>
              <a:t>Board of Commissioners must speak clearly and with one voice whenever possible</a:t>
            </a:r>
          </a:p>
          <a:p>
            <a:pPr lvl="1" eaLnBrk="1" hangingPunct="1">
              <a:buFont typeface="Wingdings" pitchFamily="2" charset="2"/>
              <a:buChar char="q"/>
              <a:defRPr/>
            </a:pPr>
            <a:r>
              <a:rPr lang="en-US" altLang="en-US" sz="2400" dirty="0">
                <a:cs typeface="Arial" charset="0"/>
              </a:rPr>
              <a:t>Manager must </a:t>
            </a:r>
            <a:r>
              <a:rPr lang="ja-JP" altLang="en-US" sz="2400" dirty="0"/>
              <a:t>“</a:t>
            </a:r>
            <a:r>
              <a:rPr lang="en-US" altLang="ja-JP" sz="2400" dirty="0"/>
              <a:t>march off smartly</a:t>
            </a:r>
            <a:r>
              <a:rPr lang="ja-JP" altLang="en-US" sz="2400" dirty="0"/>
              <a:t>”</a:t>
            </a:r>
            <a:r>
              <a:rPr lang="en-US" altLang="ja-JP" sz="2400" dirty="0"/>
              <a:t> after he has a full and fair opportunity for input</a:t>
            </a:r>
            <a:endParaRPr lang="en-US" altLang="en-US" sz="2400" dirty="0">
              <a:cs typeface="Arial" charset="0"/>
            </a:endParaRPr>
          </a:p>
        </p:txBody>
      </p:sp>
    </p:spTree>
    <p:extLst>
      <p:ext uri="{BB962C8B-B14F-4D97-AF65-F5344CB8AC3E}">
        <p14:creationId xmlns:p14="http://schemas.microsoft.com/office/powerpoint/2010/main" val="24469788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914400" y="1295400"/>
            <a:ext cx="6858000" cy="4419600"/>
          </a:xfrm>
        </p:spPr>
        <p:txBody>
          <a:bodyPr rtlCol="0">
            <a:normAutofit/>
          </a:bodyPr>
          <a:lstStyle/>
          <a:p>
            <a:pPr eaLnBrk="1" fontAlgn="auto" hangingPunct="1">
              <a:spcAft>
                <a:spcPts val="0"/>
              </a:spcAft>
              <a:buFont typeface="Wingdings" panose="05000000000000000000" pitchFamily="2" charset="2"/>
              <a:buChar char="q"/>
              <a:defRPr/>
            </a:pPr>
            <a:r>
              <a:rPr lang="en-US" altLang="en-US" sz="2400" dirty="0"/>
              <a:t>Suggestion:  Consider a clear </a:t>
            </a:r>
            <a:r>
              <a:rPr lang="ja-JP" altLang="en-US" sz="2400" dirty="0"/>
              <a:t>“</a:t>
            </a:r>
            <a:r>
              <a:rPr lang="en-US" altLang="ja-JP" sz="2400" dirty="0"/>
              <a:t>Delegation of Powers</a:t>
            </a:r>
            <a:r>
              <a:rPr lang="ja-JP" altLang="en-US" sz="2400" dirty="0"/>
              <a:t>”</a:t>
            </a:r>
            <a:r>
              <a:rPr lang="en-US" altLang="ja-JP" sz="2400" dirty="0"/>
              <a:t> resolution</a:t>
            </a:r>
          </a:p>
          <a:p>
            <a:pPr eaLnBrk="1" fontAlgn="auto" hangingPunct="1">
              <a:spcAft>
                <a:spcPts val="0"/>
              </a:spcAft>
              <a:buFont typeface="Wingdings" panose="05000000000000000000" pitchFamily="2" charset="2"/>
              <a:buChar char="q"/>
              <a:defRPr/>
            </a:pPr>
            <a:endParaRPr lang="en-US" altLang="ja-JP" sz="2400" dirty="0"/>
          </a:p>
          <a:p>
            <a:pPr eaLnBrk="1" fontAlgn="auto" hangingPunct="1">
              <a:spcAft>
                <a:spcPts val="0"/>
              </a:spcAft>
              <a:buFont typeface="Wingdings" panose="05000000000000000000" pitchFamily="2" charset="2"/>
              <a:buChar char="q"/>
              <a:defRPr/>
            </a:pPr>
            <a:r>
              <a:rPr lang="en-US" altLang="en-US" sz="2400" dirty="0"/>
              <a:t>The Manager needs clear reporting instructions</a:t>
            </a:r>
          </a:p>
          <a:p>
            <a:pPr marL="862013" lvl="1" indent="-395288" eaLnBrk="1" fontAlgn="auto" hangingPunct="1">
              <a:spcAft>
                <a:spcPts val="0"/>
              </a:spcAft>
              <a:buFont typeface="Wingdings" panose="05000000000000000000" pitchFamily="2" charset="2"/>
              <a:buChar char="q"/>
              <a:defRPr/>
            </a:pPr>
            <a:r>
              <a:rPr lang="en-US" altLang="en-US" sz="2400" dirty="0">
                <a:ea typeface="Arial" panose="020B0604020202020204" pitchFamily="34" charset="0"/>
              </a:rPr>
              <a:t>What is important, and when do you want it?</a:t>
            </a:r>
          </a:p>
          <a:p>
            <a:pPr marL="862013" lvl="1" indent="-395288" eaLnBrk="1" fontAlgn="auto" hangingPunct="1">
              <a:spcAft>
                <a:spcPts val="0"/>
              </a:spcAft>
              <a:buFont typeface="Wingdings" panose="05000000000000000000" pitchFamily="2" charset="2"/>
              <a:buChar char="q"/>
              <a:defRPr/>
            </a:pPr>
            <a:endParaRPr lang="en-US" altLang="en-US" sz="2400" dirty="0">
              <a:ea typeface="Arial" panose="020B0604020202020204" pitchFamily="34" charset="0"/>
            </a:endParaRPr>
          </a:p>
          <a:p>
            <a:pPr eaLnBrk="1" fontAlgn="auto" hangingPunct="1">
              <a:spcAft>
                <a:spcPts val="0"/>
              </a:spcAft>
              <a:buFont typeface="Wingdings" panose="05000000000000000000" pitchFamily="2" charset="2"/>
              <a:buChar char="q"/>
              <a:defRPr/>
            </a:pPr>
            <a:r>
              <a:rPr lang="en-US" altLang="en-US" sz="2400" dirty="0">
                <a:ea typeface="Arial" panose="020B0604020202020204" pitchFamily="34" charset="0"/>
              </a:rPr>
              <a:t>If the Manager is not managing then . . . . . Do not manage for him/her</a:t>
            </a:r>
          </a:p>
        </p:txBody>
      </p:sp>
    </p:spTree>
    <p:extLst>
      <p:ext uri="{BB962C8B-B14F-4D97-AF65-F5344CB8AC3E}">
        <p14:creationId xmlns:p14="http://schemas.microsoft.com/office/powerpoint/2010/main" val="27851569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73562" y="685800"/>
            <a:ext cx="7772400" cy="609600"/>
          </a:xfrm>
        </p:spPr>
        <p:txBody>
          <a:bodyPr>
            <a:normAutofit/>
          </a:bodyPr>
          <a:lstStyle/>
          <a:p>
            <a:pPr eaLnBrk="1" hangingPunct="1"/>
            <a:r>
              <a:rPr lang="en-US" altLang="en-US" sz="3200" b="1" dirty="0">
                <a:solidFill>
                  <a:srgbClr val="990000"/>
                </a:solidFill>
              </a:rPr>
              <a:t>Manager Formal Evaluations</a:t>
            </a:r>
          </a:p>
        </p:txBody>
      </p:sp>
      <p:sp>
        <p:nvSpPr>
          <p:cNvPr id="56323" name="Rectangle 3"/>
          <p:cNvSpPr>
            <a:spLocks noGrp="1" noChangeArrowheads="1"/>
          </p:cNvSpPr>
          <p:nvPr>
            <p:ph idx="1"/>
          </p:nvPr>
        </p:nvSpPr>
        <p:spPr>
          <a:xfrm>
            <a:off x="762000" y="1981200"/>
            <a:ext cx="7010400" cy="4343400"/>
          </a:xfrm>
        </p:spPr>
        <p:txBody>
          <a:bodyPr rtlCol="0">
            <a:normAutofit/>
          </a:bodyPr>
          <a:lstStyle/>
          <a:p>
            <a:pPr eaLnBrk="1" fontAlgn="auto" hangingPunct="1">
              <a:spcAft>
                <a:spcPts val="0"/>
              </a:spcAft>
              <a:buFont typeface="Wingdings" panose="05000000000000000000" pitchFamily="2" charset="2"/>
              <a:buChar char="q"/>
              <a:defRPr/>
            </a:pPr>
            <a:r>
              <a:rPr lang="en-US" altLang="en-US" sz="2400" dirty="0"/>
              <a:t>Key indicia of a successful team</a:t>
            </a:r>
          </a:p>
          <a:p>
            <a:pPr eaLnBrk="1" fontAlgn="auto" hangingPunct="1">
              <a:spcAft>
                <a:spcPts val="0"/>
              </a:spcAft>
              <a:buFont typeface="Wingdings" panose="05000000000000000000" pitchFamily="2" charset="2"/>
              <a:buChar char="q"/>
              <a:defRPr/>
            </a:pPr>
            <a:endParaRPr lang="en-US" altLang="en-US" sz="2400" dirty="0"/>
          </a:p>
          <a:p>
            <a:pPr lvl="2" eaLnBrk="1" fontAlgn="auto" hangingPunct="1">
              <a:spcAft>
                <a:spcPts val="0"/>
              </a:spcAft>
              <a:buFont typeface="Wingdings" panose="05000000000000000000" pitchFamily="2" charset="2"/>
              <a:buChar char="q"/>
              <a:defRPr/>
            </a:pPr>
            <a:r>
              <a:rPr lang="en-US" altLang="en-US" sz="2400" dirty="0">
                <a:ea typeface="Arial" panose="020B0604020202020204" pitchFamily="34" charset="0"/>
              </a:rPr>
              <a:t>Most frequent complaint of Managers is no evaluation</a:t>
            </a:r>
          </a:p>
          <a:p>
            <a:pPr lvl="2" eaLnBrk="1" fontAlgn="auto" hangingPunct="1">
              <a:spcAft>
                <a:spcPts val="0"/>
              </a:spcAft>
              <a:buFont typeface="Wingdings" panose="05000000000000000000" pitchFamily="2" charset="2"/>
              <a:buChar char="q"/>
              <a:defRPr/>
            </a:pPr>
            <a:r>
              <a:rPr lang="en-US" altLang="en-US" sz="2400" dirty="0">
                <a:ea typeface="Arial" panose="020B0604020202020204" pitchFamily="34" charset="0"/>
              </a:rPr>
              <a:t>Most frequent comment of Commissioners is,</a:t>
            </a:r>
          </a:p>
          <a:p>
            <a:pPr marL="914400" lvl="2" indent="0" eaLnBrk="1" fontAlgn="auto" hangingPunct="1">
              <a:spcAft>
                <a:spcPts val="0"/>
              </a:spcAft>
              <a:buFont typeface="Wingdings 3" charset="2"/>
              <a:buNone/>
              <a:defRPr/>
            </a:pPr>
            <a:r>
              <a:rPr lang="en-US" altLang="en-US" sz="2400" dirty="0">
                <a:ea typeface="Arial" panose="020B0604020202020204" pitchFamily="34" charset="0"/>
              </a:rPr>
              <a:t> </a:t>
            </a:r>
            <a:r>
              <a:rPr lang="ja-JP" altLang="en-US" sz="2400" dirty="0"/>
              <a:t>“</a:t>
            </a:r>
            <a:r>
              <a:rPr lang="en-US" altLang="ja-JP" sz="2400" dirty="0"/>
              <a:t>He’s doing a great job, it’s a waste of time</a:t>
            </a:r>
            <a:r>
              <a:rPr lang="ja-JP" altLang="en-US" sz="2400" dirty="0"/>
              <a:t>”</a:t>
            </a:r>
            <a:endParaRPr lang="en-US" altLang="ja-JP" sz="2400" dirty="0"/>
          </a:p>
          <a:p>
            <a:pPr marL="914400" lvl="2" indent="0" eaLnBrk="1" fontAlgn="auto" hangingPunct="1">
              <a:spcAft>
                <a:spcPts val="0"/>
              </a:spcAft>
              <a:buFont typeface="Wingdings 3" charset="2"/>
              <a:buNone/>
              <a:defRPr/>
            </a:pPr>
            <a:endParaRPr lang="en-US" altLang="ja-JP" sz="2400" dirty="0"/>
          </a:p>
          <a:p>
            <a:pPr marL="571500" indent="-457200" eaLnBrk="1" fontAlgn="auto" hangingPunct="1">
              <a:spcAft>
                <a:spcPts val="0"/>
              </a:spcAft>
              <a:buFont typeface="Wingdings" panose="05000000000000000000" pitchFamily="2" charset="2"/>
              <a:buChar char="q"/>
              <a:defRPr/>
            </a:pPr>
            <a:r>
              <a:rPr lang="en-US" altLang="en-US" sz="2400" dirty="0">
                <a:ea typeface="Arial" panose="020B0604020202020204" pitchFamily="34" charset="0"/>
              </a:rPr>
              <a:t>Evaluations form the basis for personnel actions</a:t>
            </a:r>
          </a:p>
        </p:txBody>
      </p:sp>
    </p:spTree>
    <p:extLst>
      <p:ext uri="{BB962C8B-B14F-4D97-AF65-F5344CB8AC3E}">
        <p14:creationId xmlns:p14="http://schemas.microsoft.com/office/powerpoint/2010/main" val="23832306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609600"/>
            <a:ext cx="7772400" cy="609600"/>
          </a:xfrm>
        </p:spPr>
        <p:txBody>
          <a:bodyPr>
            <a:normAutofit/>
          </a:bodyPr>
          <a:lstStyle/>
          <a:p>
            <a:pPr eaLnBrk="1" hangingPunct="1"/>
            <a:r>
              <a:rPr lang="en-US" altLang="en-US" sz="3200" b="1" dirty="0">
                <a:solidFill>
                  <a:srgbClr val="990000"/>
                </a:solidFill>
              </a:rPr>
              <a:t>The Political Bank Account</a:t>
            </a:r>
          </a:p>
        </p:txBody>
      </p:sp>
      <p:sp>
        <p:nvSpPr>
          <p:cNvPr id="56323" name="Rectangle 3"/>
          <p:cNvSpPr>
            <a:spLocks noGrp="1" noChangeArrowheads="1"/>
          </p:cNvSpPr>
          <p:nvPr>
            <p:ph idx="1"/>
          </p:nvPr>
        </p:nvSpPr>
        <p:spPr>
          <a:xfrm>
            <a:off x="685800" y="1600200"/>
            <a:ext cx="8153400" cy="4724400"/>
          </a:xfrm>
        </p:spPr>
        <p:txBody>
          <a:bodyPr rtlCol="0">
            <a:normAutofit/>
          </a:bodyPr>
          <a:lstStyle/>
          <a:p>
            <a:pPr>
              <a:spcAft>
                <a:spcPts val="0"/>
              </a:spcAft>
              <a:buFont typeface="Wingdings" panose="05000000000000000000" pitchFamily="2" charset="2"/>
              <a:buChar char="q"/>
              <a:defRPr/>
            </a:pPr>
            <a:r>
              <a:rPr lang="ja-JP" altLang="en-US" sz="2400" dirty="0"/>
              <a:t>“</a:t>
            </a:r>
            <a:r>
              <a:rPr lang="en-US" altLang="ja-JP" sz="2400" dirty="0"/>
              <a:t>Political Capital</a:t>
            </a:r>
            <a:r>
              <a:rPr lang="ja-JP" altLang="en-US" sz="2400" dirty="0"/>
              <a:t>”</a:t>
            </a:r>
            <a:r>
              <a:rPr lang="en-US" altLang="ja-JP" sz="2400" dirty="0"/>
              <a:t> is the positive impression your community members have about the District</a:t>
            </a:r>
          </a:p>
          <a:p>
            <a:pPr marL="0" indent="0">
              <a:spcAft>
                <a:spcPts val="0"/>
              </a:spcAft>
              <a:buNone/>
              <a:defRPr/>
            </a:pPr>
            <a:endParaRPr lang="en-US" altLang="ja-JP" sz="2400" dirty="0"/>
          </a:p>
          <a:p>
            <a:pPr>
              <a:spcAft>
                <a:spcPts val="0"/>
              </a:spcAft>
              <a:buFont typeface="Wingdings" panose="05000000000000000000" pitchFamily="2" charset="2"/>
              <a:buChar char="q"/>
              <a:defRPr/>
            </a:pPr>
            <a:r>
              <a:rPr lang="en-US" altLang="en-US" sz="2400" dirty="0"/>
              <a:t>Preserve the political capital for:</a:t>
            </a:r>
          </a:p>
          <a:p>
            <a:pPr lvl="1">
              <a:spcBef>
                <a:spcPts val="600"/>
              </a:spcBef>
              <a:spcAft>
                <a:spcPts val="0"/>
              </a:spcAft>
              <a:buFont typeface="Wingdings" panose="05000000000000000000" pitchFamily="2" charset="2"/>
              <a:buChar char="q"/>
              <a:defRPr/>
            </a:pPr>
            <a:r>
              <a:rPr lang="en-US" altLang="en-US" sz="2400" dirty="0">
                <a:ea typeface="Arial" panose="020B0604020202020204" pitchFamily="34" charset="0"/>
              </a:rPr>
              <a:t>Levy lid lifts</a:t>
            </a:r>
          </a:p>
          <a:p>
            <a:pPr lvl="1">
              <a:spcBef>
                <a:spcPts val="600"/>
              </a:spcBef>
              <a:spcAft>
                <a:spcPts val="0"/>
              </a:spcAft>
              <a:buFont typeface="Wingdings" panose="05000000000000000000" pitchFamily="2" charset="2"/>
              <a:buChar char="q"/>
              <a:defRPr/>
            </a:pPr>
            <a:r>
              <a:rPr lang="en-US" altLang="en-US" sz="2400" dirty="0">
                <a:ea typeface="Arial" panose="020B0604020202020204" pitchFamily="34" charset="0"/>
              </a:rPr>
              <a:t>Interlocal agreements</a:t>
            </a:r>
          </a:p>
          <a:p>
            <a:pPr lvl="1">
              <a:spcBef>
                <a:spcPts val="600"/>
              </a:spcBef>
              <a:spcAft>
                <a:spcPts val="0"/>
              </a:spcAft>
              <a:buFont typeface="Wingdings" panose="05000000000000000000" pitchFamily="2" charset="2"/>
              <a:buChar char="q"/>
              <a:defRPr/>
            </a:pPr>
            <a:r>
              <a:rPr lang="en-US" altLang="en-US" sz="2400" dirty="0">
                <a:ea typeface="Arial" panose="020B0604020202020204" pitchFamily="34" charset="0"/>
              </a:rPr>
              <a:t>Capital facilities bonding</a:t>
            </a:r>
          </a:p>
          <a:p>
            <a:pPr lvl="1">
              <a:spcBef>
                <a:spcPts val="600"/>
              </a:spcBef>
              <a:spcAft>
                <a:spcPts val="0"/>
              </a:spcAft>
              <a:buFont typeface="Wingdings" panose="05000000000000000000" pitchFamily="2" charset="2"/>
              <a:buChar char="q"/>
              <a:defRPr/>
            </a:pPr>
            <a:r>
              <a:rPr lang="en-US" altLang="en-US" sz="2400" dirty="0">
                <a:ea typeface="Arial" panose="020B0604020202020204" pitchFamily="34" charset="0"/>
              </a:rPr>
              <a:t>The </a:t>
            </a:r>
            <a:r>
              <a:rPr lang="ja-JP" altLang="en-US" sz="2400" dirty="0"/>
              <a:t>“</a:t>
            </a:r>
            <a:r>
              <a:rPr lang="en-US" altLang="ja-JP" sz="2400" dirty="0"/>
              <a:t>benefit of the doubt</a:t>
            </a:r>
            <a:r>
              <a:rPr lang="ja-JP" altLang="en-US" sz="2400" dirty="0"/>
              <a:t>”</a:t>
            </a:r>
            <a:endParaRPr lang="en-US" altLang="ja-JP" sz="2400" dirty="0"/>
          </a:p>
          <a:p>
            <a:pPr lvl="1">
              <a:spcBef>
                <a:spcPts val="600"/>
              </a:spcBef>
              <a:spcAft>
                <a:spcPts val="0"/>
              </a:spcAft>
              <a:buFont typeface="Wingdings" panose="05000000000000000000" pitchFamily="2" charset="2"/>
              <a:buChar char="q"/>
              <a:defRPr/>
            </a:pPr>
            <a:r>
              <a:rPr lang="en-US" altLang="en-US" sz="2400" dirty="0">
                <a:ea typeface="Arial" panose="020B0604020202020204" pitchFamily="34" charset="0"/>
              </a:rPr>
              <a:t>Defending District actions</a:t>
            </a:r>
          </a:p>
          <a:p>
            <a:pPr eaLnBrk="1" fontAlgn="auto" hangingPunct="1">
              <a:spcAft>
                <a:spcPts val="0"/>
              </a:spcAft>
              <a:buFont typeface="Wingdings" panose="05000000000000000000" pitchFamily="2" charset="2"/>
              <a:buChar char="q"/>
              <a:defRPr/>
            </a:pPr>
            <a:endParaRPr lang="en-US" altLang="en-US" sz="2400" dirty="0">
              <a:solidFill>
                <a:schemeClr val="bg1">
                  <a:lumMod val="50000"/>
                </a:schemeClr>
              </a:solidFill>
              <a:ea typeface="Arial" panose="020B0604020202020204" pitchFamily="34" charset="0"/>
            </a:endParaRPr>
          </a:p>
        </p:txBody>
      </p:sp>
    </p:spTree>
    <p:extLst>
      <p:ext uri="{BB962C8B-B14F-4D97-AF65-F5344CB8AC3E}">
        <p14:creationId xmlns:p14="http://schemas.microsoft.com/office/powerpoint/2010/main" val="18461471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533400" y="914400"/>
            <a:ext cx="8382000" cy="4876800"/>
          </a:xfrm>
        </p:spPr>
        <p:txBody>
          <a:bodyPr/>
          <a:lstStyle/>
          <a:p>
            <a:pPr eaLnBrk="1" hangingPunct="1">
              <a:buFont typeface="Wingdings" pitchFamily="2" charset="2"/>
              <a:buChar char="q"/>
              <a:defRPr/>
            </a:pPr>
            <a:r>
              <a:rPr lang="en-US" altLang="en-US" sz="2400" dirty="0"/>
              <a:t>Do not squander the District’s political capital:</a:t>
            </a:r>
          </a:p>
          <a:p>
            <a:pPr lvl="1" eaLnBrk="1" hangingPunct="1">
              <a:spcBef>
                <a:spcPts val="600"/>
              </a:spcBef>
              <a:buFont typeface="Wingdings" pitchFamily="2" charset="2"/>
              <a:buChar char="q"/>
              <a:defRPr/>
            </a:pPr>
            <a:r>
              <a:rPr lang="en-US" altLang="en-US" sz="2400" dirty="0">
                <a:cs typeface="Arial" charset="0"/>
              </a:rPr>
              <a:t>Bad Commission meetings or bad Commissioner acts</a:t>
            </a:r>
          </a:p>
          <a:p>
            <a:pPr lvl="1" eaLnBrk="1" hangingPunct="1">
              <a:spcBef>
                <a:spcPts val="600"/>
              </a:spcBef>
              <a:buFont typeface="Wingdings" pitchFamily="2" charset="2"/>
              <a:buChar char="q"/>
              <a:defRPr/>
            </a:pPr>
            <a:r>
              <a:rPr lang="en-US" altLang="en-US" sz="2400" dirty="0">
                <a:cs typeface="Arial" charset="0"/>
              </a:rPr>
              <a:t>Violations of OPMA or Public Records Act</a:t>
            </a:r>
          </a:p>
          <a:p>
            <a:pPr lvl="1" eaLnBrk="1" hangingPunct="1">
              <a:spcBef>
                <a:spcPts val="600"/>
              </a:spcBef>
              <a:buFont typeface="Wingdings" pitchFamily="2" charset="2"/>
              <a:buChar char="q"/>
              <a:defRPr/>
            </a:pPr>
            <a:r>
              <a:rPr lang="en-US" altLang="en-US" sz="2400" dirty="0">
                <a:cs typeface="Arial" charset="0"/>
              </a:rPr>
              <a:t>Bad employment practices that lead to costly lawsuits and settlements</a:t>
            </a:r>
          </a:p>
          <a:p>
            <a:pPr lvl="1" eaLnBrk="1" hangingPunct="1">
              <a:spcBef>
                <a:spcPts val="600"/>
              </a:spcBef>
              <a:buFont typeface="Wingdings" pitchFamily="2" charset="2"/>
              <a:buChar char="q"/>
              <a:defRPr/>
            </a:pPr>
            <a:r>
              <a:rPr lang="en-US" altLang="en-US" sz="2400" dirty="0">
                <a:cs typeface="Arial" charset="0"/>
              </a:rPr>
              <a:t>Bad customer service</a:t>
            </a:r>
          </a:p>
          <a:p>
            <a:pPr lvl="1" eaLnBrk="1" hangingPunct="1">
              <a:spcBef>
                <a:spcPts val="600"/>
              </a:spcBef>
              <a:buFont typeface="Wingdings" pitchFamily="2" charset="2"/>
              <a:buChar char="q"/>
              <a:defRPr/>
            </a:pPr>
            <a:r>
              <a:rPr lang="en-US" altLang="en-US" sz="2400" dirty="0">
                <a:cs typeface="Arial" charset="0"/>
              </a:rPr>
              <a:t>Bad Press</a:t>
            </a:r>
          </a:p>
          <a:p>
            <a:pPr lvl="1" eaLnBrk="1" hangingPunct="1">
              <a:spcBef>
                <a:spcPts val="600"/>
              </a:spcBef>
              <a:buFont typeface="Wingdings" pitchFamily="2" charset="2"/>
              <a:buChar char="q"/>
              <a:defRPr/>
            </a:pPr>
            <a:r>
              <a:rPr lang="en-US" altLang="en-US" sz="2400" dirty="0">
                <a:cs typeface="Arial" charset="0"/>
              </a:rPr>
              <a:t> Misusing District resources</a:t>
            </a:r>
          </a:p>
          <a:p>
            <a:pPr eaLnBrk="1" hangingPunct="1">
              <a:defRPr/>
            </a:pPr>
            <a:endParaRPr lang="en-US" altLang="en-US" sz="1800" dirty="0"/>
          </a:p>
        </p:txBody>
      </p:sp>
    </p:spTree>
    <p:extLst>
      <p:ext uri="{BB962C8B-B14F-4D97-AF65-F5344CB8AC3E}">
        <p14:creationId xmlns:p14="http://schemas.microsoft.com/office/powerpoint/2010/main" val="42256115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74681" y="304800"/>
            <a:ext cx="6348413" cy="914400"/>
          </a:xfrm>
        </p:spPr>
        <p:txBody>
          <a:bodyPr>
            <a:normAutofit/>
          </a:bodyPr>
          <a:lstStyle/>
          <a:p>
            <a:pPr eaLnBrk="1" hangingPunct="1"/>
            <a:r>
              <a:rPr lang="en-US" altLang="en-US" sz="3200" b="1" dirty="0">
                <a:solidFill>
                  <a:srgbClr val="990000"/>
                </a:solidFill>
                <a:ea typeface="MS PGothic" panose="020B0600070205080204" pitchFamily="34" charset="-128"/>
              </a:rPr>
              <a:t>The Key Points</a:t>
            </a:r>
          </a:p>
        </p:txBody>
      </p:sp>
      <p:sp>
        <p:nvSpPr>
          <p:cNvPr id="3" name="Content Placeholder 2"/>
          <p:cNvSpPr>
            <a:spLocks noGrp="1"/>
          </p:cNvSpPr>
          <p:nvPr>
            <p:ph idx="1"/>
          </p:nvPr>
        </p:nvSpPr>
        <p:spPr>
          <a:xfrm>
            <a:off x="457200" y="1524004"/>
            <a:ext cx="8458200" cy="4800596"/>
          </a:xfrm>
        </p:spPr>
        <p:txBody>
          <a:bodyPr rtlCol="0">
            <a:normAutofit/>
          </a:bodyPr>
          <a:lstStyle/>
          <a:p>
            <a:pPr eaLnBrk="1" fontAlgn="auto" hangingPunct="1">
              <a:spcAft>
                <a:spcPts val="0"/>
              </a:spcAft>
              <a:buFont typeface="Wingdings" panose="05000000000000000000" pitchFamily="2" charset="2"/>
              <a:buChar char="q"/>
              <a:defRPr/>
            </a:pPr>
            <a:r>
              <a:rPr lang="en-US" sz="2400" dirty="0">
                <a:ea typeface="ＭＳ Ｐゴシック" charset="0"/>
              </a:rPr>
              <a:t>A Commission that understands its </a:t>
            </a:r>
            <a:r>
              <a:rPr lang="en-US" sz="2400" u="sng" dirty="0">
                <a:ea typeface="ＭＳ Ｐゴシック" charset="0"/>
              </a:rPr>
              <a:t>governance</a:t>
            </a:r>
            <a:r>
              <a:rPr lang="en-US" sz="2400" dirty="0">
                <a:ea typeface="ＭＳ Ｐゴシック" charset="0"/>
              </a:rPr>
              <a:t> role, performs that role well</a:t>
            </a:r>
          </a:p>
          <a:p>
            <a:pPr eaLnBrk="1" fontAlgn="auto" hangingPunct="1">
              <a:spcAft>
                <a:spcPts val="0"/>
              </a:spcAft>
              <a:buFont typeface="Wingdings" panose="05000000000000000000" pitchFamily="2" charset="2"/>
              <a:buChar char="q"/>
              <a:defRPr/>
            </a:pPr>
            <a:endParaRPr lang="en-US" sz="2400" dirty="0">
              <a:ea typeface="ＭＳ Ｐゴシック" charset="0"/>
            </a:endParaRPr>
          </a:p>
          <a:p>
            <a:pPr eaLnBrk="1" fontAlgn="auto" hangingPunct="1">
              <a:spcAft>
                <a:spcPts val="0"/>
              </a:spcAft>
              <a:buFont typeface="Wingdings" panose="05000000000000000000" pitchFamily="2" charset="2"/>
              <a:buChar char="q"/>
              <a:defRPr/>
            </a:pPr>
            <a:r>
              <a:rPr lang="en-US" sz="2400" dirty="0">
                <a:ea typeface="ＭＳ Ｐゴシック" charset="0"/>
              </a:rPr>
              <a:t>There is no single decision or issue that is worth destroying the Commission’s effectiveness</a:t>
            </a:r>
          </a:p>
          <a:p>
            <a:pPr eaLnBrk="1" fontAlgn="auto" hangingPunct="1">
              <a:spcAft>
                <a:spcPts val="0"/>
              </a:spcAft>
              <a:buFont typeface="Wingdings" panose="05000000000000000000" pitchFamily="2" charset="2"/>
              <a:buChar char="q"/>
              <a:defRPr/>
            </a:pPr>
            <a:endParaRPr lang="en-US" sz="2400" dirty="0">
              <a:ea typeface="ＭＳ Ｐゴシック" charset="0"/>
            </a:endParaRPr>
          </a:p>
          <a:p>
            <a:pPr eaLnBrk="1" fontAlgn="auto" hangingPunct="1">
              <a:spcAft>
                <a:spcPts val="0"/>
              </a:spcAft>
              <a:buFont typeface="Wingdings" panose="05000000000000000000" pitchFamily="2" charset="2"/>
              <a:buChar char="q"/>
              <a:defRPr/>
            </a:pPr>
            <a:r>
              <a:rPr lang="en-US" sz="2400" dirty="0">
                <a:ea typeface="ＭＳ Ｐゴシック" charset="0"/>
              </a:rPr>
              <a:t>The Commission’s most important role is to set the culture</a:t>
            </a:r>
          </a:p>
          <a:p>
            <a:pPr eaLnBrk="1" fontAlgn="auto" hangingPunct="1">
              <a:spcAft>
                <a:spcPts val="0"/>
              </a:spcAft>
              <a:buFont typeface="Wingdings" panose="05000000000000000000" pitchFamily="2" charset="2"/>
              <a:buChar char="q"/>
              <a:defRPr/>
            </a:pPr>
            <a:r>
              <a:rPr lang="en-US" sz="2400" dirty="0">
                <a:ea typeface="ＭＳ Ｐゴシック" charset="0"/>
              </a:rPr>
              <a:t>Practice “budget based management”</a:t>
            </a:r>
          </a:p>
          <a:p>
            <a:pPr eaLnBrk="1" fontAlgn="auto" hangingPunct="1">
              <a:spcAft>
                <a:spcPts val="0"/>
              </a:spcAft>
              <a:buFont typeface="Wingdings" panose="05000000000000000000" pitchFamily="2" charset="2"/>
              <a:buChar char="q"/>
              <a:defRPr/>
            </a:pPr>
            <a:endParaRPr lang="en-US" sz="2400" dirty="0">
              <a:ea typeface="ＭＳ Ｐゴシック" charset="0"/>
            </a:endParaRPr>
          </a:p>
          <a:p>
            <a:pPr eaLnBrk="1" fontAlgn="auto" hangingPunct="1">
              <a:spcAft>
                <a:spcPts val="0"/>
              </a:spcAft>
              <a:buFont typeface="Wingdings" panose="05000000000000000000" pitchFamily="2" charset="2"/>
              <a:buChar char="q"/>
              <a:defRPr/>
            </a:pPr>
            <a:r>
              <a:rPr lang="en-US" sz="2400" dirty="0">
                <a:ea typeface="ＭＳ Ｐゴシック" charset="0"/>
              </a:rPr>
              <a:t>Manage the Manager but not the District</a:t>
            </a:r>
          </a:p>
          <a:p>
            <a:pPr eaLnBrk="1" fontAlgn="auto" hangingPunct="1">
              <a:spcAft>
                <a:spcPts val="0"/>
              </a:spcAft>
              <a:buFont typeface="Wingdings" panose="05000000000000000000" pitchFamily="2" charset="2"/>
              <a:buChar char="q"/>
              <a:defRPr/>
            </a:pPr>
            <a:endParaRPr lang="en-US" sz="2400" dirty="0">
              <a:ea typeface="ＭＳ Ｐゴシック" charset="0"/>
            </a:endParaRPr>
          </a:p>
          <a:p>
            <a:pPr eaLnBrk="1" fontAlgn="auto" hangingPunct="1">
              <a:spcAft>
                <a:spcPts val="0"/>
              </a:spcAft>
              <a:buFont typeface="Wingdings" panose="05000000000000000000" pitchFamily="2" charset="2"/>
              <a:buChar char="q"/>
              <a:defRPr/>
            </a:pPr>
            <a:r>
              <a:rPr lang="en-US" sz="2400" dirty="0">
                <a:ea typeface="ＭＳ Ｐゴシック" charset="0"/>
              </a:rPr>
              <a:t>It is important to preserve the “Political Capital”  - your District will need it</a:t>
            </a:r>
          </a:p>
        </p:txBody>
      </p:sp>
    </p:spTree>
    <p:extLst>
      <p:ext uri="{BB962C8B-B14F-4D97-AF65-F5344CB8AC3E}">
        <p14:creationId xmlns:p14="http://schemas.microsoft.com/office/powerpoint/2010/main" val="40709725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38150" y="2701925"/>
            <a:ext cx="8229600" cy="1108075"/>
          </a:xfrm>
        </p:spPr>
        <p:txBody>
          <a:bodyPr/>
          <a:lstStyle/>
          <a:p>
            <a:pPr algn="ctr" eaLnBrk="1" hangingPunct="1">
              <a:lnSpc>
                <a:spcPct val="100000"/>
              </a:lnSpc>
            </a:pPr>
            <a:br>
              <a:rPr altLang="en-US" dirty="0"/>
            </a:br>
            <a:br>
              <a:rPr altLang="en-US" sz="5400" dirty="0"/>
            </a:br>
            <a:endParaRPr altLang="en-US" dirty="0"/>
          </a:p>
        </p:txBody>
      </p:sp>
      <p:sp>
        <p:nvSpPr>
          <p:cNvPr id="2" name="Rectangle 1"/>
          <p:cNvSpPr/>
          <p:nvPr/>
        </p:nvSpPr>
        <p:spPr>
          <a:xfrm>
            <a:off x="762000" y="2743200"/>
            <a:ext cx="6172200" cy="707886"/>
          </a:xfrm>
          <a:prstGeom prst="rect">
            <a:avLst/>
          </a:prstGeom>
        </p:spPr>
        <p:txBody>
          <a:bodyPr wrap="square">
            <a:spAutoFit/>
          </a:bodyPr>
          <a:lstStyle/>
          <a:p>
            <a:pPr eaLnBrk="1" hangingPunct="1"/>
            <a:r>
              <a:rPr lang="en-US" altLang="en-US" sz="4000" b="1" dirty="0">
                <a:solidFill>
                  <a:schemeClr val="bg2"/>
                </a:solidFill>
              </a:rPr>
              <a:t>QUESTIONS?</a:t>
            </a:r>
          </a:p>
        </p:txBody>
      </p:sp>
    </p:spTree>
    <p:extLst>
      <p:ext uri="{BB962C8B-B14F-4D97-AF65-F5344CB8AC3E}">
        <p14:creationId xmlns:p14="http://schemas.microsoft.com/office/powerpoint/2010/main" val="2161950044"/>
      </p:ext>
    </p:extLst>
  </p:cSld>
  <p:clrMapOvr>
    <a:masterClrMapping/>
  </p:clrMapOvr>
</p:sld>
</file>

<file path=ppt/theme/theme1.xml><?xml version="1.0" encoding="utf-8"?>
<a:theme xmlns:a="http://schemas.openxmlformats.org/drawingml/2006/main" name="Chmelik_Sitkin_Davis_ppt_template_e">
  <a:themeElements>
    <a:clrScheme name="Chmelik Sitkin Davis">
      <a:dk1>
        <a:srgbClr val="2F373A"/>
      </a:dk1>
      <a:lt1>
        <a:srgbClr val="FFFFFF"/>
      </a:lt1>
      <a:dk2>
        <a:srgbClr val="2F373A"/>
      </a:dk2>
      <a:lt2>
        <a:srgbClr val="FFFFFF"/>
      </a:lt2>
      <a:accent1>
        <a:srgbClr val="97312C"/>
      </a:accent1>
      <a:accent2>
        <a:srgbClr val="48413A"/>
      </a:accent2>
      <a:accent3>
        <a:srgbClr val="9C8D85"/>
      </a:accent3>
      <a:accent4>
        <a:srgbClr val="C4BBB6"/>
      </a:accent4>
      <a:accent5>
        <a:srgbClr val="2F373A"/>
      </a:accent5>
      <a:accent6>
        <a:srgbClr val="788B92"/>
      </a:accent6>
      <a:hlink>
        <a:srgbClr val="97312C"/>
      </a:hlink>
      <a:folHlink>
        <a:srgbClr val="788B92"/>
      </a:folHlink>
    </a:clrScheme>
    <a:fontScheme name="Chmelik Sitkin Dav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tIns="91440" bIns="9144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 - TEMPLATE FOR NEW LOOK - RSV</Template>
  <TotalTime>7839</TotalTime>
  <Words>5284</Words>
  <Application>Microsoft Office PowerPoint</Application>
  <PresentationFormat>On-screen Show (4:3)</PresentationFormat>
  <Paragraphs>665</Paragraphs>
  <Slides>100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MS PGothic</vt:lpstr>
      <vt:lpstr>MS PGothic</vt:lpstr>
      <vt:lpstr>Arial</vt:lpstr>
      <vt:lpstr>Garamond</vt:lpstr>
      <vt:lpstr>Times New Roman</vt:lpstr>
      <vt:lpstr>Verdana</vt:lpstr>
      <vt:lpstr>Wingdings</vt:lpstr>
      <vt:lpstr>Wingdings 3</vt:lpstr>
      <vt:lpstr>Chmelik_Sitkin_Davis_ppt_template_e</vt:lpstr>
      <vt:lpstr>   </vt:lpstr>
      <vt:lpstr>Assumptions</vt:lpstr>
      <vt:lpstr>PowerPoint Presentation</vt:lpstr>
      <vt:lpstr>Open Government Training – Why are We Here?</vt:lpstr>
      <vt:lpstr>OPEN PUBLIC MEETINGS ACT </vt:lpstr>
      <vt:lpstr>Washington's Open Public  Meetings Act (OPMA) </vt:lpstr>
      <vt:lpstr>Purpose </vt:lpstr>
      <vt:lpstr>PowerPoint Presentation</vt:lpstr>
      <vt:lpstr>PowerPoint Presentation</vt:lpstr>
      <vt:lpstr>Governing Body</vt:lpstr>
      <vt:lpstr>What is a Governing Body?</vt:lpstr>
      <vt:lpstr>What is a Meeting?</vt:lpstr>
      <vt:lpstr>Action</vt:lpstr>
      <vt:lpstr>Final Action</vt:lpstr>
      <vt:lpstr>Travel and Gathering</vt:lpstr>
      <vt:lpstr>“Regular” Meetings</vt:lpstr>
      <vt:lpstr>Regular Meeting Notice Requirements</vt:lpstr>
      <vt:lpstr>“Special” Meetings</vt:lpstr>
      <vt:lpstr>PowerPoint Presentation</vt:lpstr>
      <vt:lpstr>Emergency Special Meetings</vt:lpstr>
      <vt:lpstr>Public Attendance </vt:lpstr>
      <vt:lpstr>Reasonable Rules of Conduct </vt:lpstr>
      <vt:lpstr> Interruptions and Disruptions</vt:lpstr>
      <vt:lpstr>Executive Session</vt:lpstr>
      <vt:lpstr>Executive Session – Common Mistakes</vt:lpstr>
      <vt:lpstr>   Common Executive Session Purposes </vt:lpstr>
      <vt:lpstr>  Executive Session to Discuss Litigation or Potential Litigation:  Three Requirements</vt:lpstr>
      <vt:lpstr>Penalties for Violating the OPMA</vt:lpstr>
      <vt:lpstr>Minutes – RCW 42.32.030</vt:lpstr>
      <vt:lpstr>   Special Risks:  Email Correspondence Can Constitute a Meeting</vt:lpstr>
      <vt:lpstr>Miscellaneous Issues</vt:lpstr>
      <vt:lpstr>Public Records Act Chapter 42.56 RCW</vt:lpstr>
      <vt:lpstr>Public Records Act Violations Can Be Expensive</vt:lpstr>
      <vt:lpstr>Some Recent PRA Cases </vt:lpstr>
      <vt:lpstr>PowerPoint Presentation</vt:lpstr>
      <vt:lpstr>PowerPoint Presentation</vt:lpstr>
      <vt:lpstr>Public Records Can Include…</vt:lpstr>
      <vt:lpstr> Public Records Procedural Requirements</vt:lpstr>
      <vt:lpstr>Additional Public Records Procedural Requirements </vt:lpstr>
      <vt:lpstr>Requests for Public Records</vt:lpstr>
      <vt:lpstr>District Response to Request</vt:lpstr>
      <vt:lpstr>Estimate of Time for Further Response</vt:lpstr>
      <vt:lpstr>PowerPoint Presentation</vt:lpstr>
      <vt:lpstr>Searches for Responsive Records</vt:lpstr>
      <vt:lpstr>PowerPoint Presentation</vt:lpstr>
      <vt:lpstr>Exemptions</vt:lpstr>
      <vt:lpstr>Common Exemptions</vt:lpstr>
      <vt:lpstr>Enforcement &amp; Penalties </vt:lpstr>
      <vt:lpstr>Penalty Factors </vt:lpstr>
      <vt:lpstr>PowerPoint Presentation</vt:lpstr>
      <vt:lpstr>PowerPoint Presentation</vt:lpstr>
      <vt:lpstr>Public Records Officer</vt:lpstr>
      <vt:lpstr>GOVERNANCE </vt:lpstr>
      <vt:lpstr>What is the Commission’s reputation and why did you decide to become a Commissioner?</vt:lpstr>
      <vt:lpstr>Why Look At Governance and  Management?</vt:lpstr>
      <vt:lpstr>Exercise:  Critical Attributes of a Commissioner and a Manager</vt:lpstr>
      <vt:lpstr>The Individual Commissioners</vt:lpstr>
      <vt:lpstr>The Individual Commissioner’s Authority</vt:lpstr>
      <vt:lpstr>The Commission</vt:lpstr>
      <vt:lpstr>Commissioners’ Time –  A Scarce Resource</vt:lpstr>
      <vt:lpstr>A Very Valuable Asset</vt:lpstr>
      <vt:lpstr>The Law of Triviality</vt:lpstr>
      <vt:lpstr>The “Dos”   </vt:lpstr>
      <vt:lpstr>PowerPoint Presentation</vt:lpstr>
      <vt:lpstr>PowerPoint Presentation</vt:lpstr>
      <vt:lpstr>And the Don’ts</vt:lpstr>
      <vt:lpstr>And the Don’ts</vt:lpstr>
      <vt:lpstr>The “Team Approach” to Governance? </vt:lpstr>
      <vt:lpstr>PowerPoint Presentation</vt:lpstr>
      <vt:lpstr>PowerPoint Presentation</vt:lpstr>
      <vt:lpstr>Exercise:  Recognize Priority Areas of Governance</vt:lpstr>
      <vt:lpstr>What is Governance? </vt:lpstr>
      <vt:lpstr>Governance –  “I Know it When I See it!”</vt:lpstr>
      <vt:lpstr>The Commission and the Manager</vt:lpstr>
      <vt:lpstr>Elements of Commission Governance</vt:lpstr>
      <vt:lpstr>PowerPoint Presentation</vt:lpstr>
      <vt:lpstr>PowerPoint Presentation</vt:lpstr>
      <vt:lpstr> </vt:lpstr>
      <vt:lpstr>How to Be a Team Player on the Board of Fire Commissioners  </vt:lpstr>
      <vt:lpstr>PowerPoint Presentation</vt:lpstr>
      <vt:lpstr>Barriers to Effective Commission Meetings</vt:lpstr>
      <vt:lpstr>Effective Commission Meeting Tips</vt:lpstr>
      <vt:lpstr>Effective Commission Meeting Tips</vt:lpstr>
      <vt:lpstr>The Commission Chair</vt:lpstr>
      <vt:lpstr>Building an Effective  Commission Meeting “Toolbox”</vt:lpstr>
      <vt:lpstr>    </vt:lpstr>
      <vt:lpstr>The Importance of  Budget Based Governance</vt:lpstr>
      <vt:lpstr>Role of Staff at Public Meetings</vt:lpstr>
      <vt:lpstr>PowerPoint Presentation</vt:lpstr>
      <vt:lpstr>The Manager  </vt:lpstr>
      <vt:lpstr>Understanding the Manager</vt:lpstr>
      <vt:lpstr>PowerPoint Presentation</vt:lpstr>
      <vt:lpstr>PowerPoint Presentation</vt:lpstr>
      <vt:lpstr>PowerPoint Presentation</vt:lpstr>
      <vt:lpstr>Manager Formal Evaluations</vt:lpstr>
      <vt:lpstr>The Political Bank Account</vt:lpstr>
      <vt:lpstr>PowerPoint Presentation</vt:lpstr>
      <vt:lpstr>The Key Points</vt:lpstr>
      <vt:lpstr>  </vt:lpstr>
      <vt:lpstr>PowerPoint Presentation</vt:lpstr>
    </vt:vector>
  </TitlesOfParts>
  <Company>CSD 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legal2</dc:creator>
  <cp:lastModifiedBy>Pam Hutchins</cp:lastModifiedBy>
  <cp:revision>352</cp:revision>
  <cp:lastPrinted>2018-02-26T19:16:36Z</cp:lastPrinted>
  <dcterms:created xsi:type="dcterms:W3CDTF">2002-10-21T20:26:30Z</dcterms:created>
  <dcterms:modified xsi:type="dcterms:W3CDTF">2018-02-26T19:18:23Z</dcterms:modified>
</cp:coreProperties>
</file>