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776" r:id="rId6"/>
    <p:sldMasterId id="2147483777" r:id="rId7"/>
    <p:sldMasterId id="2147483779" r:id="rId8"/>
  </p:sldMasterIdLst>
  <p:notesMasterIdLst>
    <p:notesMasterId r:id="rId26"/>
  </p:notesMasterIdLst>
  <p:handoutMasterIdLst>
    <p:handoutMasterId r:id="rId27"/>
  </p:handoutMasterIdLst>
  <p:sldIdLst>
    <p:sldId id="268" r:id="rId9"/>
    <p:sldId id="284" r:id="rId10"/>
    <p:sldId id="271" r:id="rId11"/>
    <p:sldId id="285" r:id="rId12"/>
    <p:sldId id="287" r:id="rId13"/>
    <p:sldId id="289" r:id="rId14"/>
    <p:sldId id="300" r:id="rId15"/>
    <p:sldId id="298" r:id="rId16"/>
    <p:sldId id="299" r:id="rId17"/>
    <p:sldId id="297" r:id="rId18"/>
    <p:sldId id="296" r:id="rId19"/>
    <p:sldId id="278" r:id="rId20"/>
    <p:sldId id="295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13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9" Type="http://schemas.openxmlformats.org/officeDocument/2006/relationships/viewProps" Target="viewProps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F81683-F90F-46F2-AAE8-3D9C3B4C04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3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91E1A-2C56-4D36-B0DC-9DB59FB997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3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AEF5A3-6429-4CA4-9462-61B2456A64A2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6AFFC-28FC-4980-8578-FCE549319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3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D4004-CBAC-4928-B4BD-922362873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73D565-6963-4E3F-B14B-AD0EE8BA6D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A7F560-B64B-4776-A757-DFB1A5E773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AA271-1C17-44FD-A8A6-76C0A6E53A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A5FB9F-BEFE-4B0D-B138-51897A7AD327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5FF4E7-811D-4E74-A4F6-CF68B7E2B3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10C713-9B08-429B-BFE2-91B6D52D9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26809-8045-40FE-8C31-0C49E0DF8F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C59A8-5033-493E-A698-182DF11C0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CAEB6B-33C6-4E06-A82D-F266CB281D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88A0EC6-AA5A-40D6-8B6F-590C1CC31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0963" y="1154113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841C436-2173-479C-B4FF-66FA85D76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5D9C744-5DA2-4AC3-8405-517787DE56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306C5A-7144-4174-AFE8-99CB117CD464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B919BB3-753D-44A9-A097-65236F876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0963" y="1154113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4B0E31F-53EF-4E0C-BAF2-728C8382E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417B9FB-45F7-4AED-9725-BC6E1DB17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6BF9E2-6EA9-4758-9E05-55BB26DA8628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5E81138-6C62-41FE-9467-6295D744B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2C82BFA-1CA6-4F30-BE68-2E89F0F6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RN Communication </a:t>
            </a:r>
          </a:p>
          <a:p>
            <a:r>
              <a:rPr lang="en-US" altLang="en-US" dirty="0"/>
              <a:t>-nurses treated you with courtesy/respect</a:t>
            </a:r>
          </a:p>
          <a:p>
            <a:r>
              <a:rPr lang="en-US" altLang="en-US" dirty="0"/>
              <a:t>-listen carefully</a:t>
            </a:r>
          </a:p>
          <a:p>
            <a:r>
              <a:rPr lang="en-US" altLang="en-US" dirty="0"/>
              <a:t>-explain things in a way you can understand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820C532-1258-4C79-B835-2AB77F888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6A41A2-EF9E-4D72-8807-4DAB6A96F7C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12FF0AE-5A5C-44C1-BA23-59C77726B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86868E7-3EA9-42AF-A4C3-FBCDC0D6D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3490276-12F4-4312-ADD2-1E502AC66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971C1D-5DE0-4D27-A970-D5D4DFE97C1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– Subtotals.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AEB6B-33C6-4E06-A82D-F266CB281D87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805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3CF2966-03F2-4D89-AEF5-499443FE14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232E5B2-994F-4BA5-86E5-94224D26E6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A2C3CB-12B3-44B1-8BEC-4E80C160E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08147BD-0C1C-4440-BBF3-43401FB5BF86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 with Deduction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AEB6B-33C6-4E06-A82D-F266CB281D87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368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Expense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AEB6B-33C6-4E06-A82D-F266CB281D87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82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AEB6B-33C6-4E06-A82D-F266CB281D87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70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al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9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54EB6FA0-790B-42AA-A71C-A49E89EF0D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2025" y="2830513"/>
            <a:ext cx="7518400" cy="1174750"/>
            <a:chOff x="146307" y="3374695"/>
            <a:chExt cx="13980639" cy="20925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33E314-7E05-4FC5-8E8A-A888A0BB9EA8}"/>
                </a:ext>
              </a:extLst>
            </p:cNvPr>
            <p:cNvSpPr/>
            <p:nvPr/>
          </p:nvSpPr>
          <p:spPr>
            <a:xfrm>
              <a:off x="1070282" y="3374695"/>
              <a:ext cx="13056664" cy="2092554"/>
            </a:xfrm>
            <a:prstGeom prst="rect">
              <a:avLst/>
            </a:prstGeom>
            <a:solidFill>
              <a:srgbClr val="EEE9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14EF52-BAA8-4EE8-9A82-AB2ADDF0B955}"/>
                </a:ext>
              </a:extLst>
            </p:cNvPr>
            <p:cNvSpPr/>
            <p:nvPr/>
          </p:nvSpPr>
          <p:spPr>
            <a:xfrm>
              <a:off x="146307" y="3374695"/>
              <a:ext cx="13641161" cy="2092554"/>
            </a:xfrm>
            <a:prstGeom prst="rect">
              <a:avLst/>
            </a:prstGeom>
            <a:solidFill>
              <a:srgbClr val="7ABE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936" y="2846828"/>
            <a:ext cx="7612829" cy="1143000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3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B1BE5F-8B2A-4256-A53B-CDC917AC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27DF-E070-4243-A6A9-3B42E0C6703E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E6C12-0BF7-4CFC-A984-4510E049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65C898-12C9-4AA9-9F6E-068E6208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FB7C-8DB3-4BD1-867B-7FEDA229B6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729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x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05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FFFFFF"/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A44597-78DA-45B9-87D1-6370BAC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9121-F6D7-4303-A64A-6EFD995702D2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90D88-DE4D-4005-9321-13A268B8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F73604-DBAC-41EA-9F72-00B13452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EA75-97F2-4CC0-9367-E038613807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984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A60DB9-E92F-4DED-8891-D5AC1980D643}"/>
              </a:ext>
            </a:extLst>
          </p:cNvPr>
          <p:cNvSpPr/>
          <p:nvPr userDrawn="1"/>
        </p:nvSpPr>
        <p:spPr>
          <a:xfrm>
            <a:off x="4495800" y="1600200"/>
            <a:ext cx="4356100" cy="4525963"/>
          </a:xfrm>
          <a:prstGeom prst="rect">
            <a:avLst/>
          </a:prstGeom>
          <a:noFill/>
          <a:ln w="9525">
            <a:solidFill>
              <a:srgbClr val="EEE9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4910" y="1852449"/>
            <a:ext cx="3888828" cy="4059621"/>
          </a:xfrm>
          <a:solidFill>
            <a:srgbClr val="FFFFFF"/>
          </a:solidFill>
          <a:ln w="15875"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2029DB4-C947-4BD1-92A3-9F4EFB56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6A09-481F-4F48-994A-95FDC09F6DD7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B3EBE7F-F8D9-410E-AF46-2DB54953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721CD22-4F05-4A75-89FE-4A18DE7F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D700E-B264-4834-8A53-BA4C770E8E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737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7" y="39211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2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0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81" indent="0">
              <a:buNone/>
              <a:defRPr sz="1800" b="1"/>
            </a:lvl3pPr>
            <a:lvl4pPr marL="1371122" indent="0">
              <a:buNone/>
              <a:defRPr sz="1600" b="1"/>
            </a:lvl4pPr>
            <a:lvl5pPr marL="1828163" indent="0">
              <a:buNone/>
              <a:defRPr sz="1600" b="1"/>
            </a:lvl5pPr>
            <a:lvl6pPr marL="2285200" indent="0">
              <a:buNone/>
              <a:defRPr sz="1600" b="1"/>
            </a:lvl6pPr>
            <a:lvl7pPr marL="2742241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4CDF91-F6D7-42D0-9731-DEE9AF08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C9CE-CB20-4423-8B4A-2A9ECA78E399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90B620-B5D3-49BF-8365-65F3067C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5FF236-85ED-42CA-AD63-40C9FC81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B28A-6414-406B-8DA4-732352463B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86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1" indent="0">
              <a:buNone/>
              <a:defRPr sz="1000"/>
            </a:lvl3pPr>
            <a:lvl4pPr marL="1371122" indent="0">
              <a:buNone/>
              <a:defRPr sz="900"/>
            </a:lvl4pPr>
            <a:lvl5pPr marL="1828163" indent="0">
              <a:buNone/>
              <a:defRPr sz="900"/>
            </a:lvl5pPr>
            <a:lvl6pPr marL="2285200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355504-CC3D-4003-BE8F-014CFA32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BAE29-DEA1-4F98-9C9C-7C43D33718A9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C6348E-553E-43CD-AC3A-9180A843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7E6E5B-34D7-4F5E-BBA8-B082B449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9CAC5-F5B8-4139-92E1-58DFA072E9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341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81" indent="0">
              <a:buNone/>
              <a:defRPr sz="2400"/>
            </a:lvl3pPr>
            <a:lvl4pPr marL="1371122" indent="0">
              <a:buNone/>
              <a:defRPr sz="2000"/>
            </a:lvl4pPr>
            <a:lvl5pPr marL="1828163" indent="0">
              <a:buNone/>
              <a:defRPr sz="2000"/>
            </a:lvl5pPr>
            <a:lvl6pPr marL="2285200" indent="0">
              <a:buNone/>
              <a:defRPr sz="2000"/>
            </a:lvl6pPr>
            <a:lvl7pPr marL="2742241" indent="0">
              <a:buNone/>
              <a:defRPr sz="2000"/>
            </a:lvl7pPr>
            <a:lvl8pPr marL="3199280" indent="0">
              <a:buNone/>
              <a:defRPr sz="2000"/>
            </a:lvl8pPr>
            <a:lvl9pPr marL="3656321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1" indent="0">
              <a:buNone/>
              <a:defRPr sz="1000"/>
            </a:lvl3pPr>
            <a:lvl4pPr marL="1371122" indent="0">
              <a:buNone/>
              <a:defRPr sz="900"/>
            </a:lvl4pPr>
            <a:lvl5pPr marL="1828163" indent="0">
              <a:buNone/>
              <a:defRPr sz="900"/>
            </a:lvl5pPr>
            <a:lvl6pPr marL="2285200" indent="0">
              <a:buNone/>
              <a:defRPr sz="900"/>
            </a:lvl6pPr>
            <a:lvl7pPr marL="2742241" indent="0">
              <a:buNone/>
              <a:defRPr sz="900"/>
            </a:lvl7pPr>
            <a:lvl8pPr marL="3199280" indent="0">
              <a:buNone/>
              <a:defRPr sz="900"/>
            </a:lvl8pPr>
            <a:lvl9pPr marL="36563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A5BAB0-29BB-492A-84E8-7E7344E0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7B5A-7F80-415E-A20E-C419D4AF4296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588474-D863-42D5-9609-2DD96F7C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5ACDF6-FDD0-48BF-A597-6B1B242B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7359-EBCA-40DB-8197-12DEF16670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255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4D267-2845-4218-9915-B333341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FFA5-1F1B-4681-BA75-ABD1CF0E2D22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3BC3-3136-4AE2-9B18-35D79E9F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0274E-0D33-4D66-AD7E-CEC01FDD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01A6-38CE-4C06-BD99-CA1FF5E4F6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6843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0490"/>
            <a:ext cx="2057400" cy="57556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0490"/>
            <a:ext cx="6019800" cy="57556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DA569-E6A4-42C8-823F-11046790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BA760-CD04-41CF-B4AB-7C5CF17C91A4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55463-3E83-4748-9875-55589EA6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8E679-A2FA-4ABE-BE39-12C81860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81CF-C6FB-40AA-8A9F-EDD7E668DB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497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B8192-EF2F-4628-A808-96D71C2A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54F3-9922-4CEC-9009-33CDB74012B4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C9F9D-0019-48E4-BDCC-D49B774B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F28EC-8133-49B1-B9BC-C3D668EE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8DBD-408D-4A1A-9DF6-EB34C5DEF2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599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F6B2CDDD-9907-4FE6-AC4F-77033BD817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6963" y="3478213"/>
            <a:ext cx="6950075" cy="71437"/>
            <a:chOff x="-2189645" y="5087956"/>
            <a:chExt cx="14190790" cy="860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5B22F5-13FE-41D3-8043-99B4652696D6}"/>
                </a:ext>
              </a:extLst>
            </p:cNvPr>
            <p:cNvSpPr/>
            <p:nvPr/>
          </p:nvSpPr>
          <p:spPr>
            <a:xfrm>
              <a:off x="7038581" y="5087956"/>
              <a:ext cx="4962564" cy="86015"/>
            </a:xfrm>
            <a:prstGeom prst="rect">
              <a:avLst/>
            </a:prstGeom>
            <a:solidFill>
              <a:srgbClr val="EEE9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66F853-08E7-4715-B28F-49FBEBD0DEEF}"/>
                </a:ext>
              </a:extLst>
            </p:cNvPr>
            <p:cNvSpPr/>
            <p:nvPr/>
          </p:nvSpPr>
          <p:spPr>
            <a:xfrm>
              <a:off x="2568710" y="5087956"/>
              <a:ext cx="4761596" cy="86015"/>
            </a:xfrm>
            <a:prstGeom prst="rect">
              <a:avLst/>
            </a:prstGeom>
            <a:solidFill>
              <a:srgbClr val="7ABE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3700EB-5263-401A-9EB5-AD6B169101C4}"/>
                </a:ext>
              </a:extLst>
            </p:cNvPr>
            <p:cNvSpPr/>
            <p:nvPr/>
          </p:nvSpPr>
          <p:spPr>
            <a:xfrm>
              <a:off x="-2189645" y="5087956"/>
              <a:ext cx="4758355" cy="86015"/>
            </a:xfrm>
            <a:prstGeom prst="rect">
              <a:avLst/>
            </a:prstGeom>
            <a:solidFill>
              <a:srgbClr val="149D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49D47"/>
                </a:solidFill>
              </a:endParaRPr>
            </a:p>
          </p:txBody>
        </p:sp>
      </p:grpSp>
      <p:pic>
        <p:nvPicPr>
          <p:cNvPr id="8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66A9E680-CB78-4DCC-9C73-4CEA5BFECA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657850"/>
            <a:ext cx="23304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1451"/>
            <a:ext cx="8229600" cy="1143000"/>
          </a:xfrm>
        </p:spPr>
        <p:txBody>
          <a:bodyPr>
            <a:normAutofit/>
          </a:bodyPr>
          <a:lstStyle>
            <a:lvl1pPr algn="ctr">
              <a:defRPr sz="5000">
                <a:solidFill>
                  <a:srgbClr val="00569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33197" y="3825111"/>
            <a:ext cx="6077607" cy="65426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7549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B8192-EF2F-4628-A808-96D71C2A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54F3-9922-4CEC-9009-33CDB74012B4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C9F9D-0019-48E4-BDCC-D49B774B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F28EC-8133-49B1-B9BC-C3D668EE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8DBD-408D-4A1A-9DF6-EB34C5DEF2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5996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B8192-EF2F-4628-A808-96D71C2A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54F3-9922-4CEC-9009-33CDB74012B4}" type="datetimeFigureOut">
              <a:rPr lang="en-US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C9F9D-0019-48E4-BDCC-D49B774B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F28EC-8133-49B1-B9BC-C3D668EE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8DBD-408D-4A1A-9DF6-EB34C5DEF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99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8D7C4-3120-4698-976C-0A569FE7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0B4-B5FC-4BD4-BF2D-6C049E5654A5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BCCF1-8429-4D3A-B1BA-72F81C71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3D58-15F7-43DC-95E3-A9AC16AE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6BA1-077A-4E8D-A572-7DA7944F27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4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4E5E89-C845-48DD-9867-38122E15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F593-2CFE-41CB-9F4E-FE976726D6E2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0A3D9E-70B1-4BC0-835B-F026D70F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16BE35-84A3-4ECC-B5C9-4B2062A7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6F0E-4464-4118-BA51-4BF550D1F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934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D8AFE8EA-46F7-4EF5-95FF-CF35082523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6963" y="3478213"/>
            <a:ext cx="6950075" cy="71437"/>
            <a:chOff x="-2189645" y="5087956"/>
            <a:chExt cx="14190790" cy="860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E6328C-C03F-4060-86B4-DA2E1436705F}"/>
                </a:ext>
              </a:extLst>
            </p:cNvPr>
            <p:cNvSpPr/>
            <p:nvPr/>
          </p:nvSpPr>
          <p:spPr>
            <a:xfrm>
              <a:off x="7038581" y="5087956"/>
              <a:ext cx="4962564" cy="86015"/>
            </a:xfrm>
            <a:prstGeom prst="rect">
              <a:avLst/>
            </a:prstGeom>
            <a:solidFill>
              <a:srgbClr val="EEE9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245ECC-508D-444C-B15C-C7B827C5C6DE}"/>
                </a:ext>
              </a:extLst>
            </p:cNvPr>
            <p:cNvSpPr/>
            <p:nvPr/>
          </p:nvSpPr>
          <p:spPr>
            <a:xfrm>
              <a:off x="2568710" y="5087956"/>
              <a:ext cx="4761596" cy="86015"/>
            </a:xfrm>
            <a:prstGeom prst="rect">
              <a:avLst/>
            </a:prstGeom>
            <a:solidFill>
              <a:srgbClr val="7ABE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EDB448-98E8-413D-A692-75486CA064A4}"/>
                </a:ext>
              </a:extLst>
            </p:cNvPr>
            <p:cNvSpPr/>
            <p:nvPr/>
          </p:nvSpPr>
          <p:spPr>
            <a:xfrm>
              <a:off x="-2189645" y="5087956"/>
              <a:ext cx="4758355" cy="86015"/>
            </a:xfrm>
            <a:prstGeom prst="rect">
              <a:avLst/>
            </a:prstGeom>
            <a:solidFill>
              <a:srgbClr val="149D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49D47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1451"/>
            <a:ext cx="8229600" cy="1143000"/>
          </a:xfrm>
        </p:spPr>
        <p:txBody>
          <a:bodyPr>
            <a:normAutofit/>
          </a:bodyPr>
          <a:lstStyle>
            <a:lvl1pPr algn="ctr">
              <a:defRPr sz="5000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33197" y="3825111"/>
            <a:ext cx="6077607" cy="65426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8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75598128-CD5C-4388-BE70-4173A6D56C4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8838" y="3106738"/>
            <a:ext cx="7518400" cy="1174750"/>
            <a:chOff x="146307" y="3374695"/>
            <a:chExt cx="13980639" cy="20925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4849A0-8D68-41B5-A9E6-F173B6EA3D75}"/>
                </a:ext>
              </a:extLst>
            </p:cNvPr>
            <p:cNvSpPr/>
            <p:nvPr/>
          </p:nvSpPr>
          <p:spPr>
            <a:xfrm>
              <a:off x="1070280" y="3374695"/>
              <a:ext cx="13056666" cy="2092554"/>
            </a:xfrm>
            <a:prstGeom prst="rect">
              <a:avLst/>
            </a:prstGeom>
            <a:solidFill>
              <a:srgbClr val="EEE9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59183D-0924-4BF9-866C-E645FD4E0C60}"/>
                </a:ext>
              </a:extLst>
            </p:cNvPr>
            <p:cNvSpPr/>
            <p:nvPr/>
          </p:nvSpPr>
          <p:spPr>
            <a:xfrm>
              <a:off x="146307" y="3374695"/>
              <a:ext cx="13641159" cy="2092554"/>
            </a:xfrm>
            <a:prstGeom prst="rect">
              <a:avLst/>
            </a:prstGeom>
            <a:solidFill>
              <a:srgbClr val="7ABE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138403"/>
            <a:ext cx="8229600" cy="1143000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4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/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3B327D6E-1F39-41B8-B78A-F3369358B6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8838" y="2035175"/>
            <a:ext cx="7518400" cy="1174750"/>
            <a:chOff x="146307" y="3374695"/>
            <a:chExt cx="13980639" cy="20925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90288F-1EE7-41A0-901A-6A0FE3A07073}"/>
                </a:ext>
              </a:extLst>
            </p:cNvPr>
            <p:cNvSpPr/>
            <p:nvPr/>
          </p:nvSpPr>
          <p:spPr>
            <a:xfrm>
              <a:off x="1070280" y="3374695"/>
              <a:ext cx="13056666" cy="2092554"/>
            </a:xfrm>
            <a:prstGeom prst="rect">
              <a:avLst/>
            </a:prstGeom>
            <a:solidFill>
              <a:srgbClr val="EEE9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665416-60FD-4B83-A97F-4E7CE1B1C610}"/>
                </a:ext>
              </a:extLst>
            </p:cNvPr>
            <p:cNvSpPr/>
            <p:nvPr/>
          </p:nvSpPr>
          <p:spPr>
            <a:xfrm>
              <a:off x="146307" y="3374695"/>
              <a:ext cx="13641159" cy="2092554"/>
            </a:xfrm>
            <a:prstGeom prst="rect">
              <a:avLst/>
            </a:prstGeom>
            <a:solidFill>
              <a:srgbClr val="7ABE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4628" y="2050668"/>
            <a:ext cx="7612829" cy="1143000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32238" y="3825111"/>
            <a:ext cx="6077607" cy="65426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5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BD246942-9BFA-4423-B3CA-81A77DE8B4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4088" y="3848100"/>
            <a:ext cx="7518400" cy="1174750"/>
            <a:chOff x="146307" y="3374695"/>
            <a:chExt cx="13980639" cy="20925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2BD3D7-0C75-4058-84BF-C2D26C57223A}"/>
                </a:ext>
              </a:extLst>
            </p:cNvPr>
            <p:cNvSpPr/>
            <p:nvPr/>
          </p:nvSpPr>
          <p:spPr>
            <a:xfrm>
              <a:off x="1070280" y="3374695"/>
              <a:ext cx="13056666" cy="2092554"/>
            </a:xfrm>
            <a:prstGeom prst="rect">
              <a:avLst/>
            </a:prstGeom>
            <a:solidFill>
              <a:srgbClr val="EEE9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B2946-CE04-404B-B01C-1264A4956FFB}"/>
                </a:ext>
              </a:extLst>
            </p:cNvPr>
            <p:cNvSpPr/>
            <p:nvPr/>
          </p:nvSpPr>
          <p:spPr>
            <a:xfrm>
              <a:off x="146307" y="3374695"/>
              <a:ext cx="13641159" cy="2092554"/>
            </a:xfrm>
            <a:prstGeom prst="rect">
              <a:avLst/>
            </a:prstGeom>
            <a:solidFill>
              <a:srgbClr val="7ABE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9222" y="3848023"/>
            <a:ext cx="7612829" cy="1143000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8EE3358C-BB76-4BEE-8AB6-B3186B60DA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4088" y="3848100"/>
            <a:ext cx="7518400" cy="1174750"/>
            <a:chOff x="146307" y="3374695"/>
            <a:chExt cx="13980639" cy="20925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4E0655-4EFE-478D-8EE5-E0D5005EFF72}"/>
                </a:ext>
              </a:extLst>
            </p:cNvPr>
            <p:cNvSpPr/>
            <p:nvPr/>
          </p:nvSpPr>
          <p:spPr>
            <a:xfrm>
              <a:off x="1070280" y="3374695"/>
              <a:ext cx="13056666" cy="2092554"/>
            </a:xfrm>
            <a:prstGeom prst="rect">
              <a:avLst/>
            </a:prstGeom>
            <a:solidFill>
              <a:srgbClr val="EEE9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0DA2C-237F-4F25-A3BC-B1355E2C028C}"/>
                </a:ext>
              </a:extLst>
            </p:cNvPr>
            <p:cNvSpPr/>
            <p:nvPr/>
          </p:nvSpPr>
          <p:spPr>
            <a:xfrm>
              <a:off x="146307" y="3374695"/>
              <a:ext cx="13641159" cy="2092554"/>
            </a:xfrm>
            <a:prstGeom prst="rect">
              <a:avLst/>
            </a:prstGeom>
            <a:solidFill>
              <a:srgbClr val="7ABE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9222" y="3848023"/>
            <a:ext cx="7612829" cy="1143000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2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7B4E35-7717-4083-9EF8-0F4D50F094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AFCFEF-EC5E-4DF9-8FB6-7206DB248C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3997-C287-40CE-AD87-B5F293A01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defTabSz="45703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5B54A-2CE3-4D8D-B115-5A60121ABCC7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7041D-AA53-4EA3-8F07-CD6F6B30C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defTabSz="45703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07573-E799-4AAF-96E5-524247D0F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6486FA-2841-4580-91CF-2DEFA748C4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58" r:id="rId3"/>
    <p:sldLayoutId id="2147483759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60" r:id="rId11"/>
    <p:sldLayoutId id="2147483761" r:id="rId12"/>
    <p:sldLayoutId id="2147483775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7F7F7F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9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3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5950AA-49BC-4A5A-916C-344F3B0C32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99" y="275167"/>
            <a:ext cx="82292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0EDDBF-BFAF-4C99-8DC8-CC6ED9703C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399" y="1600729"/>
            <a:ext cx="8229203" cy="45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235BC-4D0F-44DD-8E2E-5B3A2D0D6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399" y="6356615"/>
            <a:ext cx="2133203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 defTabSz="408194" eaLnBrk="1" fontAlgn="auto" hangingPunct="1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9128A-1876-4FA0-BE6B-9AB7897703AD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A7B63-5CA9-42CF-A684-DACC3C108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399" y="6356615"/>
            <a:ext cx="2895203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 defTabSz="408194" eaLnBrk="1" fontAlgn="auto" hangingPunct="1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05713-F661-44B3-8197-EDE30ACF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399" y="6356615"/>
            <a:ext cx="2133203" cy="365125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6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79BC78-BCE2-4FA8-B423-F0C61D42D6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88950" indent="-488950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98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950" indent="-32543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4413" indent="-32543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5950AA-49BC-4A5A-916C-344F3B0C32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99" y="275167"/>
            <a:ext cx="82292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0EDDBF-BFAF-4C99-8DC8-CC6ED9703C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399" y="1600729"/>
            <a:ext cx="8229203" cy="45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235BC-4D0F-44DD-8E2E-5B3A2D0D6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399" y="6356615"/>
            <a:ext cx="2133203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 defTabSz="408194" eaLnBrk="1" fontAlgn="auto" hangingPunct="1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9128A-1876-4FA0-BE6B-9AB7897703AD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A7B63-5CA9-42CF-A684-DACC3C108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399" y="6356615"/>
            <a:ext cx="2895203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 defTabSz="408194" eaLnBrk="1" fontAlgn="auto" hangingPunct="1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05713-F661-44B3-8197-EDE30ACF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399" y="6356615"/>
            <a:ext cx="2133203" cy="365125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6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79BC78-BCE2-4FA8-B423-F0C61D42D6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88950" indent="-488950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98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950" indent="-32543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4413" indent="-32543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5950AA-49BC-4A5A-916C-344F3B0C32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99" y="275167"/>
            <a:ext cx="82292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0EDDBF-BFAF-4C99-8DC8-CC6ED9703C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399" y="1600729"/>
            <a:ext cx="8229203" cy="45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235BC-4D0F-44DD-8E2E-5B3A2D0D6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399" y="6356615"/>
            <a:ext cx="2133203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 defTabSz="408194" eaLnBrk="1" fontAlgn="auto" hangingPunct="1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9128A-1876-4FA0-BE6B-9AB7897703AD}" type="datetimeFigureOut">
              <a:rPr lang="en-US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A7B63-5CA9-42CF-A684-DACC3C108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399" y="6356615"/>
            <a:ext cx="2895203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 defTabSz="408194" eaLnBrk="1" fontAlgn="auto" hangingPunct="1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05713-F661-44B3-8197-EDE30ACF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399" y="6356615"/>
            <a:ext cx="2133203" cy="365125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6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79BC78-BCE2-4FA8-B423-F0C61D42D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88950" indent="-488950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98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950" indent="-32543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4413" indent="-32543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6524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064C848-4804-4911-A087-9975DA9E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17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Peace Island Medical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5496F-BC9E-430B-BB65-2120F380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4" y="3825875"/>
            <a:ext cx="6169133" cy="654050"/>
          </a:xfrm>
        </p:spPr>
        <p:txBody>
          <a:bodyPr rtlCol="0"/>
          <a:lstStyle/>
          <a:p>
            <a:pPr defTabSz="457039" eaLnBrk="1" fontAlgn="auto" hangingPunct="1">
              <a:spcAft>
                <a:spcPts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en-US" dirty="0"/>
              <a:t>Reporting Period January 1,2021 through June 30,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022731CE-D854-44A5-9AB4-412600FD4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243"/>
            <a:ext cx="914400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">
            <a:extLst>
              <a:ext uri="{FF2B5EF4-FFF2-40B4-BE49-F238E27FC236}">
                <a16:creationId xmlns:a16="http://schemas.microsoft.com/office/drawing/2014/main" id="{CA9D0EB1-2C1A-479D-9AA9-3583B7FF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18" y="1126133"/>
            <a:ext cx="7758906" cy="857250"/>
          </a:xfrm>
        </p:spPr>
        <p:txBody>
          <a:bodyPr/>
          <a:lstStyle/>
          <a:p>
            <a:pPr algn="l" eaLnBrk="1" hangingPunct="1"/>
            <a:r>
              <a:rPr lang="en-US" altLang="en-US" sz="2250" u="sng" dirty="0">
                <a:solidFill>
                  <a:srgbClr val="074282"/>
                </a:solidFill>
              </a:rPr>
              <a:t>Inpatient Experience Overview  (January – June 2021)</a:t>
            </a:r>
          </a:p>
        </p:txBody>
      </p:sp>
      <p:sp>
        <p:nvSpPr>
          <p:cNvPr id="14340" name="Content Placeholder 4">
            <a:extLst>
              <a:ext uri="{FF2B5EF4-FFF2-40B4-BE49-F238E27FC236}">
                <a16:creationId xmlns:a16="http://schemas.microsoft.com/office/drawing/2014/main" id="{E0A3623A-7A31-44A2-864A-46494C669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18" y="4497586"/>
            <a:ext cx="3594695" cy="1299766"/>
          </a:xfrm>
          <a:solidFill>
            <a:schemeClr val="accent1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rgbClr val="157F3E"/>
              </a:buClr>
              <a:buNone/>
            </a:pPr>
            <a:r>
              <a:rPr lang="en-US" altLang="en-US" sz="125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Between January 1</a:t>
            </a:r>
            <a:r>
              <a:rPr lang="en-US" altLang="en-US" sz="1250" baseline="30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st</a:t>
            </a:r>
            <a:r>
              <a:rPr lang="en-US" altLang="en-US" sz="125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and June 30</a:t>
            </a:r>
            <a:r>
              <a:rPr lang="en-US" altLang="en-US" sz="1250" baseline="30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th</a:t>
            </a:r>
            <a:r>
              <a:rPr lang="en-US" altLang="en-US" sz="125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we </a:t>
            </a:r>
            <a:r>
              <a:rPr lang="en-US" altLang="en-US" sz="1250" u="sng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only received 3 inpatient surveys</a:t>
            </a:r>
            <a:r>
              <a:rPr lang="en-US" altLang="en-US" sz="125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.  We </a:t>
            </a:r>
            <a:r>
              <a:rPr lang="en-US" altLang="en-US" sz="1250" u="sng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need at least 30 returned surveys </a:t>
            </a:r>
            <a:r>
              <a:rPr lang="en-US" altLang="en-US" sz="125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to be able to validate the data as statistically significant.  </a:t>
            </a:r>
            <a:endParaRPr lang="en-US" altLang="en-US" sz="1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157F3E"/>
              </a:buClr>
              <a:buNone/>
            </a:pPr>
            <a:endParaRPr lang="en-US" altLang="en-US" sz="1000" dirty="0">
              <a:solidFill>
                <a:srgbClr val="074282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8D11E4C-3D00-4C4C-9080-D0F5DCB7F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657" y="4497587"/>
            <a:ext cx="4847828" cy="14388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50" b="1" dirty="0"/>
              <a:t>ALL PG DB= </a:t>
            </a:r>
            <a:r>
              <a:rPr lang="en-US" altLang="en-US" sz="1250" dirty="0"/>
              <a:t>All Inpatient Hospital client surveys returned for all hospitals in the entire Press Ganey Database. </a:t>
            </a:r>
          </a:p>
          <a:p>
            <a:pPr>
              <a:defRPr/>
            </a:pPr>
            <a:r>
              <a:rPr lang="en-US" altLang="en-US" sz="1250" b="1" dirty="0"/>
              <a:t>n=</a:t>
            </a:r>
            <a:r>
              <a:rPr lang="en-US" altLang="en-US" sz="1250" dirty="0"/>
              <a:t>Number of surveys returned</a:t>
            </a:r>
          </a:p>
          <a:p>
            <a:pPr>
              <a:defRPr/>
            </a:pPr>
            <a:r>
              <a:rPr lang="en-US" altLang="en-US" sz="1250" b="1" dirty="0"/>
              <a:t>Top Box Score= </a:t>
            </a:r>
            <a:r>
              <a:rPr lang="en-US" altLang="en-US" sz="1250" dirty="0"/>
              <a:t>patients who answered “always”, “strongly agree” or “9-10” on Rate Hospital question.</a:t>
            </a:r>
          </a:p>
          <a:p>
            <a:pPr>
              <a:defRPr/>
            </a:pPr>
            <a:r>
              <a:rPr lang="en-US" altLang="en-US" sz="1250" b="1" dirty="0"/>
              <a:t>Top Box Percentile Rank= </a:t>
            </a:r>
            <a:r>
              <a:rPr lang="en-US" altLang="en-US" sz="1250" dirty="0"/>
              <a:t>what percentile PIMC ranks against all Press Ganey hospitals in the nation for top box score.</a:t>
            </a:r>
          </a:p>
        </p:txBody>
      </p:sp>
      <p:pic>
        <p:nvPicPr>
          <p:cNvPr id="14342" name="Picture 2">
            <a:extLst>
              <a:ext uri="{FF2B5EF4-FFF2-40B4-BE49-F238E27FC236}">
                <a16:creationId xmlns:a16="http://schemas.microsoft.com/office/drawing/2014/main" id="{55EC42B7-D045-456B-8646-73F60CE9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46" y="1779984"/>
            <a:ext cx="6209109" cy="26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4836C47-BB36-4295-B3BA-AEAAC38F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" y="1710532"/>
            <a:ext cx="5904508" cy="376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>
            <a:extLst>
              <a:ext uri="{FF2B5EF4-FFF2-40B4-BE49-F238E27FC236}">
                <a16:creationId xmlns:a16="http://schemas.microsoft.com/office/drawing/2014/main" id="{628E96DE-61AB-498D-954C-5EE79AF1E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243"/>
            <a:ext cx="914400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2">
            <a:extLst>
              <a:ext uri="{FF2B5EF4-FFF2-40B4-BE49-F238E27FC236}">
                <a16:creationId xmlns:a16="http://schemas.microsoft.com/office/drawing/2014/main" id="{2CA4A1DB-0CC1-46BD-9FBC-B559FCD3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56" y="1016000"/>
            <a:ext cx="7758906" cy="857250"/>
          </a:xfrm>
        </p:spPr>
        <p:txBody>
          <a:bodyPr/>
          <a:lstStyle/>
          <a:p>
            <a:pPr eaLnBrk="1" hangingPunct="1"/>
            <a:r>
              <a:rPr lang="en-US" altLang="en-US" sz="2250" u="sng" dirty="0">
                <a:solidFill>
                  <a:srgbClr val="074282"/>
                </a:solidFill>
              </a:rPr>
              <a:t>Emergency Department Overview  (January – June 2021)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63DB0E2-C3AF-444F-9A2A-5C473363C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" y="5512594"/>
            <a:ext cx="5107781" cy="630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875" dirty="0"/>
              <a:t>Top Box = scoring that counts only the highest responses</a:t>
            </a:r>
          </a:p>
          <a:p>
            <a:pPr>
              <a:defRPr/>
            </a:pPr>
            <a:r>
              <a:rPr lang="en-US" altLang="en-US" sz="875" dirty="0"/>
              <a:t>n=Number of surveys returned</a:t>
            </a:r>
          </a:p>
          <a:p>
            <a:pPr>
              <a:defRPr/>
            </a:pPr>
            <a:r>
              <a:rPr lang="en-US" altLang="en-US" sz="875" dirty="0"/>
              <a:t>ALL PG DB= All Emergency Services client surveys returned for all hospitals in the entire Press Ganey Database. </a:t>
            </a:r>
          </a:p>
        </p:txBody>
      </p:sp>
      <p:sp>
        <p:nvSpPr>
          <p:cNvPr id="16390" name="TextBox 10">
            <a:extLst>
              <a:ext uri="{FF2B5EF4-FFF2-40B4-BE49-F238E27FC236}">
                <a16:creationId xmlns:a16="http://schemas.microsoft.com/office/drawing/2014/main" id="{37E9CAE9-C5CA-4846-9C26-84241D48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524" y="1778993"/>
            <a:ext cx="4098726" cy="1996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500" dirty="0">
                <a:solidFill>
                  <a:schemeClr val="bg1"/>
                </a:solidFill>
              </a:rPr>
              <a:t>PIMC ED continues to be in upper 90</a:t>
            </a:r>
            <a:r>
              <a:rPr lang="en-US" altLang="en-US" sz="1500" baseline="30000" dirty="0">
                <a:solidFill>
                  <a:schemeClr val="bg1"/>
                </a:solidFill>
              </a:rPr>
              <a:t>th</a:t>
            </a:r>
            <a:r>
              <a:rPr lang="en-US" altLang="en-US" sz="1500" dirty="0">
                <a:solidFill>
                  <a:schemeClr val="bg1"/>
                </a:solidFill>
              </a:rPr>
              <a:t> percentile in patient experience!</a:t>
            </a:r>
          </a:p>
          <a:p>
            <a:endParaRPr lang="en-US" altLang="en-US" sz="1250" dirty="0">
              <a:solidFill>
                <a:schemeClr val="bg1"/>
              </a:solidFill>
            </a:endParaRPr>
          </a:p>
          <a:p>
            <a:r>
              <a:rPr lang="en-US" altLang="en-US" sz="1125" dirty="0">
                <a:solidFill>
                  <a:schemeClr val="bg1"/>
                </a:solidFill>
              </a:rPr>
              <a:t>In July 2020 PeaceHealth shortened the Emergency Survey, removing most Press Ganey questions, except for those below, and only asking the CAHPS questions (Consumer Assessment of Hospital and Provider Systems).  </a:t>
            </a:r>
          </a:p>
          <a:p>
            <a:endParaRPr lang="en-US" altLang="en-US" sz="1250" dirty="0">
              <a:solidFill>
                <a:schemeClr val="bg1"/>
              </a:solidFill>
            </a:endParaRPr>
          </a:p>
          <a:p>
            <a:r>
              <a:rPr lang="en-US" altLang="en-US" sz="1125" dirty="0">
                <a:solidFill>
                  <a:schemeClr val="bg1"/>
                </a:solidFill>
              </a:rPr>
              <a:t>As of Jan 2021, the CAHPS survey became official in the eyes of CMS (Center for Medicare and</a:t>
            </a:r>
            <a:r>
              <a:rPr lang="en-US" altLang="en-US" sz="1250" dirty="0">
                <a:solidFill>
                  <a:schemeClr val="bg1"/>
                </a:solidFill>
              </a:rPr>
              <a:t> </a:t>
            </a:r>
            <a:r>
              <a:rPr lang="en-US" altLang="en-US" sz="1125" dirty="0">
                <a:solidFill>
                  <a:schemeClr val="bg1"/>
                </a:solidFill>
              </a:rPr>
              <a:t>Medicaid Services).  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6391" name="Picture 4">
            <a:extLst>
              <a:ext uri="{FF2B5EF4-FFF2-40B4-BE49-F238E27FC236}">
                <a16:creationId xmlns:a16="http://schemas.microsoft.com/office/drawing/2014/main" id="{9E1F0E45-3810-4395-A45D-60D831C8F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39" y="3916165"/>
            <a:ext cx="4099719" cy="159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>
            <a:extLst>
              <a:ext uri="{FF2B5EF4-FFF2-40B4-BE49-F238E27FC236}">
                <a16:creationId xmlns:a16="http://schemas.microsoft.com/office/drawing/2014/main" id="{53B9B919-9999-4585-884A-A799C597F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83" y="1710532"/>
            <a:ext cx="1404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CAHPS</a:t>
            </a:r>
          </a:p>
        </p:txBody>
      </p:sp>
      <p:sp>
        <p:nvSpPr>
          <p:cNvPr id="16393" name="TextBox 16">
            <a:extLst>
              <a:ext uri="{FF2B5EF4-FFF2-40B4-BE49-F238E27FC236}">
                <a16:creationId xmlns:a16="http://schemas.microsoft.com/office/drawing/2014/main" id="{DFF40D1D-17FE-4384-9BC5-412B221D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579" y="3903266"/>
            <a:ext cx="351928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Added Questions by Mean Score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C462-2987-4365-80C8-D6537F50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Financial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D9EAD-8BED-4906-944B-E9E3F6D4E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0006" y="1600200"/>
            <a:ext cx="604398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ular Callout 54">
            <a:extLst>
              <a:ext uri="{FF2B5EF4-FFF2-40B4-BE49-F238E27FC236}">
                <a16:creationId xmlns:a16="http://schemas.microsoft.com/office/drawing/2014/main" id="{5B1F3352-D098-4C5E-8C62-ABACA7543623}"/>
              </a:ext>
            </a:extLst>
          </p:cNvPr>
          <p:cNvSpPr/>
          <p:nvPr/>
        </p:nvSpPr>
        <p:spPr>
          <a:xfrm>
            <a:off x="6233914" y="3054945"/>
            <a:ext cx="2677914" cy="1078508"/>
          </a:xfrm>
          <a:prstGeom prst="wedgeRoundRectCallout">
            <a:avLst>
              <a:gd name="adj1" fmla="val -34195"/>
              <a:gd name="adj2" fmla="val 86454"/>
              <a:gd name="adj3" fmla="val 16667"/>
            </a:avLst>
          </a:prstGeom>
          <a:ln w="28575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50" dirty="0"/>
              <a:t>On vacation on the beautiful island of San Juan.  So very grateful to *Dr. Perez and the staff.  Best ER experience ever! (ED)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06BB355-AA7F-4020-B397-75A1F4051D0A}"/>
              </a:ext>
            </a:extLst>
          </p:cNvPr>
          <p:cNvSpPr/>
          <p:nvPr/>
        </p:nvSpPr>
        <p:spPr bwMode="auto">
          <a:xfrm>
            <a:off x="69453" y="1300758"/>
            <a:ext cx="3064868" cy="1715492"/>
          </a:xfrm>
          <a:prstGeom prst="wedgeRoundRectCallout">
            <a:avLst>
              <a:gd name="adj1" fmla="val 57696"/>
              <a:gd name="adj2" fmla="val 63438"/>
              <a:gd name="adj3" fmla="val 16667"/>
            </a:avLst>
          </a:prstGeom>
          <a:ln w="28575">
            <a:solidFill>
              <a:srgbClr val="88B95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50" dirty="0">
                <a:solidFill>
                  <a:prstClr val="black"/>
                </a:solidFill>
              </a:rPr>
              <a:t>Exceptional professionalism &amp; standard of patient care.  Every nurse, staff member &amp; Dr. Pietro made me feel comfortable, informed &amp; well cared for.  My experience day of surgery, observing their interactions as a team, was top notch.  Couldn't imagine it being better in any way.  Thank you! (OAS)</a:t>
            </a:r>
          </a:p>
        </p:txBody>
      </p:sp>
      <p:grpSp>
        <p:nvGrpSpPr>
          <p:cNvPr id="20484" name="Group 12">
            <a:extLst>
              <a:ext uri="{FF2B5EF4-FFF2-40B4-BE49-F238E27FC236}">
                <a16:creationId xmlns:a16="http://schemas.microsoft.com/office/drawing/2014/main" id="{CA32ACD2-D8C0-46D0-B7C0-486EB194718E}"/>
              </a:ext>
            </a:extLst>
          </p:cNvPr>
          <p:cNvGrpSpPr>
            <a:grpSpLocks/>
          </p:cNvGrpSpPr>
          <p:nvPr/>
        </p:nvGrpSpPr>
        <p:grpSpPr bwMode="auto">
          <a:xfrm>
            <a:off x="3263305" y="1293812"/>
            <a:ext cx="2677914" cy="1314649"/>
            <a:chOff x="5909630" y="4469503"/>
            <a:chExt cx="2852199" cy="1390583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13766242-26BD-4F4F-BB6B-087A55CAAED0}"/>
                </a:ext>
              </a:extLst>
            </p:cNvPr>
            <p:cNvSpPr/>
            <p:nvPr/>
          </p:nvSpPr>
          <p:spPr>
            <a:xfrm>
              <a:off x="5909630" y="4469503"/>
              <a:ext cx="2852199" cy="1390583"/>
            </a:xfrm>
            <a:prstGeom prst="wedgeRoundRectCallout">
              <a:avLst>
                <a:gd name="adj1" fmla="val 62613"/>
                <a:gd name="adj2" fmla="val 49160"/>
                <a:gd name="adj3" fmla="val 16667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15" name="TextBox 21">
              <a:extLst>
                <a:ext uri="{FF2B5EF4-FFF2-40B4-BE49-F238E27FC236}">
                  <a16:creationId xmlns:a16="http://schemas.microsoft.com/office/drawing/2014/main" id="{E3510911-F1BB-4E1E-A981-12EA7B654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893" y="4514283"/>
              <a:ext cx="2608968" cy="26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altLang="en-US" sz="1000" b="1" u="sng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20485" name="Group 19">
            <a:extLst>
              <a:ext uri="{FF2B5EF4-FFF2-40B4-BE49-F238E27FC236}">
                <a16:creationId xmlns:a16="http://schemas.microsoft.com/office/drawing/2014/main" id="{C4449B83-307F-4C7A-AFAA-847B3B6D8496}"/>
              </a:ext>
            </a:extLst>
          </p:cNvPr>
          <p:cNvGrpSpPr>
            <a:grpSpLocks/>
          </p:cNvGrpSpPr>
          <p:nvPr/>
        </p:nvGrpSpPr>
        <p:grpSpPr bwMode="auto">
          <a:xfrm>
            <a:off x="146844" y="3442891"/>
            <a:ext cx="1455539" cy="1327980"/>
            <a:chOff x="4596004" y="4730781"/>
            <a:chExt cx="2931945" cy="2024025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567B3660-DF4F-46DF-921D-0C3AFE2F79AF}"/>
                </a:ext>
              </a:extLst>
            </p:cNvPr>
            <p:cNvSpPr/>
            <p:nvPr/>
          </p:nvSpPr>
          <p:spPr>
            <a:xfrm>
              <a:off x="4596004" y="4730781"/>
              <a:ext cx="2850002" cy="1742090"/>
            </a:xfrm>
            <a:prstGeom prst="wedgeRoundRectCallout">
              <a:avLst>
                <a:gd name="adj1" fmla="val 63104"/>
                <a:gd name="adj2" fmla="val 55409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513" name="TextBox 23">
              <a:extLst>
                <a:ext uri="{FF2B5EF4-FFF2-40B4-BE49-F238E27FC236}">
                  <a16:creationId xmlns:a16="http://schemas.microsoft.com/office/drawing/2014/main" id="{7D587324-2AA8-47C2-B51E-EDBD26320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7322" y="4767020"/>
              <a:ext cx="2840627" cy="198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25" dirty="0"/>
                <a:t>The BEST team to date - TOP NOTCH care from the Emergency Department staff!!  (ED)</a:t>
              </a:r>
              <a:endParaRPr lang="en-US" altLang="en-US" sz="875" dirty="0">
                <a:solidFill>
                  <a:srgbClr val="000000"/>
                </a:solidFill>
              </a:endParaRPr>
            </a:p>
            <a:p>
              <a:endParaRPr lang="en-US" altLang="en-US" sz="1125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486" name="Group 22">
            <a:extLst>
              <a:ext uri="{FF2B5EF4-FFF2-40B4-BE49-F238E27FC236}">
                <a16:creationId xmlns:a16="http://schemas.microsoft.com/office/drawing/2014/main" id="{5FB10EEC-C1AA-4804-B6F6-77DC4B2085AD}"/>
              </a:ext>
            </a:extLst>
          </p:cNvPr>
          <p:cNvGrpSpPr>
            <a:grpSpLocks/>
          </p:cNvGrpSpPr>
          <p:nvPr/>
        </p:nvGrpSpPr>
        <p:grpSpPr bwMode="auto">
          <a:xfrm>
            <a:off x="3617516" y="3950891"/>
            <a:ext cx="2277071" cy="592336"/>
            <a:chOff x="9650717" y="1506831"/>
            <a:chExt cx="3186812" cy="1244602"/>
          </a:xfrm>
        </p:grpSpPr>
        <p:sp>
          <p:nvSpPr>
            <p:cNvPr id="19" name="Rounded Rectangular Callout 18">
              <a:extLst>
                <a:ext uri="{FF2B5EF4-FFF2-40B4-BE49-F238E27FC236}">
                  <a16:creationId xmlns:a16="http://schemas.microsoft.com/office/drawing/2014/main" id="{0DA01936-CC9E-4FD8-88D0-D9DAFA436650}"/>
                </a:ext>
              </a:extLst>
            </p:cNvPr>
            <p:cNvSpPr/>
            <p:nvPr/>
          </p:nvSpPr>
          <p:spPr>
            <a:xfrm>
              <a:off x="9650717" y="1506831"/>
              <a:ext cx="3186812" cy="1244602"/>
            </a:xfrm>
            <a:prstGeom prst="wedgeRoundRectCallout">
              <a:avLst>
                <a:gd name="adj1" fmla="val -21330"/>
                <a:gd name="adj2" fmla="val 63836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569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20511" name="TextBox 25">
              <a:extLst>
                <a:ext uri="{FF2B5EF4-FFF2-40B4-BE49-F238E27FC236}">
                  <a16:creationId xmlns:a16="http://schemas.microsoft.com/office/drawing/2014/main" id="{47835A52-56B6-4B07-9FF5-80D585755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0717" y="1639842"/>
              <a:ext cx="3169843" cy="47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altLang="en-US" sz="875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20487" name="Group 24">
            <a:extLst>
              <a:ext uri="{FF2B5EF4-FFF2-40B4-BE49-F238E27FC236}">
                <a16:creationId xmlns:a16="http://schemas.microsoft.com/office/drawing/2014/main" id="{AEA0020C-F4A9-44C7-AEBE-DFEAC07F5779}"/>
              </a:ext>
            </a:extLst>
          </p:cNvPr>
          <p:cNvGrpSpPr>
            <a:grpSpLocks/>
          </p:cNvGrpSpPr>
          <p:nvPr/>
        </p:nvGrpSpPr>
        <p:grpSpPr bwMode="auto">
          <a:xfrm>
            <a:off x="6741915" y="4562079"/>
            <a:ext cx="2402086" cy="1078508"/>
            <a:chOff x="9553886" y="1898345"/>
            <a:chExt cx="1416997" cy="921699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F03AC62B-F18F-4B6D-8E52-DA9082F041E9}"/>
                </a:ext>
              </a:extLst>
            </p:cNvPr>
            <p:cNvSpPr/>
            <p:nvPr/>
          </p:nvSpPr>
          <p:spPr>
            <a:xfrm>
              <a:off x="9553886" y="1898345"/>
              <a:ext cx="1367247" cy="921699"/>
            </a:xfrm>
            <a:prstGeom prst="wedgeRoundRectCallout">
              <a:avLst>
                <a:gd name="adj1" fmla="val 3639"/>
                <a:gd name="adj2" fmla="val -7890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09" name="TextBox 27">
              <a:extLst>
                <a:ext uri="{FF2B5EF4-FFF2-40B4-BE49-F238E27FC236}">
                  <a16:creationId xmlns:a16="http://schemas.microsoft.com/office/drawing/2014/main" id="{67E576D7-B7A4-4005-9F48-9B36EFB8C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9345" y="1990158"/>
              <a:ext cx="1361538" cy="24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altLang="en-US" sz="125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20488" name="Group 42">
            <a:extLst>
              <a:ext uri="{FF2B5EF4-FFF2-40B4-BE49-F238E27FC236}">
                <a16:creationId xmlns:a16="http://schemas.microsoft.com/office/drawing/2014/main" id="{455D6144-A7B1-4A34-803E-135ECFB9EDA0}"/>
              </a:ext>
            </a:extLst>
          </p:cNvPr>
          <p:cNvGrpSpPr>
            <a:grpSpLocks/>
          </p:cNvGrpSpPr>
          <p:nvPr/>
        </p:nvGrpSpPr>
        <p:grpSpPr bwMode="auto">
          <a:xfrm>
            <a:off x="6363891" y="1272977"/>
            <a:ext cx="2440781" cy="1558726"/>
            <a:chOff x="6523157" y="3125522"/>
            <a:chExt cx="3904106" cy="1292540"/>
          </a:xfrm>
        </p:grpSpPr>
        <p:sp>
          <p:nvSpPr>
            <p:cNvPr id="30" name="Rounded Rectangular Callout 29">
              <a:extLst>
                <a:ext uri="{FF2B5EF4-FFF2-40B4-BE49-F238E27FC236}">
                  <a16:creationId xmlns:a16="http://schemas.microsoft.com/office/drawing/2014/main" id="{70B8011D-578C-44A6-82F0-110BE5E9E79C}"/>
                </a:ext>
              </a:extLst>
            </p:cNvPr>
            <p:cNvSpPr/>
            <p:nvPr/>
          </p:nvSpPr>
          <p:spPr>
            <a:xfrm>
              <a:off x="6523157" y="3125522"/>
              <a:ext cx="3904106" cy="1292540"/>
            </a:xfrm>
            <a:prstGeom prst="wedgeRoundRectCallout">
              <a:avLst>
                <a:gd name="adj1" fmla="val -60125"/>
                <a:gd name="adj2" fmla="val 63605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07" name="TextBox 30">
              <a:extLst>
                <a:ext uri="{FF2B5EF4-FFF2-40B4-BE49-F238E27FC236}">
                  <a16:creationId xmlns:a16="http://schemas.microsoft.com/office/drawing/2014/main" id="{12485A0F-C1FF-41C3-99C9-2B334F4B8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2989" y="3357245"/>
              <a:ext cx="3437753" cy="22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altLang="en-US" sz="1125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20489" name="Group 26">
            <a:extLst>
              <a:ext uri="{FF2B5EF4-FFF2-40B4-BE49-F238E27FC236}">
                <a16:creationId xmlns:a16="http://schemas.microsoft.com/office/drawing/2014/main" id="{197501CC-ECED-4F00-8F26-240AB15B4407}"/>
              </a:ext>
            </a:extLst>
          </p:cNvPr>
          <p:cNvGrpSpPr>
            <a:grpSpLocks/>
          </p:cNvGrpSpPr>
          <p:nvPr/>
        </p:nvGrpSpPr>
        <p:grpSpPr bwMode="auto">
          <a:xfrm>
            <a:off x="217289" y="4753571"/>
            <a:ext cx="4385469" cy="958385"/>
            <a:chOff x="-4295467" y="2240284"/>
            <a:chExt cx="3289741" cy="1981247"/>
          </a:xfrm>
        </p:grpSpPr>
        <p:sp>
          <p:nvSpPr>
            <p:cNvPr id="37" name="Rounded Rectangular Callout 36">
              <a:extLst>
                <a:ext uri="{FF2B5EF4-FFF2-40B4-BE49-F238E27FC236}">
                  <a16:creationId xmlns:a16="http://schemas.microsoft.com/office/drawing/2014/main" id="{69F69A80-B511-4171-9C87-038441076B61}"/>
                </a:ext>
              </a:extLst>
            </p:cNvPr>
            <p:cNvSpPr/>
            <p:nvPr/>
          </p:nvSpPr>
          <p:spPr>
            <a:xfrm>
              <a:off x="-4295467" y="2240284"/>
              <a:ext cx="3289741" cy="1747560"/>
            </a:xfrm>
            <a:prstGeom prst="wedgeRoundRectCallout">
              <a:avLst>
                <a:gd name="adj1" fmla="val -40208"/>
                <a:gd name="adj2" fmla="val 81554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88B95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05" name="TextBox 37">
              <a:extLst>
                <a:ext uri="{FF2B5EF4-FFF2-40B4-BE49-F238E27FC236}">
                  <a16:creationId xmlns:a16="http://schemas.microsoft.com/office/drawing/2014/main" id="{954824E9-D556-4B43-9806-637FE2A0D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207732" y="2440006"/>
              <a:ext cx="3020753" cy="178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50" dirty="0">
                  <a:solidFill>
                    <a:srgbClr val="000000"/>
                  </a:solidFill>
                </a:rPr>
                <a:t>The care was excellent, and the food was simple but perfect.  I didn't want much, and I'm a vegan.  The staff was able to accommodate me, and I was pleasantly surprised.  (IP)</a:t>
              </a:r>
            </a:p>
          </p:txBody>
        </p:sp>
      </p:grpSp>
      <p:sp>
        <p:nvSpPr>
          <p:cNvPr id="49" name="Rounded Rectangular Callout 48">
            <a:extLst>
              <a:ext uri="{FF2B5EF4-FFF2-40B4-BE49-F238E27FC236}">
                <a16:creationId xmlns:a16="http://schemas.microsoft.com/office/drawing/2014/main" id="{94F0AE80-D0D7-4821-B0E7-CF634F5F0FC0}"/>
              </a:ext>
            </a:extLst>
          </p:cNvPr>
          <p:cNvSpPr/>
          <p:nvPr/>
        </p:nvSpPr>
        <p:spPr>
          <a:xfrm>
            <a:off x="1833563" y="3300016"/>
            <a:ext cx="1677789" cy="1315641"/>
          </a:xfrm>
          <a:prstGeom prst="wedgeRoundRectCallout">
            <a:avLst>
              <a:gd name="adj1" fmla="val 84570"/>
              <a:gd name="adj2" fmla="val -706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50" dirty="0"/>
              <a:t>The nurse and doctor were very attentive, listened closely to my problem and answered all my questions. (ED)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0491" name="TextBox 56">
            <a:extLst>
              <a:ext uri="{FF2B5EF4-FFF2-40B4-BE49-F238E27FC236}">
                <a16:creationId xmlns:a16="http://schemas.microsoft.com/office/drawing/2014/main" id="{6534F340-6718-4342-9221-CEEC9FAB3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805" y="2343547"/>
            <a:ext cx="24328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1000" b="1" u="sng" dirty="0">
              <a:solidFill>
                <a:srgbClr val="000000"/>
              </a:solidFill>
            </a:endParaRPr>
          </a:p>
        </p:txBody>
      </p:sp>
      <p:sp>
        <p:nvSpPr>
          <p:cNvPr id="20492" name="TextBox 53">
            <a:extLst>
              <a:ext uri="{FF2B5EF4-FFF2-40B4-BE49-F238E27FC236}">
                <a16:creationId xmlns:a16="http://schemas.microsoft.com/office/drawing/2014/main" id="{69D319C3-75D9-45EA-9732-FF746FDD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2" y="820539"/>
            <a:ext cx="77648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Patient/Family Comments received January – June 2021</a:t>
            </a:r>
          </a:p>
        </p:txBody>
      </p:sp>
      <p:grpSp>
        <p:nvGrpSpPr>
          <p:cNvPr id="20493" name="Group 8">
            <a:extLst>
              <a:ext uri="{FF2B5EF4-FFF2-40B4-BE49-F238E27FC236}">
                <a16:creationId xmlns:a16="http://schemas.microsoft.com/office/drawing/2014/main" id="{AC7F3F5A-1B86-4CF9-A9F3-92F114013CDE}"/>
              </a:ext>
            </a:extLst>
          </p:cNvPr>
          <p:cNvGrpSpPr>
            <a:grpSpLocks/>
          </p:cNvGrpSpPr>
          <p:nvPr/>
        </p:nvGrpSpPr>
        <p:grpSpPr bwMode="auto">
          <a:xfrm>
            <a:off x="3724672" y="2830711"/>
            <a:ext cx="2049859" cy="800695"/>
            <a:chOff x="-501931" y="4818404"/>
            <a:chExt cx="2851485" cy="2403574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4D7C3A41-11FE-44A6-922D-F3FCA0627AEC}"/>
                </a:ext>
              </a:extLst>
            </p:cNvPr>
            <p:cNvSpPr/>
            <p:nvPr/>
          </p:nvSpPr>
          <p:spPr>
            <a:xfrm>
              <a:off x="-501931" y="4818404"/>
              <a:ext cx="2851485" cy="2403574"/>
            </a:xfrm>
            <a:prstGeom prst="wedgeRoundRectCallout">
              <a:avLst>
                <a:gd name="adj1" fmla="val -790"/>
                <a:gd name="adj2" fmla="val 57361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157F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75" dirty="0">
                  <a:solidFill>
                    <a:prstClr val="white"/>
                  </a:solidFill>
                </a:rPr>
                <a:t>  </a:t>
              </a:r>
              <a:endParaRPr lang="en-US" sz="875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0503" name="Rectangle 7">
              <a:extLst>
                <a:ext uri="{FF2B5EF4-FFF2-40B4-BE49-F238E27FC236}">
                  <a16:creationId xmlns:a16="http://schemas.microsoft.com/office/drawing/2014/main" id="{5150F2EB-36CC-47E8-BD2E-400B9DC35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2114" y="4925594"/>
              <a:ext cx="2621502" cy="68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altLang="en-US" sz="875" dirty="0">
                <a:solidFill>
                  <a:srgbClr val="000000"/>
                </a:solidFill>
              </a:endParaRPr>
            </a:p>
          </p:txBody>
        </p:sp>
      </p:grpSp>
      <p:sp>
        <p:nvSpPr>
          <p:cNvPr id="20494" name="Rectangle 4">
            <a:extLst>
              <a:ext uri="{FF2B5EF4-FFF2-40B4-BE49-F238E27FC236}">
                <a16:creationId xmlns:a16="http://schemas.microsoft.com/office/drawing/2014/main" id="{F48CECBD-8403-437B-8506-2970FF7F0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5617" y="1421805"/>
            <a:ext cx="22373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dirty="0"/>
              <a:t> 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412A3798-8055-4AD3-8927-629B01242CBF}"/>
              </a:ext>
            </a:extLst>
          </p:cNvPr>
          <p:cNvSpPr/>
          <p:nvPr/>
        </p:nvSpPr>
        <p:spPr>
          <a:xfrm>
            <a:off x="4665266" y="4615656"/>
            <a:ext cx="1948656" cy="797719"/>
          </a:xfrm>
          <a:prstGeom prst="wedgeRoundRectCallout">
            <a:avLst>
              <a:gd name="adj1" fmla="val -9701"/>
              <a:gd name="adj2" fmla="val 8837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</a:rPr>
              <a:t>Thank you for taking it seriously even though I wasn't in extreme danger.  I appreciate the care and felt very relaxed in the environment. (ED)</a:t>
            </a:r>
          </a:p>
        </p:txBody>
      </p:sp>
      <p:sp>
        <p:nvSpPr>
          <p:cNvPr id="20496" name="Rectangle 1">
            <a:extLst>
              <a:ext uri="{FF2B5EF4-FFF2-40B4-BE49-F238E27FC236}">
                <a16:creationId xmlns:a16="http://schemas.microsoft.com/office/drawing/2014/main" id="{8FEDF8F6-F15E-4F7F-9974-57C33A08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2879328"/>
            <a:ext cx="2149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" dirty="0"/>
              <a:t>Dr. Perez is a wonderful doctor &amp; related well to my Cardiology staff &amp; made sure I had the upcoming tests I needed.  (ED)</a:t>
            </a:r>
            <a:endParaRPr lang="en-US" altLang="en-US" sz="750" dirty="0">
              <a:solidFill>
                <a:srgbClr val="000000"/>
              </a:solidFill>
            </a:endParaRPr>
          </a:p>
        </p:txBody>
      </p:sp>
      <p:sp>
        <p:nvSpPr>
          <p:cNvPr id="20497" name="Rectangle 1">
            <a:extLst>
              <a:ext uri="{FF2B5EF4-FFF2-40B4-BE49-F238E27FC236}">
                <a16:creationId xmlns:a16="http://schemas.microsoft.com/office/drawing/2014/main" id="{E79029D6-6C87-44EB-91E0-A4D36703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868" y="1296790"/>
            <a:ext cx="261739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/>
              <a:t>The ER team was great!  Very friendly &amp; caring people.  Dr. Lopez was pleasant, competent and helped me with no pain. (ED)</a:t>
            </a:r>
          </a:p>
        </p:txBody>
      </p:sp>
      <p:sp>
        <p:nvSpPr>
          <p:cNvPr id="20498" name="Rectangle 42">
            <a:extLst>
              <a:ext uri="{FF2B5EF4-FFF2-40B4-BE49-F238E27FC236}">
                <a16:creationId xmlns:a16="http://schemas.microsoft.com/office/drawing/2014/main" id="{F3B66B81-ED05-44EB-B5E3-267FDF732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5700118"/>
            <a:ext cx="7012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IP= Inpatient       ED= Emergency      OAS= Outpatient Ambulatory Surgery </a:t>
            </a:r>
          </a:p>
        </p:txBody>
      </p:sp>
      <p:sp>
        <p:nvSpPr>
          <p:cNvPr id="20499" name="Rectangle 3">
            <a:extLst>
              <a:ext uri="{FF2B5EF4-FFF2-40B4-BE49-F238E27FC236}">
                <a16:creationId xmlns:a16="http://schemas.microsoft.com/office/drawing/2014/main" id="{469F2C1B-4D28-495E-882B-6FC8C65E0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665" y="1339453"/>
            <a:ext cx="2440781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50" dirty="0"/>
              <a:t>This is my third trip to the Peace Island Emergency room. I have yet to have a bad experience. I view our ER as top-notch, and on par with any other hospital I have been to.  (ED)</a:t>
            </a:r>
          </a:p>
        </p:txBody>
      </p:sp>
      <p:sp>
        <p:nvSpPr>
          <p:cNvPr id="20500" name="Rectangle 6">
            <a:extLst>
              <a:ext uri="{FF2B5EF4-FFF2-40B4-BE49-F238E27FC236}">
                <a16:creationId xmlns:a16="http://schemas.microsoft.com/office/drawing/2014/main" id="{8F7EBC91-118E-4D89-8CA8-B4FA3F2B1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45" y="4676180"/>
            <a:ext cx="236438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50" dirty="0"/>
              <a:t>The attention and care I received was extraordinary.  I wouldn't have changed a thing.  Cari Matthews was particularly wonderful.  (ED)</a:t>
            </a:r>
          </a:p>
        </p:txBody>
      </p:sp>
      <p:sp>
        <p:nvSpPr>
          <p:cNvPr id="20501" name="TextBox 38">
            <a:extLst>
              <a:ext uri="{FF2B5EF4-FFF2-40B4-BE49-F238E27FC236}">
                <a16:creationId xmlns:a16="http://schemas.microsoft.com/office/drawing/2014/main" id="{24A5F53C-E8CF-41F9-8720-8D4B2D83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516" y="3943946"/>
            <a:ext cx="220662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50" dirty="0"/>
              <a:t>Doctor took the time to listen - very nice man.  Nurses were excellent! (OAS)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355B-02EF-43D5-8DBD-CE26EF55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&amp; Deductions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65AF47-197A-4967-9284-E75C6910D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4492" y="1600200"/>
            <a:ext cx="715501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4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66FD-6AA7-4543-8AB4-40E5D798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Detail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1D5852-4216-4375-B5B5-EA261AFE3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1030" y="1600200"/>
            <a:ext cx="58619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1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901AFF-4F20-42C2-9BB1-C684EBD55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5308" y="464949"/>
            <a:ext cx="5071438" cy="62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1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D0CC-47E5-497F-9EF7-D0B21026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of the six-month report: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1AFB8-633D-4B39-9079-8BB33C58C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On healthcare services covered by the subsidy (Charitable Services, Emergency Department and Physician Services) the estimated six-month loss, without the subsidy, is -$6,705,859.  With an estimated tax subsidy of $516,838, the loss is reduced to -$6,189,020".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Total PeaceHealth services provided for the same period, resulted in a positive margin of $857,593 or, 6.78% with the subsidy, and a positive margin of $340,755 or, 2.69% without the subsidy.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9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47E49-438F-47DE-A4DA-04FF7648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34" y="2971760"/>
            <a:ext cx="3279932" cy="9144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DE537C-2A72-481B-AF28-7282C690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2800" dirty="0"/>
              <a:t>Semi-Annual Report to San Juan County Public Hospital District #1 Board of Commissioners.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0B16C-05C5-4C81-AC90-B31666223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75" b="10402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22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65C7D2E-5D86-44EE-BBDE-24ECA858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Number of Patients Served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5FB374-BEB2-4A73-B53F-645B8A451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4137"/>
            <a:ext cx="8229600" cy="3958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4CD9-B833-4316-9640-4C67DB31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Patient Origin by Zip Code 98250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3FE2-F6F7-4D97-9DAB-821283EE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4910" y="1852449"/>
            <a:ext cx="3888828" cy="4059621"/>
          </a:xfrm>
        </p:spPr>
        <p:txBody>
          <a:bodyPr wrap="square" anchor="t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200" dirty="0"/>
              <a:t>89 % of the patients served at PIMC are district residents - 98250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2200" dirty="0"/>
          </a:p>
          <a:p>
            <a:pPr lvl="0">
              <a:lnSpc>
                <a:spcPct val="90000"/>
              </a:lnSpc>
            </a:pPr>
            <a:r>
              <a:rPr lang="en-US" sz="2200" dirty="0"/>
              <a:t>7 % of the patients are from other zip codes in San Juan County (Orcas, Lopez, Shaw)</a:t>
            </a:r>
          </a:p>
          <a:p>
            <a:pPr lvl="0">
              <a:lnSpc>
                <a:spcPct val="90000"/>
              </a:lnSpc>
            </a:pPr>
            <a:endParaRPr lang="en-US" sz="2200" dirty="0"/>
          </a:p>
          <a:p>
            <a:pPr lvl="0">
              <a:lnSpc>
                <a:spcPct val="90000"/>
              </a:lnSpc>
            </a:pPr>
            <a:r>
              <a:rPr lang="en-US" sz="2200" dirty="0"/>
              <a:t>4 % are from outside of San Juan County.  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F41335-0169-451C-8DB3-A94B1A2FCD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5195" y="2028493"/>
            <a:ext cx="3593895" cy="38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560E-E50F-45B2-89BD-822F578C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Services Provided at PIMC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25806-28E3-4110-B42B-8D9C9DC3F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Primary Care with Peace Health Medical Group</a:t>
            </a:r>
          </a:p>
          <a:p>
            <a:r>
              <a:rPr lang="en-US" sz="2800" dirty="0"/>
              <a:t>24/7 Emergency Department Services</a:t>
            </a:r>
          </a:p>
          <a:p>
            <a:r>
              <a:rPr lang="en-US" sz="2800" dirty="0"/>
              <a:t>Integrated Behavioral Health Program</a:t>
            </a:r>
          </a:p>
          <a:p>
            <a:r>
              <a:rPr lang="en-US" sz="2800" dirty="0"/>
              <a:t>Visiting Specialty Care</a:t>
            </a:r>
          </a:p>
          <a:p>
            <a:r>
              <a:rPr lang="en-US" sz="2800" dirty="0"/>
              <a:t>Outpatient Cancer Care and Infusion Services</a:t>
            </a:r>
          </a:p>
          <a:p>
            <a:r>
              <a:rPr lang="en-US" sz="2800" dirty="0"/>
              <a:t>Outpatient Surgical Services</a:t>
            </a:r>
          </a:p>
          <a:p>
            <a:r>
              <a:rPr lang="en-US" sz="2800" dirty="0"/>
              <a:t>Diagnostic Imaging &amp; Laboratory Services</a:t>
            </a:r>
          </a:p>
          <a:p>
            <a:r>
              <a:rPr lang="en-US" sz="2800" dirty="0"/>
              <a:t>Outpatient Physical Therapy Services</a:t>
            </a:r>
          </a:p>
          <a:p>
            <a:r>
              <a:rPr lang="en-US" sz="2800" dirty="0"/>
              <a:t>Professional Pharmacy Services</a:t>
            </a:r>
          </a:p>
        </p:txBody>
      </p:sp>
    </p:spTree>
    <p:extLst>
      <p:ext uri="{BB962C8B-B14F-4D97-AF65-F5344CB8AC3E}">
        <p14:creationId xmlns:p14="http://schemas.microsoft.com/office/powerpoint/2010/main" val="350819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D9A7-C45F-4F76-8956-2B0F2B0A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and Type of Clinical Providers at PIMC -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A21F7-17CC-423A-A472-766D97CC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Primary Care :</a:t>
            </a:r>
            <a:r>
              <a:rPr lang="en-US" sz="2400" dirty="0"/>
              <a:t>  Kristen Rezabek, Registered Dietician twice a month, Megan Whitzell, RN Diabetic Educator once a month.  Certified wound care RN weekly.</a:t>
            </a:r>
          </a:p>
          <a:p>
            <a:r>
              <a:rPr lang="en-US" sz="2400" u="sng" dirty="0"/>
              <a:t>Emergency Dept</a:t>
            </a:r>
            <a:r>
              <a:rPr lang="en-US" sz="2400" dirty="0"/>
              <a:t>: Six UW Emergency Medicine Residents scheduled for summer rotation June-Sept.</a:t>
            </a:r>
          </a:p>
          <a:p>
            <a:r>
              <a:rPr lang="en-US" sz="2400" u="sng" dirty="0"/>
              <a:t>Cancer Care</a:t>
            </a:r>
            <a:r>
              <a:rPr lang="en-US" sz="2400" dirty="0"/>
              <a:t>:  Dr. Reissman acting PIMC Oncology medical director until August when Dr. Drew Murray is hired.</a:t>
            </a:r>
          </a:p>
          <a:p>
            <a:r>
              <a:rPr lang="en-US" sz="2400" u="sng" dirty="0"/>
              <a:t>Specialty Care:</a:t>
            </a:r>
            <a:r>
              <a:rPr lang="en-US" sz="2400" dirty="0"/>
              <a:t> visiting pediatricians, Dr. Amy Haley and Dr. Manny Eusibio – 2 Friday’s a month.</a:t>
            </a:r>
            <a:endParaRPr lang="en-US" sz="2400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9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9473F0AF-8A68-4A17-8E62-814A5BA12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243"/>
            <a:ext cx="914400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439FE5-1661-43E1-9AEE-650AED7F10FA}"/>
              </a:ext>
            </a:extLst>
          </p:cNvPr>
          <p:cNvSpPr/>
          <p:nvPr/>
        </p:nvSpPr>
        <p:spPr>
          <a:xfrm>
            <a:off x="0" y="1270993"/>
            <a:ext cx="346274" cy="347266"/>
          </a:xfrm>
          <a:prstGeom prst="rect">
            <a:avLst/>
          </a:prstGeom>
          <a:solidFill>
            <a:srgbClr val="00A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3427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88B95B"/>
              </a:solidFill>
              <a:latin typeface="Arial" panose="020B0604020202020204"/>
            </a:endParaRPr>
          </a:p>
        </p:txBody>
      </p:sp>
      <p:pic>
        <p:nvPicPr>
          <p:cNvPr id="13316" name="Picture 7">
            <a:extLst>
              <a:ext uri="{FF2B5EF4-FFF2-40B4-BE49-F238E27FC236}">
                <a16:creationId xmlns:a16="http://schemas.microsoft.com/office/drawing/2014/main" id="{FC722CB9-D86C-4BF9-B021-78DBA5CEA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8704"/>
            <a:ext cx="4700984" cy="3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">
            <a:extLst>
              <a:ext uri="{FF2B5EF4-FFF2-40B4-BE49-F238E27FC236}">
                <a16:creationId xmlns:a16="http://schemas.microsoft.com/office/drawing/2014/main" id="{0B629388-900B-47DA-A601-CC9950FC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06" y="1731368"/>
            <a:ext cx="19387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75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COVID-19 Update</a:t>
            </a:r>
            <a:endParaRPr lang="en-US" altLang="en-US" sz="1138">
              <a:solidFill>
                <a:schemeClr val="bg1"/>
              </a:solidFill>
            </a:endParaRPr>
          </a:p>
        </p:txBody>
      </p:sp>
      <p:sp>
        <p:nvSpPr>
          <p:cNvPr id="15366" name="TextBox 8">
            <a:extLst>
              <a:ext uri="{FF2B5EF4-FFF2-40B4-BE49-F238E27FC236}">
                <a16:creationId xmlns:a16="http://schemas.microsoft.com/office/drawing/2014/main" id="{6D4715CD-251F-4839-A1DF-419E3097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2" y="2239368"/>
            <a:ext cx="9009063" cy="2481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Dedicated COVID-19 PeaceHealth site in alignment with current CDC guidelines, federal and state regulations.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2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Policies and other resources readily available to staff to ensure safety of staff, patients, and </a:t>
            </a:r>
            <a:br>
              <a:rPr lang="en-US" altLang="en-US" sz="125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en-US" sz="12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visitors, updated accordingly to current guidelines.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Single-point entrance process for staff, patients, and visitors continues successfully.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Includes process for those that need be seen that have symptoms.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Onsite drive-up testing a success!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Vaccine clinics for staff and members of the community.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Continued partnership with San Juan County Public Health Dept.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138" b="1" u="sng" dirty="0"/>
              <a:t>No hospital-acquired COVID-19 infections have occurred with efforts and focus</a:t>
            </a:r>
            <a:r>
              <a:rPr lang="en-US" altLang="en-US" sz="1138" dirty="0"/>
              <a:t>.</a:t>
            </a:r>
          </a:p>
        </p:txBody>
      </p:sp>
      <p:pic>
        <p:nvPicPr>
          <p:cNvPr id="13319" name="Picture 1">
            <a:extLst>
              <a:ext uri="{FF2B5EF4-FFF2-40B4-BE49-F238E27FC236}">
                <a16:creationId xmlns:a16="http://schemas.microsoft.com/office/drawing/2014/main" id="{EFF1FAD3-0A95-4D4D-B74D-F0FB3805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39" y="2470547"/>
            <a:ext cx="1762125" cy="9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13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>
            <a:extLst>
              <a:ext uri="{FF2B5EF4-FFF2-40B4-BE49-F238E27FC236}">
                <a16:creationId xmlns:a16="http://schemas.microsoft.com/office/drawing/2014/main" id="{811DA6A2-0D36-434A-9683-3A7AA0C43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243"/>
            <a:ext cx="914400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7CBD5BAD-09BF-4825-8EBA-5BAF7425A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7" y="1887141"/>
            <a:ext cx="8890000" cy="2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n-US" altLang="en-US" sz="1125" i="1" dirty="0"/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9CC33AF7-3D14-4E33-ACBA-5B7B1991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8704"/>
            <a:ext cx="5122664" cy="3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">
            <a:extLst>
              <a:ext uri="{FF2B5EF4-FFF2-40B4-BE49-F238E27FC236}">
                <a16:creationId xmlns:a16="http://schemas.microsoft.com/office/drawing/2014/main" id="{621EA58D-FC38-41E5-A08C-7C516F1D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06" y="1706563"/>
            <a:ext cx="43517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750" u="sng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Quality Measures and Performance (cont.)</a:t>
            </a:r>
            <a:endParaRPr lang="en-US" altLang="en-US" sz="17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E35C9-4000-4153-8678-D230497BFB3B}"/>
              </a:ext>
            </a:extLst>
          </p:cNvPr>
          <p:cNvSpPr/>
          <p:nvPr/>
        </p:nvSpPr>
        <p:spPr>
          <a:xfrm>
            <a:off x="0" y="1276946"/>
            <a:ext cx="346274" cy="346273"/>
          </a:xfrm>
          <a:prstGeom prst="rect">
            <a:avLst/>
          </a:prstGeom>
          <a:solidFill>
            <a:srgbClr val="149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3427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88B95B"/>
              </a:solidFill>
              <a:latin typeface="Arial" panose="020B0604020202020204"/>
            </a:endParaRPr>
          </a:p>
        </p:txBody>
      </p:sp>
      <p:sp>
        <p:nvSpPr>
          <p:cNvPr id="9223" name="TextBox 6">
            <a:extLst>
              <a:ext uri="{FF2B5EF4-FFF2-40B4-BE49-F238E27FC236}">
                <a16:creationId xmlns:a16="http://schemas.microsoft.com/office/drawing/2014/main" id="{C306137B-2E3C-42D9-A315-815AA05A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05" y="2214563"/>
            <a:ext cx="8205391" cy="23088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dirty="0"/>
              <a:t>PeaceHealth Peace Island is currently working to implement system Clinical excellence initiatives and subsequent quality measures such as:</a:t>
            </a:r>
          </a:p>
          <a:p>
            <a:pPr marL="907852" lvl="1" indent="-214313">
              <a:buFont typeface="Arial" panose="020B0604020202020204" pitchFamily="34" charset="0"/>
              <a:buChar char="•"/>
              <a:defRPr/>
            </a:pPr>
            <a:r>
              <a:rPr lang="en-US" altLang="en-US" sz="1500" dirty="0"/>
              <a:t>Bio-Vigil Hand Hygiene Electronic Monitoring System</a:t>
            </a:r>
          </a:p>
          <a:p>
            <a:pPr marL="907852" lvl="1" indent="-214313">
              <a:buFont typeface="Arial" panose="020B0604020202020204" pitchFamily="34" charset="0"/>
              <a:buChar char="•"/>
              <a:defRPr/>
            </a:pPr>
            <a:endParaRPr lang="en-US" altLang="en-US" sz="1500" dirty="0"/>
          </a:p>
          <a:p>
            <a:pPr marL="907852" lvl="1" indent="-214313">
              <a:buFont typeface="Arial" panose="020B0604020202020204" pitchFamily="34" charset="0"/>
              <a:buChar char="•"/>
              <a:defRPr/>
            </a:pPr>
            <a:r>
              <a:rPr lang="en-US" altLang="en-US" sz="1500" dirty="0"/>
              <a:t>Mortality Reduction Work </a:t>
            </a:r>
          </a:p>
          <a:p>
            <a:pPr marL="1071563" lvl="2" indent="-214313">
              <a:buFont typeface="Arial" panose="020B0604020202020204" pitchFamily="34" charset="0"/>
              <a:buChar char="•"/>
              <a:defRPr/>
            </a:pPr>
            <a:r>
              <a:rPr lang="en-US" altLang="en-US" sz="1125" dirty="0"/>
              <a:t>PIMC is meeting mortality metric goals and has been for over a year. This work is being done with the entire PeaceHealth system. There will be more to report on as this work continues amidst COVID-19 on the next Quality Report! </a:t>
            </a:r>
          </a:p>
          <a:p>
            <a:pPr>
              <a:defRPr/>
            </a:pPr>
            <a:endParaRPr lang="en-US" altLang="en-US" sz="1138" dirty="0"/>
          </a:p>
          <a:p>
            <a:pPr>
              <a:defRPr/>
            </a:pPr>
            <a:endParaRPr lang="en-US" altLang="en-US" sz="1138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138" dirty="0"/>
          </a:p>
        </p:txBody>
      </p:sp>
    </p:spTree>
    <p:extLst>
      <p:ext uri="{BB962C8B-B14F-4D97-AF65-F5344CB8AC3E}">
        <p14:creationId xmlns:p14="http://schemas.microsoft.com/office/powerpoint/2010/main" val="163547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>
            <a:extLst>
              <a:ext uri="{FF2B5EF4-FFF2-40B4-BE49-F238E27FC236}">
                <a16:creationId xmlns:a16="http://schemas.microsoft.com/office/drawing/2014/main" id="{FB2C8DAE-1BFF-4AAB-B4CD-6BD3740A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243"/>
            <a:ext cx="914400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25C2C97D-623A-4125-B002-0C7F6F2BB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7" y="1887141"/>
            <a:ext cx="8890000" cy="2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n-US" altLang="en-US" sz="1125" i="1" dirty="0"/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3C45799D-37FE-4E44-9E63-2D7CF0C10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05" y="2152055"/>
            <a:ext cx="8205391" cy="23687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138" dirty="0"/>
              <a:t>PeaceHealth Peace Island, in alignment with the PeaceHealth System, has continued to focus on the following clinical excellence (Quality) initiatives:</a:t>
            </a:r>
          </a:p>
          <a:p>
            <a:pPr>
              <a:defRPr/>
            </a:pPr>
            <a:endParaRPr lang="en-US" altLang="en-US" sz="1138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Safety STOP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Catheter Associated Urinary Tract Infections (CAUTI)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Central Line Associated Blood Stream Infections (CLABSI)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Procedural Safety (Time Out process)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Preventing Falls with Serious Injury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Safety Absolutes (Accurate Patient Identification)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Code Sepsis (Deferred do to low volumes)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138" dirty="0"/>
              <a:t>Hand Hygiene (Bio-Vigil system implementation, Fall 2021)</a:t>
            </a:r>
          </a:p>
          <a:p>
            <a:pPr>
              <a:defRPr/>
            </a:pPr>
            <a:endParaRPr lang="en-US" altLang="en-US" sz="1138" dirty="0"/>
          </a:p>
          <a:p>
            <a:pPr marL="407789" lvl="1" indent="0">
              <a:defRPr/>
            </a:pPr>
            <a:endParaRPr lang="en-US" altLang="en-US" sz="1138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F964C01-4F05-4D8C-A584-84B4E83D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8704"/>
            <a:ext cx="4700984" cy="3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>
            <a:extLst>
              <a:ext uri="{FF2B5EF4-FFF2-40B4-BE49-F238E27FC236}">
                <a16:creationId xmlns:a16="http://schemas.microsoft.com/office/drawing/2014/main" id="{AD8FE3D5-5F37-4853-90E4-CA45ED4E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05" y="1706563"/>
            <a:ext cx="298846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75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Clinical Excellence Initiatives</a:t>
            </a:r>
            <a:endParaRPr lang="en-US" altLang="en-US" sz="1138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D7EC63-01FF-40FF-9DF5-4941BC188B02}"/>
              </a:ext>
            </a:extLst>
          </p:cNvPr>
          <p:cNvSpPr/>
          <p:nvPr/>
        </p:nvSpPr>
        <p:spPr>
          <a:xfrm>
            <a:off x="0" y="1270993"/>
            <a:ext cx="346274" cy="347266"/>
          </a:xfrm>
          <a:prstGeom prst="rect">
            <a:avLst/>
          </a:prstGeom>
          <a:solidFill>
            <a:srgbClr val="00A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6724" indent="-136684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448" indent="-273368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283" indent="-411163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07" indent="-547847" algn="l" defTabSz="456724" rtl="0" eaLnBrk="0" fontAlgn="base" hangingPunct="0">
              <a:spcBef>
                <a:spcPct val="0"/>
              </a:spcBef>
              <a:spcAft>
                <a:spcPct val="0"/>
              </a:spcAft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8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3427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88B95B"/>
              </a:solidFill>
              <a:latin typeface="Arial" panose="020B0604020202020204"/>
            </a:endParaRPr>
          </a:p>
        </p:txBody>
      </p:sp>
      <p:pic>
        <p:nvPicPr>
          <p:cNvPr id="11272" name="Picture 8" descr="image005">
            <a:extLst>
              <a:ext uri="{FF2B5EF4-FFF2-40B4-BE49-F238E27FC236}">
                <a16:creationId xmlns:a16="http://schemas.microsoft.com/office/drawing/2014/main" id="{F3B60FE3-EB5D-484A-9021-A3450683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07" y="2597547"/>
            <a:ext cx="2922984" cy="32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63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82A03FE13CB4C99809335234797BA" ma:contentTypeVersion="13" ma:contentTypeDescription="Create a new document." ma:contentTypeScope="" ma:versionID="0e5f1baf8251b6dcc5fc7ddaab9bdea4">
  <xsd:schema xmlns:xsd="http://www.w3.org/2001/XMLSchema" xmlns:xs="http://www.w3.org/2001/XMLSchema" xmlns:p="http://schemas.microsoft.com/office/2006/metadata/properties" xmlns:ns2="90bfa1a3-62a8-49bd-ba99-8edcb5c73750" xmlns:ns3="03520a51-a663-47fc-a374-f9c6401024ca" targetNamespace="http://schemas.microsoft.com/office/2006/metadata/properties" ma:root="true" ma:fieldsID="63bd18865d898aad0f7f1d6e8c23a1b5" ns2:_="" ns3:_="">
    <xsd:import namespace="90bfa1a3-62a8-49bd-ba99-8edcb5c73750"/>
    <xsd:import namespace="03520a51-a663-47fc-a374-f9c640102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fa1a3-62a8-49bd-ba99-8edcb5c73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20a51-a663-47fc-a374-f9c6401024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DA496B-8D78-4680-9889-6805946A5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A64B3D-15A7-4E71-BC16-3D94774D5AC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87D1D7C-D2FD-4026-B97F-1912FEA923FA}"/>
</file>

<file path=customXml/itemProps4.xml><?xml version="1.0" encoding="utf-8"?>
<ds:datastoreItem xmlns:ds="http://schemas.openxmlformats.org/officeDocument/2006/customXml" ds:itemID="{3D56C175-FDF1-4FB9-9DB1-2A09BE80AAD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1233</Words>
  <Application>Microsoft Office PowerPoint</Application>
  <PresentationFormat>On-screen Show (4:3)</PresentationFormat>
  <Paragraphs>109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Unicode MS</vt:lpstr>
      <vt:lpstr>Calibri</vt:lpstr>
      <vt:lpstr>Courier New</vt:lpstr>
      <vt:lpstr>Wingdings</vt:lpstr>
      <vt:lpstr>Office Theme</vt:lpstr>
      <vt:lpstr>Office Theme</vt:lpstr>
      <vt:lpstr>Office Theme</vt:lpstr>
      <vt:lpstr>Office Theme</vt:lpstr>
      <vt:lpstr>Peace Island Medical Center</vt:lpstr>
      <vt:lpstr>Semi-Annual Report to San Juan County Public Hospital District #1 Board of Commissioners. </vt:lpstr>
      <vt:lpstr>Number of Patients Served</vt:lpstr>
      <vt:lpstr>Patient Origin by Zip Code 98250</vt:lpstr>
      <vt:lpstr>Health Services Provided at PIMC</vt:lpstr>
      <vt:lpstr>Number and Type of Clinical Providers at PIMC - Updates</vt:lpstr>
      <vt:lpstr>PowerPoint Presentation</vt:lpstr>
      <vt:lpstr>PowerPoint Presentation</vt:lpstr>
      <vt:lpstr>PowerPoint Presentation</vt:lpstr>
      <vt:lpstr>Inpatient Experience Overview  (January – June 2021)</vt:lpstr>
      <vt:lpstr>Emergency Department Overview  (January – June 2021)</vt:lpstr>
      <vt:lpstr>Summary Financial Report</vt:lpstr>
      <vt:lpstr>PowerPoint Presentation</vt:lpstr>
      <vt:lpstr>Revenue &amp; Deductions</vt:lpstr>
      <vt:lpstr>Expense Detail</vt:lpstr>
      <vt:lpstr>PowerPoint Presentation</vt:lpstr>
      <vt:lpstr>Conclusions of the six-month report: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Williams-Gieger, Beth</dc:creator>
  <cp:lastModifiedBy>Williams-Gieger, Beth</cp:lastModifiedBy>
  <cp:revision>18</cp:revision>
  <dcterms:created xsi:type="dcterms:W3CDTF">2020-08-17T21:30:50Z</dcterms:created>
  <dcterms:modified xsi:type="dcterms:W3CDTF">2021-08-23T22:15:13Z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0x01010013982A03FE13CB4C99809335234797BA</vt:lpwstr>
  </property>
</Properties>
</file>