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style5.xml" ContentType="application/vnd.ms-office.chartstyle+xml"/>
  <Override PartName="/ppt/charts/style4.xml" ContentType="application/vnd.ms-office.chartstyle+xml"/>
  <Override PartName="/ppt/theme/themeOverride5.xml" ContentType="application/vnd.openxmlformats-officedocument.themeOverrid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4.xml" ContentType="application/vnd.openxmlformats-officedocument.drawingml.chart+xml"/>
  <Override PartName="/ppt/theme/themeOverride6.xml" ContentType="application/vnd.openxmlformats-officedocument.themeOverride+xml"/>
  <Override PartName="/ppt/theme/themeOverride3.xml" ContentType="application/vnd.openxmlformats-officedocument.themeOverride+xml"/>
  <Override PartName="/ppt/charts/colors5.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57" r:id="rId3"/>
    <p:sldId id="258" r:id="rId4"/>
    <p:sldId id="267" r:id="rId5"/>
    <p:sldId id="268" r:id="rId6"/>
    <p:sldId id="269" r:id="rId7"/>
    <p:sldId id="287" r:id="rId8"/>
    <p:sldId id="286" r:id="rId9"/>
    <p:sldId id="273" r:id="rId10"/>
    <p:sldId id="299" r:id="rId11"/>
    <p:sldId id="308" r:id="rId12"/>
    <p:sldId id="278" r:id="rId13"/>
    <p:sldId id="290" r:id="rId14"/>
    <p:sldId id="302" r:id="rId15"/>
    <p:sldId id="305" r:id="rId16"/>
    <p:sldId id="310" r:id="rId17"/>
    <p:sldId id="277" r:id="rId18"/>
    <p:sldId id="276" r:id="rId19"/>
    <p:sldId id="309" r:id="rId20"/>
    <p:sldId id="295" r:id="rId21"/>
    <p:sldId id="26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D845F3-7FAB-4447-BB92-147CDC8DBC3F}">
          <p14:sldIdLst>
            <p14:sldId id="256"/>
            <p14:sldId id="257"/>
            <p14:sldId id="258"/>
            <p14:sldId id="267"/>
            <p14:sldId id="268"/>
            <p14:sldId id="269"/>
            <p14:sldId id="287"/>
            <p14:sldId id="286"/>
            <p14:sldId id="273"/>
            <p14:sldId id="299"/>
          </p14:sldIdLst>
        </p14:section>
        <p14:section name="Untitled Section" id="{6713E139-857B-454A-A449-19A4E790DCAF}">
          <p14:sldIdLst>
            <p14:sldId id="308"/>
            <p14:sldId id="278"/>
            <p14:sldId id="290"/>
            <p14:sldId id="302"/>
            <p14:sldId id="305"/>
            <p14:sldId id="310"/>
            <p14:sldId id="277"/>
            <p14:sldId id="276"/>
            <p14:sldId id="309"/>
            <p14:sldId id="295"/>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7" autoAdjust="0"/>
    <p:restoredTop sz="94660"/>
  </p:normalViewPr>
  <p:slideViewPr>
    <p:cSldViewPr>
      <p:cViewPr varScale="1">
        <p:scale>
          <a:sx n="123" d="100"/>
          <a:sy n="123" d="100"/>
        </p:scale>
        <p:origin x="11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sbssvr2\company\hfpd\Surveys\San%20Juan\SJC%202019%20PPT%20Table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alibri" panose="020F0502020204030204" pitchFamily="34" charset="0"/>
                <a:ea typeface="+mn-ea"/>
                <a:cs typeface="+mn-cs"/>
              </a:defRPr>
            </a:pPr>
            <a:r>
              <a:rPr lang="en-US" sz="2000" dirty="0"/>
              <a:t>Q #4: How long have you been a full-time resident of San Juan County?</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alibri" panose="020F0502020204030204" pitchFamily="34" charset="0"/>
              <a:ea typeface="+mn-ea"/>
              <a:cs typeface="+mn-cs"/>
            </a:defRPr>
          </a:pPr>
          <a:endParaRPr lang="en-US"/>
        </a:p>
      </c:txPr>
    </c:title>
    <c:autoTitleDeleted val="0"/>
    <c:plotArea>
      <c:layout/>
      <c:barChart>
        <c:barDir val="col"/>
        <c:grouping val="clustered"/>
        <c:varyColors val="0"/>
        <c:ser>
          <c:idx val="0"/>
          <c:order val="0"/>
          <c:tx>
            <c:strRef>
              <c:f>'Living situation &amp; How long'!$K$12</c:f>
              <c:strCache>
                <c:ptCount val="1"/>
                <c:pt idx="0">
                  <c:v>Less than 1 year</c:v>
                </c:pt>
              </c:strCache>
            </c:strRef>
          </c:tx>
          <c:spPr>
            <a:solidFill>
              <a:schemeClr val="accent1"/>
            </a:solidFill>
            <a:ln>
              <a:noFill/>
            </a:ln>
            <a:effectLst/>
          </c:spPr>
          <c:invertIfNegative val="0"/>
          <c:cat>
            <c:strRef>
              <c:f>'Living situation &amp; How long'!$L$11:$P$11</c:f>
              <c:strCache>
                <c:ptCount val="5"/>
                <c:pt idx="0">
                  <c:v>San Juan</c:v>
                </c:pt>
                <c:pt idx="1">
                  <c:v>Orcas</c:v>
                </c:pt>
                <c:pt idx="2">
                  <c:v>Lopez</c:v>
                </c:pt>
                <c:pt idx="3">
                  <c:v>Shaw</c:v>
                </c:pt>
                <c:pt idx="4">
                  <c:v>Total</c:v>
                </c:pt>
              </c:strCache>
            </c:strRef>
          </c:cat>
          <c:val>
            <c:numRef>
              <c:f>'Living situation &amp; How long'!$L$12:$P$12</c:f>
              <c:numCache>
                <c:formatCode>0.0%</c:formatCode>
                <c:ptCount val="5"/>
                <c:pt idx="0">
                  <c:v>1.9900497512437811E-2</c:v>
                </c:pt>
                <c:pt idx="1">
                  <c:v>9.1743119266055051E-3</c:v>
                </c:pt>
                <c:pt idx="2">
                  <c:v>0</c:v>
                </c:pt>
                <c:pt idx="3">
                  <c:v>0.125</c:v>
                </c:pt>
                <c:pt idx="4">
                  <c:v>1.7811704834605598E-2</c:v>
                </c:pt>
              </c:numCache>
            </c:numRef>
          </c:val>
          <c:extLst>
            <c:ext xmlns:c16="http://schemas.microsoft.com/office/drawing/2014/chart" uri="{C3380CC4-5D6E-409C-BE32-E72D297353CC}">
              <c16:uniqueId val="{00000000-EDEC-4D57-9C44-E600107063F7}"/>
            </c:ext>
          </c:extLst>
        </c:ser>
        <c:ser>
          <c:idx val="1"/>
          <c:order val="1"/>
          <c:tx>
            <c:strRef>
              <c:f>'Living situation &amp; How long'!$K$13</c:f>
              <c:strCache>
                <c:ptCount val="1"/>
                <c:pt idx="0">
                  <c:v>1 to 5 years</c:v>
                </c:pt>
              </c:strCache>
            </c:strRef>
          </c:tx>
          <c:spPr>
            <a:solidFill>
              <a:schemeClr val="accent2"/>
            </a:solidFill>
            <a:ln>
              <a:noFill/>
            </a:ln>
            <a:effectLst/>
          </c:spPr>
          <c:invertIfNegative val="0"/>
          <c:cat>
            <c:strRef>
              <c:f>'Living situation &amp; How long'!$L$11:$P$11</c:f>
              <c:strCache>
                <c:ptCount val="5"/>
                <c:pt idx="0">
                  <c:v>San Juan</c:v>
                </c:pt>
                <c:pt idx="1">
                  <c:v>Orcas</c:v>
                </c:pt>
                <c:pt idx="2">
                  <c:v>Lopez</c:v>
                </c:pt>
                <c:pt idx="3">
                  <c:v>Shaw</c:v>
                </c:pt>
                <c:pt idx="4">
                  <c:v>Total</c:v>
                </c:pt>
              </c:strCache>
            </c:strRef>
          </c:cat>
          <c:val>
            <c:numRef>
              <c:f>'Living situation &amp; How long'!$L$13:$P$13</c:f>
              <c:numCache>
                <c:formatCode>0.0%</c:formatCode>
                <c:ptCount val="5"/>
                <c:pt idx="0">
                  <c:v>8.9552238805970144E-2</c:v>
                </c:pt>
                <c:pt idx="1">
                  <c:v>0.11009174311926606</c:v>
                </c:pt>
                <c:pt idx="2">
                  <c:v>9.6774193548387094E-2</c:v>
                </c:pt>
                <c:pt idx="3">
                  <c:v>0</c:v>
                </c:pt>
                <c:pt idx="4">
                  <c:v>9.1603053435114504E-2</c:v>
                </c:pt>
              </c:numCache>
            </c:numRef>
          </c:val>
          <c:extLst>
            <c:ext xmlns:c16="http://schemas.microsoft.com/office/drawing/2014/chart" uri="{C3380CC4-5D6E-409C-BE32-E72D297353CC}">
              <c16:uniqueId val="{00000001-EDEC-4D57-9C44-E600107063F7}"/>
            </c:ext>
          </c:extLst>
        </c:ser>
        <c:ser>
          <c:idx val="2"/>
          <c:order val="2"/>
          <c:tx>
            <c:strRef>
              <c:f>'Living situation &amp; How long'!$K$14</c:f>
              <c:strCache>
                <c:ptCount val="1"/>
                <c:pt idx="0">
                  <c:v>6 to 10 years</c:v>
                </c:pt>
              </c:strCache>
            </c:strRef>
          </c:tx>
          <c:spPr>
            <a:solidFill>
              <a:schemeClr val="accent3"/>
            </a:solidFill>
            <a:ln>
              <a:noFill/>
            </a:ln>
            <a:effectLst/>
          </c:spPr>
          <c:invertIfNegative val="0"/>
          <c:cat>
            <c:strRef>
              <c:f>'Living situation &amp; How long'!$L$11:$P$11</c:f>
              <c:strCache>
                <c:ptCount val="5"/>
                <c:pt idx="0">
                  <c:v>San Juan</c:v>
                </c:pt>
                <c:pt idx="1">
                  <c:v>Orcas</c:v>
                </c:pt>
                <c:pt idx="2">
                  <c:v>Lopez</c:v>
                </c:pt>
                <c:pt idx="3">
                  <c:v>Shaw</c:v>
                </c:pt>
                <c:pt idx="4">
                  <c:v>Total</c:v>
                </c:pt>
              </c:strCache>
            </c:strRef>
          </c:cat>
          <c:val>
            <c:numRef>
              <c:f>'Living situation &amp; How long'!$L$14:$P$14</c:f>
              <c:numCache>
                <c:formatCode>0.0%</c:formatCode>
                <c:ptCount val="5"/>
                <c:pt idx="0">
                  <c:v>7.4626865671641784E-2</c:v>
                </c:pt>
                <c:pt idx="1">
                  <c:v>3.669724770642202E-2</c:v>
                </c:pt>
                <c:pt idx="2">
                  <c:v>0.14516129032258066</c:v>
                </c:pt>
                <c:pt idx="3">
                  <c:v>0</c:v>
                </c:pt>
                <c:pt idx="4">
                  <c:v>7.3791348600508899E-2</c:v>
                </c:pt>
              </c:numCache>
            </c:numRef>
          </c:val>
          <c:extLst>
            <c:ext xmlns:c16="http://schemas.microsoft.com/office/drawing/2014/chart" uri="{C3380CC4-5D6E-409C-BE32-E72D297353CC}">
              <c16:uniqueId val="{00000002-EDEC-4D57-9C44-E600107063F7}"/>
            </c:ext>
          </c:extLst>
        </c:ser>
        <c:ser>
          <c:idx val="3"/>
          <c:order val="3"/>
          <c:tx>
            <c:strRef>
              <c:f>'Living situation &amp; How long'!$K$15</c:f>
              <c:strCache>
                <c:ptCount val="1"/>
                <c:pt idx="0">
                  <c:v>11 to 15 years</c:v>
                </c:pt>
              </c:strCache>
            </c:strRef>
          </c:tx>
          <c:spPr>
            <a:solidFill>
              <a:schemeClr val="accent4"/>
            </a:solidFill>
            <a:ln>
              <a:noFill/>
            </a:ln>
            <a:effectLst/>
          </c:spPr>
          <c:invertIfNegative val="0"/>
          <c:cat>
            <c:strRef>
              <c:f>'Living situation &amp; How long'!$L$11:$P$11</c:f>
              <c:strCache>
                <c:ptCount val="5"/>
                <c:pt idx="0">
                  <c:v>San Juan</c:v>
                </c:pt>
                <c:pt idx="1">
                  <c:v>Orcas</c:v>
                </c:pt>
                <c:pt idx="2">
                  <c:v>Lopez</c:v>
                </c:pt>
                <c:pt idx="3">
                  <c:v>Shaw</c:v>
                </c:pt>
                <c:pt idx="4">
                  <c:v>Total</c:v>
                </c:pt>
              </c:strCache>
            </c:strRef>
          </c:cat>
          <c:val>
            <c:numRef>
              <c:f>'Living situation &amp; How long'!$L$15:$P$15</c:f>
              <c:numCache>
                <c:formatCode>0.0%</c:formatCode>
                <c:ptCount val="5"/>
                <c:pt idx="0">
                  <c:v>7.9601990049751242E-2</c:v>
                </c:pt>
                <c:pt idx="1">
                  <c:v>0.15596330275229359</c:v>
                </c:pt>
                <c:pt idx="2">
                  <c:v>1.6129032258064516E-2</c:v>
                </c:pt>
                <c:pt idx="3">
                  <c:v>0.125</c:v>
                </c:pt>
                <c:pt idx="4">
                  <c:v>9.9236641221374045E-2</c:v>
                </c:pt>
              </c:numCache>
            </c:numRef>
          </c:val>
          <c:extLst>
            <c:ext xmlns:c16="http://schemas.microsoft.com/office/drawing/2014/chart" uri="{C3380CC4-5D6E-409C-BE32-E72D297353CC}">
              <c16:uniqueId val="{00000003-EDEC-4D57-9C44-E600107063F7}"/>
            </c:ext>
          </c:extLst>
        </c:ser>
        <c:ser>
          <c:idx val="4"/>
          <c:order val="4"/>
          <c:tx>
            <c:strRef>
              <c:f>'Living situation &amp; How long'!$K$16</c:f>
              <c:strCache>
                <c:ptCount val="1"/>
                <c:pt idx="0">
                  <c:v>More than 15 years</c:v>
                </c:pt>
              </c:strCache>
            </c:strRef>
          </c:tx>
          <c:spPr>
            <a:solidFill>
              <a:schemeClr val="accent5"/>
            </a:solidFill>
            <a:ln>
              <a:noFill/>
            </a:ln>
            <a:effectLst/>
          </c:spPr>
          <c:invertIfNegative val="0"/>
          <c:cat>
            <c:strRef>
              <c:f>'Living situation &amp; How long'!$L$11:$P$11</c:f>
              <c:strCache>
                <c:ptCount val="5"/>
                <c:pt idx="0">
                  <c:v>San Juan</c:v>
                </c:pt>
                <c:pt idx="1">
                  <c:v>Orcas</c:v>
                </c:pt>
                <c:pt idx="2">
                  <c:v>Lopez</c:v>
                </c:pt>
                <c:pt idx="3">
                  <c:v>Shaw</c:v>
                </c:pt>
                <c:pt idx="4">
                  <c:v>Total</c:v>
                </c:pt>
              </c:strCache>
            </c:strRef>
          </c:cat>
          <c:val>
            <c:numRef>
              <c:f>'Living situation &amp; How long'!$L$16:$P$16</c:f>
              <c:numCache>
                <c:formatCode>0.0%</c:formatCode>
                <c:ptCount val="5"/>
                <c:pt idx="0">
                  <c:v>0.72636815920398012</c:v>
                </c:pt>
                <c:pt idx="1">
                  <c:v>0.66972477064220182</c:v>
                </c:pt>
                <c:pt idx="2">
                  <c:v>0.74193548387096775</c:v>
                </c:pt>
                <c:pt idx="3">
                  <c:v>0.75</c:v>
                </c:pt>
                <c:pt idx="4">
                  <c:v>0.70229007633587781</c:v>
                </c:pt>
              </c:numCache>
            </c:numRef>
          </c:val>
          <c:extLst>
            <c:ext xmlns:c16="http://schemas.microsoft.com/office/drawing/2014/chart" uri="{C3380CC4-5D6E-409C-BE32-E72D297353CC}">
              <c16:uniqueId val="{00000004-EDEC-4D57-9C44-E600107063F7}"/>
            </c:ext>
          </c:extLst>
        </c:ser>
        <c:dLbls>
          <c:showLegendKey val="0"/>
          <c:showVal val="0"/>
          <c:showCatName val="0"/>
          <c:showSerName val="0"/>
          <c:showPercent val="0"/>
          <c:showBubbleSize val="0"/>
        </c:dLbls>
        <c:gapWidth val="219"/>
        <c:overlap val="-27"/>
        <c:axId val="341944360"/>
        <c:axId val="341945016"/>
      </c:barChart>
      <c:catAx>
        <c:axId val="341944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341945016"/>
        <c:crosses val="autoZero"/>
        <c:auto val="1"/>
        <c:lblAlgn val="ctr"/>
        <c:lblOffset val="100"/>
        <c:noMultiLvlLbl val="0"/>
      </c:catAx>
      <c:valAx>
        <c:axId val="3419450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3419443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8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latin typeface="Calibri" panose="020F050202020403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alibri" panose="020F0502020204030204" pitchFamily="34" charset="0"/>
                <a:ea typeface="+mn-ea"/>
                <a:cs typeface="+mn-cs"/>
              </a:defRPr>
            </a:pPr>
            <a:r>
              <a:rPr lang="en-US" sz="2000" dirty="0"/>
              <a:t>Q #2: Do you/they live alone or with others?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alibri" panose="020F0502020204030204" pitchFamily="34" charset="0"/>
              <a:ea typeface="+mn-ea"/>
              <a:cs typeface="+mn-cs"/>
            </a:defRPr>
          </a:pPr>
          <a:endParaRPr lang="en-US"/>
        </a:p>
      </c:txPr>
    </c:title>
    <c:autoTitleDeleted val="0"/>
    <c:plotArea>
      <c:layout/>
      <c:barChart>
        <c:barDir val="col"/>
        <c:grouping val="clustered"/>
        <c:varyColors val="0"/>
        <c:ser>
          <c:idx val="0"/>
          <c:order val="0"/>
          <c:tx>
            <c:strRef>
              <c:f>'Living situation &amp; How long'!$K$2</c:f>
              <c:strCache>
                <c:ptCount val="1"/>
                <c:pt idx="0">
                  <c:v>Live Alone</c:v>
                </c:pt>
              </c:strCache>
            </c:strRef>
          </c:tx>
          <c:spPr>
            <a:solidFill>
              <a:schemeClr val="accent1"/>
            </a:solidFill>
            <a:ln>
              <a:noFill/>
            </a:ln>
            <a:effectLst/>
          </c:spPr>
          <c:invertIfNegative val="0"/>
          <c:cat>
            <c:strRef>
              <c:f>'Living situation &amp; How long'!$L$1:$P$1</c:f>
              <c:strCache>
                <c:ptCount val="5"/>
                <c:pt idx="0">
                  <c:v>San Juan</c:v>
                </c:pt>
                <c:pt idx="1">
                  <c:v>Orcas</c:v>
                </c:pt>
                <c:pt idx="2">
                  <c:v>Lopez</c:v>
                </c:pt>
                <c:pt idx="3">
                  <c:v>Shaw</c:v>
                </c:pt>
                <c:pt idx="4">
                  <c:v>Total</c:v>
                </c:pt>
              </c:strCache>
            </c:strRef>
          </c:cat>
          <c:val>
            <c:numRef>
              <c:f>'Living situation &amp; How long'!$L$2:$P$2</c:f>
              <c:numCache>
                <c:formatCode>0.0%</c:formatCode>
                <c:ptCount val="5"/>
                <c:pt idx="0">
                  <c:v>0.30348258706467662</c:v>
                </c:pt>
                <c:pt idx="1">
                  <c:v>0.34862385321100919</c:v>
                </c:pt>
                <c:pt idx="2">
                  <c:v>0.37096774193548387</c:v>
                </c:pt>
                <c:pt idx="3">
                  <c:v>0.25</c:v>
                </c:pt>
                <c:pt idx="4">
                  <c:v>0.32569974554707382</c:v>
                </c:pt>
              </c:numCache>
            </c:numRef>
          </c:val>
          <c:extLst>
            <c:ext xmlns:c16="http://schemas.microsoft.com/office/drawing/2014/chart" uri="{C3380CC4-5D6E-409C-BE32-E72D297353CC}">
              <c16:uniqueId val="{00000000-EE2B-49FD-A6F2-DF49F0C69331}"/>
            </c:ext>
          </c:extLst>
        </c:ser>
        <c:ser>
          <c:idx val="1"/>
          <c:order val="1"/>
          <c:tx>
            <c:strRef>
              <c:f>'Living situation &amp; How long'!$K$3</c:f>
              <c:strCache>
                <c:ptCount val="1"/>
                <c:pt idx="0">
                  <c:v>Live w/ Others</c:v>
                </c:pt>
              </c:strCache>
            </c:strRef>
          </c:tx>
          <c:spPr>
            <a:solidFill>
              <a:schemeClr val="accent2"/>
            </a:solidFill>
            <a:ln>
              <a:noFill/>
            </a:ln>
            <a:effectLst/>
          </c:spPr>
          <c:invertIfNegative val="0"/>
          <c:cat>
            <c:strRef>
              <c:f>'Living situation &amp; How long'!$L$1:$P$1</c:f>
              <c:strCache>
                <c:ptCount val="5"/>
                <c:pt idx="0">
                  <c:v>San Juan</c:v>
                </c:pt>
                <c:pt idx="1">
                  <c:v>Orcas</c:v>
                </c:pt>
                <c:pt idx="2">
                  <c:v>Lopez</c:v>
                </c:pt>
                <c:pt idx="3">
                  <c:v>Shaw</c:v>
                </c:pt>
                <c:pt idx="4">
                  <c:v>Total</c:v>
                </c:pt>
              </c:strCache>
            </c:strRef>
          </c:cat>
          <c:val>
            <c:numRef>
              <c:f>'Living situation &amp; How long'!$L$3:$P$3</c:f>
              <c:numCache>
                <c:formatCode>0.0%</c:formatCode>
                <c:ptCount val="5"/>
                <c:pt idx="0">
                  <c:v>0.68159203980099503</c:v>
                </c:pt>
                <c:pt idx="1">
                  <c:v>0.6330275229357798</c:v>
                </c:pt>
                <c:pt idx="2">
                  <c:v>0.62903225806451613</c:v>
                </c:pt>
                <c:pt idx="3">
                  <c:v>0.75</c:v>
                </c:pt>
                <c:pt idx="4">
                  <c:v>0.65903307888040707</c:v>
                </c:pt>
              </c:numCache>
            </c:numRef>
          </c:val>
          <c:extLst>
            <c:ext xmlns:c16="http://schemas.microsoft.com/office/drawing/2014/chart" uri="{C3380CC4-5D6E-409C-BE32-E72D297353CC}">
              <c16:uniqueId val="{00000001-EE2B-49FD-A6F2-DF49F0C69331}"/>
            </c:ext>
          </c:extLst>
        </c:ser>
        <c:ser>
          <c:idx val="2"/>
          <c:order val="2"/>
          <c:tx>
            <c:strRef>
              <c:f>'Living situation &amp; How long'!$K$4</c:f>
              <c:strCache>
                <c:ptCount val="1"/>
                <c:pt idx="0">
                  <c:v>Prefer not to answer</c:v>
                </c:pt>
              </c:strCache>
            </c:strRef>
          </c:tx>
          <c:spPr>
            <a:solidFill>
              <a:schemeClr val="accent3"/>
            </a:solidFill>
            <a:ln>
              <a:noFill/>
            </a:ln>
            <a:effectLst/>
          </c:spPr>
          <c:invertIfNegative val="0"/>
          <c:cat>
            <c:strRef>
              <c:f>'Living situation &amp; How long'!$L$1:$P$1</c:f>
              <c:strCache>
                <c:ptCount val="5"/>
                <c:pt idx="0">
                  <c:v>San Juan</c:v>
                </c:pt>
                <c:pt idx="1">
                  <c:v>Orcas</c:v>
                </c:pt>
                <c:pt idx="2">
                  <c:v>Lopez</c:v>
                </c:pt>
                <c:pt idx="3">
                  <c:v>Shaw</c:v>
                </c:pt>
                <c:pt idx="4">
                  <c:v>Total</c:v>
                </c:pt>
              </c:strCache>
            </c:strRef>
          </c:cat>
          <c:val>
            <c:numRef>
              <c:f>'Living situation &amp; How long'!$L$4:$P$4</c:f>
              <c:numCache>
                <c:formatCode>0.0%</c:formatCode>
                <c:ptCount val="5"/>
                <c:pt idx="0">
                  <c:v>0</c:v>
                </c:pt>
                <c:pt idx="1">
                  <c:v>9.1743119266055051E-3</c:v>
                </c:pt>
                <c:pt idx="2">
                  <c:v>0</c:v>
                </c:pt>
                <c:pt idx="3">
                  <c:v>0</c:v>
                </c:pt>
                <c:pt idx="4">
                  <c:v>2.5445292620865142E-3</c:v>
                </c:pt>
              </c:numCache>
            </c:numRef>
          </c:val>
          <c:extLst>
            <c:ext xmlns:c16="http://schemas.microsoft.com/office/drawing/2014/chart" uri="{C3380CC4-5D6E-409C-BE32-E72D297353CC}">
              <c16:uniqueId val="{00000002-EE2B-49FD-A6F2-DF49F0C69331}"/>
            </c:ext>
          </c:extLst>
        </c:ser>
        <c:ser>
          <c:idx val="3"/>
          <c:order val="3"/>
          <c:tx>
            <c:strRef>
              <c:f>'Living situation &amp; How long'!$K$5</c:f>
              <c:strCache>
                <c:ptCount val="1"/>
                <c:pt idx="0">
                  <c:v>No Answer</c:v>
                </c:pt>
              </c:strCache>
            </c:strRef>
          </c:tx>
          <c:spPr>
            <a:solidFill>
              <a:schemeClr val="accent4"/>
            </a:solidFill>
            <a:ln>
              <a:noFill/>
            </a:ln>
            <a:effectLst/>
          </c:spPr>
          <c:invertIfNegative val="0"/>
          <c:cat>
            <c:strRef>
              <c:f>'Living situation &amp; How long'!$L$1:$P$1</c:f>
              <c:strCache>
                <c:ptCount val="5"/>
                <c:pt idx="0">
                  <c:v>San Juan</c:v>
                </c:pt>
                <c:pt idx="1">
                  <c:v>Orcas</c:v>
                </c:pt>
                <c:pt idx="2">
                  <c:v>Lopez</c:v>
                </c:pt>
                <c:pt idx="3">
                  <c:v>Shaw</c:v>
                </c:pt>
                <c:pt idx="4">
                  <c:v>Total</c:v>
                </c:pt>
              </c:strCache>
            </c:strRef>
          </c:cat>
          <c:val>
            <c:numRef>
              <c:f>'Living situation &amp; How long'!$L$5:$P$5</c:f>
              <c:numCache>
                <c:formatCode>0.0%</c:formatCode>
                <c:ptCount val="5"/>
                <c:pt idx="0">
                  <c:v>1.4925373134328358E-2</c:v>
                </c:pt>
                <c:pt idx="1">
                  <c:v>9.1743119266055051E-3</c:v>
                </c:pt>
                <c:pt idx="2">
                  <c:v>0</c:v>
                </c:pt>
                <c:pt idx="3">
                  <c:v>0</c:v>
                </c:pt>
                <c:pt idx="4">
                  <c:v>1.2722646310432569E-2</c:v>
                </c:pt>
              </c:numCache>
            </c:numRef>
          </c:val>
          <c:extLst>
            <c:ext xmlns:c16="http://schemas.microsoft.com/office/drawing/2014/chart" uri="{C3380CC4-5D6E-409C-BE32-E72D297353CC}">
              <c16:uniqueId val="{00000003-EE2B-49FD-A6F2-DF49F0C69331}"/>
            </c:ext>
          </c:extLst>
        </c:ser>
        <c:dLbls>
          <c:showLegendKey val="0"/>
          <c:showVal val="0"/>
          <c:showCatName val="0"/>
          <c:showSerName val="0"/>
          <c:showPercent val="0"/>
          <c:showBubbleSize val="0"/>
        </c:dLbls>
        <c:gapWidth val="219"/>
        <c:overlap val="-27"/>
        <c:axId val="948449176"/>
        <c:axId val="948448520"/>
      </c:barChart>
      <c:catAx>
        <c:axId val="948449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948448520"/>
        <c:crosses val="autoZero"/>
        <c:auto val="1"/>
        <c:lblAlgn val="ctr"/>
        <c:lblOffset val="100"/>
        <c:noMultiLvlLbl val="0"/>
      </c:catAx>
      <c:valAx>
        <c:axId val="9484485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94844917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8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alibri" panose="020F0502020204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12468895933464"/>
          <c:y val="3.8007610315773752E-2"/>
          <c:w val="0.83506578723114155"/>
          <c:h val="0.42495982069668281"/>
        </c:manualLayout>
      </c:layout>
      <c:barChart>
        <c:barDir val="col"/>
        <c:grouping val="clustered"/>
        <c:varyColors val="0"/>
        <c:ser>
          <c:idx val="0"/>
          <c:order val="0"/>
          <c:tx>
            <c:strRef>
              <c:f>Sheet4!$B$113</c:f>
              <c:strCache>
                <c:ptCount val="1"/>
              </c:strCache>
            </c:strRef>
          </c:tx>
          <c:spPr>
            <a:solidFill>
              <a:schemeClr val="accent1"/>
            </a:solidFill>
            <a:ln>
              <a:noFill/>
            </a:ln>
            <a:effectLst/>
          </c:spPr>
          <c:invertIfNegative val="0"/>
          <c:cat>
            <c:strRef>
              <c:f>Sheet4!$A$114:$A$124</c:f>
              <c:strCache>
                <c:ptCount val="11"/>
                <c:pt idx="0">
                  <c:v>Injury/Fall Prevention</c:v>
                </c:pt>
                <c:pt idx="1">
                  <c:v>Heart Disease</c:v>
                </c:pt>
                <c:pt idx="2">
                  <c:v>Personal Care</c:v>
                </c:pt>
                <c:pt idx="3">
                  <c:v>Diabetes</c:v>
                </c:pt>
                <c:pt idx="4">
                  <c:v>Cancer </c:v>
                </c:pt>
                <c:pt idx="5">
                  <c:v>Stroke</c:v>
                </c:pt>
                <c:pt idx="6">
                  <c:v>Dementia</c:v>
                </c:pt>
                <c:pt idx="7">
                  <c:v>Mental Health</c:v>
                </c:pt>
                <c:pt idx="8">
                  <c:v>COPD</c:v>
                </c:pt>
                <c:pt idx="9">
                  <c:v>Short term post hospital/surgery</c:v>
                </c:pt>
                <c:pt idx="10">
                  <c:v>Substance Use</c:v>
                </c:pt>
              </c:strCache>
            </c:strRef>
          </c:cat>
          <c:val>
            <c:numRef>
              <c:f>Sheet4!$B$114:$B$124</c:f>
              <c:numCache>
                <c:formatCode>0%</c:formatCode>
                <c:ptCount val="11"/>
                <c:pt idx="0">
                  <c:v>0.16</c:v>
                </c:pt>
                <c:pt idx="1">
                  <c:v>0.15</c:v>
                </c:pt>
                <c:pt idx="2">
                  <c:v>0.12</c:v>
                </c:pt>
                <c:pt idx="3">
                  <c:v>0.11</c:v>
                </c:pt>
                <c:pt idx="4">
                  <c:v>0.1</c:v>
                </c:pt>
              </c:numCache>
            </c:numRef>
          </c:val>
          <c:extLst>
            <c:ext xmlns:c16="http://schemas.microsoft.com/office/drawing/2014/chart" uri="{C3380CC4-5D6E-409C-BE32-E72D297353CC}">
              <c16:uniqueId val="{00000000-C592-42C2-9F6A-6484C02FB226}"/>
            </c:ext>
          </c:extLst>
        </c:ser>
        <c:ser>
          <c:idx val="1"/>
          <c:order val="1"/>
          <c:tx>
            <c:strRef>
              <c:f>Sheet4!$C$113</c:f>
              <c:strCache>
                <c:ptCount val="1"/>
                <c:pt idx="0">
                  <c:v>Total</c:v>
                </c:pt>
              </c:strCache>
            </c:strRef>
          </c:tx>
          <c:spPr>
            <a:solidFill>
              <a:schemeClr val="accent2"/>
            </a:solidFill>
            <a:ln>
              <a:noFill/>
            </a:ln>
            <a:effectLst/>
          </c:spPr>
          <c:invertIfNegative val="0"/>
          <c:cat>
            <c:strRef>
              <c:f>Sheet4!$A$114:$A$124</c:f>
              <c:strCache>
                <c:ptCount val="11"/>
                <c:pt idx="0">
                  <c:v>Injury/Fall Prevention</c:v>
                </c:pt>
                <c:pt idx="1">
                  <c:v>Heart Disease</c:v>
                </c:pt>
                <c:pt idx="2">
                  <c:v>Personal Care</c:v>
                </c:pt>
                <c:pt idx="3">
                  <c:v>Diabetes</c:v>
                </c:pt>
                <c:pt idx="4">
                  <c:v>Cancer </c:v>
                </c:pt>
                <c:pt idx="5">
                  <c:v>Stroke</c:v>
                </c:pt>
                <c:pt idx="6">
                  <c:v>Dementia</c:v>
                </c:pt>
                <c:pt idx="7">
                  <c:v>Mental Health</c:v>
                </c:pt>
                <c:pt idx="8">
                  <c:v>COPD</c:v>
                </c:pt>
                <c:pt idx="9">
                  <c:v>Short term post hospital/surgery</c:v>
                </c:pt>
                <c:pt idx="10">
                  <c:v>Substance Use</c:v>
                </c:pt>
              </c:strCache>
            </c:strRef>
          </c:cat>
          <c:val>
            <c:numRef>
              <c:f>Sheet4!$C$114:$C$124</c:f>
              <c:numCache>
                <c:formatCode>General</c:formatCode>
                <c:ptCount val="11"/>
                <c:pt idx="5" formatCode="0%">
                  <c:v>9.8989898989898989E-2</c:v>
                </c:pt>
                <c:pt idx="6" formatCode="0%">
                  <c:v>8.6868686868686873E-2</c:v>
                </c:pt>
                <c:pt idx="7" formatCode="0%">
                  <c:v>5.8585858585858588E-2</c:v>
                </c:pt>
                <c:pt idx="8" formatCode="0%">
                  <c:v>5.2525252525252523E-2</c:v>
                </c:pt>
                <c:pt idx="9" formatCode="0%">
                  <c:v>5.0505050505050504E-2</c:v>
                </c:pt>
                <c:pt idx="10" formatCode="0%">
                  <c:v>1.0101010101010102E-2</c:v>
                </c:pt>
              </c:numCache>
            </c:numRef>
          </c:val>
          <c:extLst>
            <c:ext xmlns:c16="http://schemas.microsoft.com/office/drawing/2014/chart" uri="{C3380CC4-5D6E-409C-BE32-E72D297353CC}">
              <c16:uniqueId val="{00000001-C592-42C2-9F6A-6484C02FB226}"/>
            </c:ext>
          </c:extLst>
        </c:ser>
        <c:dLbls>
          <c:showLegendKey val="0"/>
          <c:showVal val="0"/>
          <c:showCatName val="0"/>
          <c:showSerName val="0"/>
          <c:showPercent val="0"/>
          <c:showBubbleSize val="0"/>
        </c:dLbls>
        <c:gapWidth val="219"/>
        <c:overlap val="-27"/>
        <c:axId val="453654856"/>
        <c:axId val="4186640"/>
      </c:barChart>
      <c:catAx>
        <c:axId val="453654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4186640"/>
        <c:crosses val="autoZero"/>
        <c:auto val="1"/>
        <c:lblAlgn val="ctr"/>
        <c:lblOffset val="100"/>
        <c:noMultiLvlLbl val="0"/>
      </c:catAx>
      <c:valAx>
        <c:axId val="4186640"/>
        <c:scaling>
          <c:orientation val="minMax"/>
          <c:max val="0.300000000000000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453654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alibri" panose="020F050202020403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Q #12: Please</a:t>
            </a:r>
            <a:r>
              <a:rPr lang="en-US" b="1" baseline="0" dirty="0"/>
              <a:t> indicate the number of times you/they were hospitalized.</a:t>
            </a:r>
            <a:r>
              <a:rPr lang="en-US" baseline="0" dirty="0"/>
              <a:t>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'Without 3+ Hospitalization'!$A$52</c:f>
              <c:strCache>
                <c:ptCount val="1"/>
                <c:pt idx="0">
                  <c:v>Friday Harbor</c:v>
                </c:pt>
              </c:strCache>
            </c:strRef>
          </c:tx>
          <c:spPr>
            <a:solidFill>
              <a:schemeClr val="accent1"/>
            </a:solidFill>
            <a:ln>
              <a:noFill/>
            </a:ln>
            <a:effectLst/>
          </c:spPr>
          <c:invertIfNegative val="0"/>
          <c:cat>
            <c:strRef>
              <c:f>'Without 3+ Hospitalization'!$B$51:$F$51</c:f>
              <c:strCache>
                <c:ptCount val="5"/>
                <c:pt idx="0">
                  <c:v>San Juan</c:v>
                </c:pt>
                <c:pt idx="1">
                  <c:v>Orcas</c:v>
                </c:pt>
                <c:pt idx="2">
                  <c:v>Lopez</c:v>
                </c:pt>
                <c:pt idx="3">
                  <c:v>Shaw</c:v>
                </c:pt>
                <c:pt idx="4">
                  <c:v>Total </c:v>
                </c:pt>
              </c:strCache>
            </c:strRef>
          </c:cat>
          <c:val>
            <c:numRef>
              <c:f>'Without 3+ Hospitalization'!$B$52:$F$52</c:f>
              <c:numCache>
                <c:formatCode>0.0%</c:formatCode>
                <c:ptCount val="5"/>
                <c:pt idx="0">
                  <c:v>0.13636363636363635</c:v>
                </c:pt>
                <c:pt idx="1">
                  <c:v>0</c:v>
                </c:pt>
                <c:pt idx="2">
                  <c:v>0</c:v>
                </c:pt>
                <c:pt idx="3">
                  <c:v>0</c:v>
                </c:pt>
                <c:pt idx="4">
                  <c:v>5.7692307692307696E-2</c:v>
                </c:pt>
              </c:numCache>
            </c:numRef>
          </c:val>
          <c:extLst>
            <c:ext xmlns:c16="http://schemas.microsoft.com/office/drawing/2014/chart" uri="{C3380CC4-5D6E-409C-BE32-E72D297353CC}">
              <c16:uniqueId val="{00000000-AAFF-46C8-BCE4-E7C5164BBD3E}"/>
            </c:ext>
          </c:extLst>
        </c:ser>
        <c:ser>
          <c:idx val="1"/>
          <c:order val="1"/>
          <c:tx>
            <c:strRef>
              <c:f>'Without 3+ Hospitalization'!$A$53</c:f>
              <c:strCache>
                <c:ptCount val="1"/>
                <c:pt idx="0">
                  <c:v>Bellingham</c:v>
                </c:pt>
              </c:strCache>
            </c:strRef>
          </c:tx>
          <c:spPr>
            <a:solidFill>
              <a:schemeClr val="accent2"/>
            </a:solidFill>
            <a:ln>
              <a:noFill/>
            </a:ln>
            <a:effectLst/>
          </c:spPr>
          <c:invertIfNegative val="0"/>
          <c:cat>
            <c:strRef>
              <c:f>'Without 3+ Hospitalization'!$B$51:$F$51</c:f>
              <c:strCache>
                <c:ptCount val="5"/>
                <c:pt idx="0">
                  <c:v>San Juan</c:v>
                </c:pt>
                <c:pt idx="1">
                  <c:v>Orcas</c:v>
                </c:pt>
                <c:pt idx="2">
                  <c:v>Lopez</c:v>
                </c:pt>
                <c:pt idx="3">
                  <c:v>Shaw</c:v>
                </c:pt>
                <c:pt idx="4">
                  <c:v>Total </c:v>
                </c:pt>
              </c:strCache>
            </c:strRef>
          </c:cat>
          <c:val>
            <c:numRef>
              <c:f>'Without 3+ Hospitalization'!$B$53:$F$53</c:f>
              <c:numCache>
                <c:formatCode>0.0%</c:formatCode>
                <c:ptCount val="5"/>
                <c:pt idx="0">
                  <c:v>0.45454545454545453</c:v>
                </c:pt>
                <c:pt idx="1">
                  <c:v>0.25</c:v>
                </c:pt>
                <c:pt idx="2">
                  <c:v>0.2857142857142857</c:v>
                </c:pt>
                <c:pt idx="3">
                  <c:v>0.2857142857142857</c:v>
                </c:pt>
                <c:pt idx="4">
                  <c:v>0.34615384615384615</c:v>
                </c:pt>
              </c:numCache>
            </c:numRef>
          </c:val>
          <c:extLst>
            <c:ext xmlns:c16="http://schemas.microsoft.com/office/drawing/2014/chart" uri="{C3380CC4-5D6E-409C-BE32-E72D297353CC}">
              <c16:uniqueId val="{00000001-AAFF-46C8-BCE4-E7C5164BBD3E}"/>
            </c:ext>
          </c:extLst>
        </c:ser>
        <c:ser>
          <c:idx val="2"/>
          <c:order val="2"/>
          <c:tx>
            <c:strRef>
              <c:f>'Without 3+ Hospitalization'!$A$54</c:f>
              <c:strCache>
                <c:ptCount val="1"/>
                <c:pt idx="0">
                  <c:v>Anacortes</c:v>
                </c:pt>
              </c:strCache>
            </c:strRef>
          </c:tx>
          <c:spPr>
            <a:solidFill>
              <a:schemeClr val="accent3"/>
            </a:solidFill>
            <a:ln>
              <a:noFill/>
            </a:ln>
            <a:effectLst/>
          </c:spPr>
          <c:invertIfNegative val="0"/>
          <c:cat>
            <c:strRef>
              <c:f>'Without 3+ Hospitalization'!$B$51:$F$51</c:f>
              <c:strCache>
                <c:ptCount val="5"/>
                <c:pt idx="0">
                  <c:v>San Juan</c:v>
                </c:pt>
                <c:pt idx="1">
                  <c:v>Orcas</c:v>
                </c:pt>
                <c:pt idx="2">
                  <c:v>Lopez</c:v>
                </c:pt>
                <c:pt idx="3">
                  <c:v>Shaw</c:v>
                </c:pt>
                <c:pt idx="4">
                  <c:v>Total </c:v>
                </c:pt>
              </c:strCache>
            </c:strRef>
          </c:cat>
          <c:val>
            <c:numRef>
              <c:f>'Without 3+ Hospitalization'!$B$54:$F$54</c:f>
              <c:numCache>
                <c:formatCode>0.0%</c:formatCode>
                <c:ptCount val="5"/>
                <c:pt idx="0">
                  <c:v>9.0909090909090912E-2</c:v>
                </c:pt>
                <c:pt idx="1">
                  <c:v>0.25</c:v>
                </c:pt>
                <c:pt idx="2">
                  <c:v>0.5714285714285714</c:v>
                </c:pt>
                <c:pt idx="3">
                  <c:v>0.5714285714285714</c:v>
                </c:pt>
                <c:pt idx="4">
                  <c:v>0.26923076923076922</c:v>
                </c:pt>
              </c:numCache>
            </c:numRef>
          </c:val>
          <c:extLst>
            <c:ext xmlns:c16="http://schemas.microsoft.com/office/drawing/2014/chart" uri="{C3380CC4-5D6E-409C-BE32-E72D297353CC}">
              <c16:uniqueId val="{00000002-AAFF-46C8-BCE4-E7C5164BBD3E}"/>
            </c:ext>
          </c:extLst>
        </c:ser>
        <c:ser>
          <c:idx val="3"/>
          <c:order val="3"/>
          <c:tx>
            <c:strRef>
              <c:f>'Without 3+ Hospitalization'!$A$55</c:f>
              <c:strCache>
                <c:ptCount val="1"/>
                <c:pt idx="0">
                  <c:v>Other</c:v>
                </c:pt>
              </c:strCache>
            </c:strRef>
          </c:tx>
          <c:spPr>
            <a:solidFill>
              <a:schemeClr val="accent4"/>
            </a:solidFill>
            <a:ln>
              <a:noFill/>
            </a:ln>
            <a:effectLst/>
          </c:spPr>
          <c:invertIfNegative val="0"/>
          <c:cat>
            <c:strRef>
              <c:f>'Without 3+ Hospitalization'!$B$51:$F$51</c:f>
              <c:strCache>
                <c:ptCount val="5"/>
                <c:pt idx="0">
                  <c:v>San Juan</c:v>
                </c:pt>
                <c:pt idx="1">
                  <c:v>Orcas</c:v>
                </c:pt>
                <c:pt idx="2">
                  <c:v>Lopez</c:v>
                </c:pt>
                <c:pt idx="3">
                  <c:v>Shaw</c:v>
                </c:pt>
                <c:pt idx="4">
                  <c:v>Total </c:v>
                </c:pt>
              </c:strCache>
            </c:strRef>
          </c:cat>
          <c:val>
            <c:numRef>
              <c:f>'Without 3+ Hospitalization'!$B$55:$F$55</c:f>
              <c:numCache>
                <c:formatCode>0.0%</c:formatCode>
                <c:ptCount val="5"/>
                <c:pt idx="0">
                  <c:v>0.31818181818181818</c:v>
                </c:pt>
                <c:pt idx="1">
                  <c:v>0.5</c:v>
                </c:pt>
                <c:pt idx="2">
                  <c:v>0.14285714285714285</c:v>
                </c:pt>
                <c:pt idx="3">
                  <c:v>0.14285714285714285</c:v>
                </c:pt>
                <c:pt idx="4">
                  <c:v>0.32692307692307693</c:v>
                </c:pt>
              </c:numCache>
            </c:numRef>
          </c:val>
          <c:extLst>
            <c:ext xmlns:c16="http://schemas.microsoft.com/office/drawing/2014/chart" uri="{C3380CC4-5D6E-409C-BE32-E72D297353CC}">
              <c16:uniqueId val="{00000003-AAFF-46C8-BCE4-E7C5164BBD3E}"/>
            </c:ext>
          </c:extLst>
        </c:ser>
        <c:dLbls>
          <c:showLegendKey val="0"/>
          <c:showVal val="0"/>
          <c:showCatName val="0"/>
          <c:showSerName val="0"/>
          <c:showPercent val="0"/>
          <c:showBubbleSize val="0"/>
        </c:dLbls>
        <c:gapWidth val="219"/>
        <c:axId val="823516760"/>
        <c:axId val="823518072"/>
      </c:barChart>
      <c:catAx>
        <c:axId val="823516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3518072"/>
        <c:crosses val="autoZero"/>
        <c:auto val="1"/>
        <c:lblAlgn val="ctr"/>
        <c:lblOffset val="100"/>
        <c:noMultiLvlLbl val="0"/>
      </c:catAx>
      <c:valAx>
        <c:axId val="8235180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35167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Sheet1!$A$28:$A$39</c:f>
              <c:strCache>
                <c:ptCount val="12"/>
                <c:pt idx="0">
                  <c:v>cleaning, cooking, transportation</c:v>
                </c:pt>
                <c:pt idx="1">
                  <c:v>Medication Management</c:v>
                </c:pt>
                <c:pt idx="2">
                  <c:v>Personal care</c:v>
                </c:pt>
                <c:pt idx="3">
                  <c:v>Assisted Living</c:v>
                </c:pt>
                <c:pt idx="4">
                  <c:v>Home safety checks</c:v>
                </c:pt>
                <c:pt idx="5">
                  <c:v>Monitoring for blood pressure, weight, fluids, etc. </c:v>
                </c:pt>
                <c:pt idx="6">
                  <c:v>home repair</c:v>
                </c:pt>
                <c:pt idx="7">
                  <c:v>Consulting nurse</c:v>
                </c:pt>
                <c:pt idx="8">
                  <c:v>Respite</c:v>
                </c:pt>
                <c:pt idx="9">
                  <c:v>home delivered meals</c:v>
                </c:pt>
                <c:pt idx="10">
                  <c:v>adult day health</c:v>
                </c:pt>
                <c:pt idx="11">
                  <c:v>Medical equipment/supplies</c:v>
                </c:pt>
              </c:strCache>
            </c:strRef>
          </c:cat>
          <c:val>
            <c:numRef>
              <c:f>Sheet1!$B$28:$B$39</c:f>
              <c:numCache>
                <c:formatCode>0%</c:formatCode>
                <c:ptCount val="12"/>
                <c:pt idx="0">
                  <c:v>0.14000000000000001</c:v>
                </c:pt>
                <c:pt idx="1">
                  <c:v>0.11</c:v>
                </c:pt>
                <c:pt idx="2">
                  <c:v>0.1</c:v>
                </c:pt>
                <c:pt idx="3">
                  <c:v>0.09</c:v>
                </c:pt>
                <c:pt idx="4">
                  <c:v>0.09</c:v>
                </c:pt>
                <c:pt idx="5">
                  <c:v>0.09</c:v>
                </c:pt>
              </c:numCache>
            </c:numRef>
          </c:val>
          <c:extLst>
            <c:ext xmlns:c16="http://schemas.microsoft.com/office/drawing/2014/chart" uri="{C3380CC4-5D6E-409C-BE32-E72D297353CC}">
              <c16:uniqueId val="{00000000-C405-4102-B26C-387771B6A561}"/>
            </c:ext>
          </c:extLst>
        </c:ser>
        <c:ser>
          <c:idx val="1"/>
          <c:order val="1"/>
          <c:spPr>
            <a:solidFill>
              <a:schemeClr val="accent2"/>
            </a:solidFill>
            <a:ln>
              <a:noFill/>
            </a:ln>
            <a:effectLst/>
          </c:spPr>
          <c:invertIfNegative val="0"/>
          <c:cat>
            <c:strRef>
              <c:f>Sheet1!$A$28:$A$39</c:f>
              <c:strCache>
                <c:ptCount val="12"/>
                <c:pt idx="0">
                  <c:v>cleaning, cooking, transportation</c:v>
                </c:pt>
                <c:pt idx="1">
                  <c:v>Medication Management</c:v>
                </c:pt>
                <c:pt idx="2">
                  <c:v>Personal care</c:v>
                </c:pt>
                <c:pt idx="3">
                  <c:v>Assisted Living</c:v>
                </c:pt>
                <c:pt idx="4">
                  <c:v>Home safety checks</c:v>
                </c:pt>
                <c:pt idx="5">
                  <c:v>Monitoring for blood pressure, weight, fluids, etc. </c:v>
                </c:pt>
                <c:pt idx="6">
                  <c:v>home repair</c:v>
                </c:pt>
                <c:pt idx="7">
                  <c:v>Consulting nurse</c:v>
                </c:pt>
                <c:pt idx="8">
                  <c:v>Respite</c:v>
                </c:pt>
                <c:pt idx="9">
                  <c:v>home delivered meals</c:v>
                </c:pt>
                <c:pt idx="10">
                  <c:v>adult day health</c:v>
                </c:pt>
                <c:pt idx="11">
                  <c:v>Medical equipment/supplies</c:v>
                </c:pt>
              </c:strCache>
            </c:strRef>
          </c:cat>
          <c:val>
            <c:numRef>
              <c:f>Sheet1!$C$28:$C$39</c:f>
              <c:numCache>
                <c:formatCode>General</c:formatCode>
                <c:ptCount val="12"/>
                <c:pt idx="6" formatCode="0%">
                  <c:v>0.08</c:v>
                </c:pt>
                <c:pt idx="7" formatCode="0%">
                  <c:v>7.0000000000000007E-2</c:v>
                </c:pt>
                <c:pt idx="8" formatCode="0%">
                  <c:v>0.06</c:v>
                </c:pt>
                <c:pt idx="9" formatCode="0%">
                  <c:v>0.05</c:v>
                </c:pt>
                <c:pt idx="10" formatCode="0%">
                  <c:v>0.05</c:v>
                </c:pt>
                <c:pt idx="11" formatCode="0%">
                  <c:v>0.05</c:v>
                </c:pt>
              </c:numCache>
            </c:numRef>
          </c:val>
          <c:extLst>
            <c:ext xmlns:c16="http://schemas.microsoft.com/office/drawing/2014/chart" uri="{C3380CC4-5D6E-409C-BE32-E72D297353CC}">
              <c16:uniqueId val="{00000001-C405-4102-B26C-387771B6A561}"/>
            </c:ext>
          </c:extLst>
        </c:ser>
        <c:dLbls>
          <c:showLegendKey val="0"/>
          <c:showVal val="0"/>
          <c:showCatName val="0"/>
          <c:showSerName val="0"/>
          <c:showPercent val="0"/>
          <c:showBubbleSize val="0"/>
        </c:dLbls>
        <c:gapWidth val="219"/>
        <c:overlap val="-27"/>
        <c:axId val="577988488"/>
        <c:axId val="577988816"/>
      </c:barChart>
      <c:catAx>
        <c:axId val="577988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77988816"/>
        <c:crosses val="autoZero"/>
        <c:auto val="1"/>
        <c:lblAlgn val="ctr"/>
        <c:lblOffset val="100"/>
        <c:noMultiLvlLbl val="0"/>
      </c:catAx>
      <c:valAx>
        <c:axId val="577988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77988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mn-cs"/>
              </a:defRPr>
            </a:pPr>
            <a:r>
              <a:rPr lang="en-US" dirty="0"/>
              <a:t>Q #19: How many people are you aware of that had to move off island?</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mn-cs"/>
            </a:defRPr>
          </a:pPr>
          <a:endParaRPr lang="en-US"/>
        </a:p>
      </c:txPr>
    </c:title>
    <c:autoTitleDeleted val="0"/>
    <c:plotArea>
      <c:layout/>
      <c:barChart>
        <c:barDir val="col"/>
        <c:grouping val="clustered"/>
        <c:varyColors val="0"/>
        <c:ser>
          <c:idx val="0"/>
          <c:order val="0"/>
          <c:tx>
            <c:strRef>
              <c:f>'Move Off Island Count'!$L$10</c:f>
              <c:strCache>
                <c:ptCount val="1"/>
                <c:pt idx="0">
                  <c:v>San Juan</c:v>
                </c:pt>
              </c:strCache>
            </c:strRef>
          </c:tx>
          <c:spPr>
            <a:solidFill>
              <a:schemeClr val="accent1"/>
            </a:solidFill>
            <a:ln>
              <a:noFill/>
            </a:ln>
            <a:effectLst/>
          </c:spPr>
          <c:invertIfNegative val="0"/>
          <c:cat>
            <c:strRef>
              <c:f>'Move Off Island Count'!$K$11:$K$18</c:f>
              <c:strCache>
                <c:ptCount val="8"/>
                <c:pt idx="0">
                  <c:v>1 person</c:v>
                </c:pt>
                <c:pt idx="1">
                  <c:v>2 people</c:v>
                </c:pt>
                <c:pt idx="2">
                  <c:v>3 people</c:v>
                </c:pt>
                <c:pt idx="3">
                  <c:v>4 people</c:v>
                </c:pt>
                <c:pt idx="4">
                  <c:v>5+ people</c:v>
                </c:pt>
                <c:pt idx="5">
                  <c:v>Don't Know</c:v>
                </c:pt>
                <c:pt idx="6">
                  <c:v>Prefer not to Answer</c:v>
                </c:pt>
                <c:pt idx="7">
                  <c:v>No Answer</c:v>
                </c:pt>
              </c:strCache>
            </c:strRef>
          </c:cat>
          <c:val>
            <c:numRef>
              <c:f>'Move Off Island Count'!$L$11:$L$18</c:f>
              <c:numCache>
                <c:formatCode>0.0%</c:formatCode>
                <c:ptCount val="8"/>
                <c:pt idx="0">
                  <c:v>0.11805555555555555</c:v>
                </c:pt>
                <c:pt idx="1">
                  <c:v>0.2361111111111111</c:v>
                </c:pt>
                <c:pt idx="2">
                  <c:v>0.15972222222222221</c:v>
                </c:pt>
                <c:pt idx="3">
                  <c:v>9.0277777777777776E-2</c:v>
                </c:pt>
                <c:pt idx="4">
                  <c:v>0.24305555555555555</c:v>
                </c:pt>
                <c:pt idx="5">
                  <c:v>0.1388888888888889</c:v>
                </c:pt>
                <c:pt idx="6">
                  <c:v>6.9444444444444441E-3</c:v>
                </c:pt>
                <c:pt idx="7">
                  <c:v>6.9444444444444441E-3</c:v>
                </c:pt>
              </c:numCache>
            </c:numRef>
          </c:val>
          <c:extLst>
            <c:ext xmlns:c16="http://schemas.microsoft.com/office/drawing/2014/chart" uri="{C3380CC4-5D6E-409C-BE32-E72D297353CC}">
              <c16:uniqueId val="{00000000-8E43-4059-973B-6A982F7BC288}"/>
            </c:ext>
          </c:extLst>
        </c:ser>
        <c:ser>
          <c:idx val="1"/>
          <c:order val="1"/>
          <c:tx>
            <c:strRef>
              <c:f>'Move Off Island Count'!$M$10</c:f>
              <c:strCache>
                <c:ptCount val="1"/>
                <c:pt idx="0">
                  <c:v>Orcas</c:v>
                </c:pt>
              </c:strCache>
            </c:strRef>
          </c:tx>
          <c:spPr>
            <a:solidFill>
              <a:schemeClr val="accent2"/>
            </a:solidFill>
            <a:ln>
              <a:noFill/>
            </a:ln>
            <a:effectLst/>
          </c:spPr>
          <c:invertIfNegative val="0"/>
          <c:cat>
            <c:strRef>
              <c:f>'Move Off Island Count'!$K$11:$K$18</c:f>
              <c:strCache>
                <c:ptCount val="8"/>
                <c:pt idx="0">
                  <c:v>1 person</c:v>
                </c:pt>
                <c:pt idx="1">
                  <c:v>2 people</c:v>
                </c:pt>
                <c:pt idx="2">
                  <c:v>3 people</c:v>
                </c:pt>
                <c:pt idx="3">
                  <c:v>4 people</c:v>
                </c:pt>
                <c:pt idx="4">
                  <c:v>5+ people</c:v>
                </c:pt>
                <c:pt idx="5">
                  <c:v>Don't Know</c:v>
                </c:pt>
                <c:pt idx="6">
                  <c:v>Prefer not to Answer</c:v>
                </c:pt>
                <c:pt idx="7">
                  <c:v>No Answer</c:v>
                </c:pt>
              </c:strCache>
            </c:strRef>
          </c:cat>
          <c:val>
            <c:numRef>
              <c:f>'Move Off Island Count'!$M$11:$M$18</c:f>
              <c:numCache>
                <c:formatCode>0.0%</c:formatCode>
                <c:ptCount val="8"/>
                <c:pt idx="0">
                  <c:v>6.6666666666666666E-2</c:v>
                </c:pt>
                <c:pt idx="1">
                  <c:v>0.13333333333333333</c:v>
                </c:pt>
                <c:pt idx="2">
                  <c:v>0.16</c:v>
                </c:pt>
                <c:pt idx="3">
                  <c:v>0.12</c:v>
                </c:pt>
                <c:pt idx="4">
                  <c:v>0.37333333333333335</c:v>
                </c:pt>
                <c:pt idx="5">
                  <c:v>0.14666666666666667</c:v>
                </c:pt>
                <c:pt idx="6">
                  <c:v>0</c:v>
                </c:pt>
                <c:pt idx="7">
                  <c:v>0</c:v>
                </c:pt>
              </c:numCache>
            </c:numRef>
          </c:val>
          <c:extLst>
            <c:ext xmlns:c16="http://schemas.microsoft.com/office/drawing/2014/chart" uri="{C3380CC4-5D6E-409C-BE32-E72D297353CC}">
              <c16:uniqueId val="{00000001-8E43-4059-973B-6A982F7BC288}"/>
            </c:ext>
          </c:extLst>
        </c:ser>
        <c:ser>
          <c:idx val="2"/>
          <c:order val="2"/>
          <c:tx>
            <c:strRef>
              <c:f>'Move Off Island Count'!$N$10</c:f>
              <c:strCache>
                <c:ptCount val="1"/>
                <c:pt idx="0">
                  <c:v>Lopez</c:v>
                </c:pt>
              </c:strCache>
            </c:strRef>
          </c:tx>
          <c:spPr>
            <a:solidFill>
              <a:schemeClr val="accent3"/>
            </a:solidFill>
            <a:ln>
              <a:noFill/>
            </a:ln>
            <a:effectLst/>
          </c:spPr>
          <c:invertIfNegative val="0"/>
          <c:cat>
            <c:strRef>
              <c:f>'Move Off Island Count'!$K$11:$K$18</c:f>
              <c:strCache>
                <c:ptCount val="8"/>
                <c:pt idx="0">
                  <c:v>1 person</c:v>
                </c:pt>
                <c:pt idx="1">
                  <c:v>2 people</c:v>
                </c:pt>
                <c:pt idx="2">
                  <c:v>3 people</c:v>
                </c:pt>
                <c:pt idx="3">
                  <c:v>4 people</c:v>
                </c:pt>
                <c:pt idx="4">
                  <c:v>5+ people</c:v>
                </c:pt>
                <c:pt idx="5">
                  <c:v>Don't Know</c:v>
                </c:pt>
                <c:pt idx="6">
                  <c:v>Prefer not to Answer</c:v>
                </c:pt>
                <c:pt idx="7">
                  <c:v>No Answer</c:v>
                </c:pt>
              </c:strCache>
            </c:strRef>
          </c:cat>
          <c:val>
            <c:numRef>
              <c:f>'Move Off Island Count'!$N$11:$N$18</c:f>
              <c:numCache>
                <c:formatCode>0.0%</c:formatCode>
                <c:ptCount val="8"/>
                <c:pt idx="0">
                  <c:v>0.1</c:v>
                </c:pt>
                <c:pt idx="1">
                  <c:v>7.4999999999999997E-2</c:v>
                </c:pt>
                <c:pt idx="2">
                  <c:v>0.17499999999999999</c:v>
                </c:pt>
                <c:pt idx="3">
                  <c:v>0.15</c:v>
                </c:pt>
                <c:pt idx="4">
                  <c:v>0.375</c:v>
                </c:pt>
                <c:pt idx="5">
                  <c:v>0.125</c:v>
                </c:pt>
                <c:pt idx="6">
                  <c:v>0</c:v>
                </c:pt>
                <c:pt idx="7">
                  <c:v>0</c:v>
                </c:pt>
              </c:numCache>
            </c:numRef>
          </c:val>
          <c:extLst>
            <c:ext xmlns:c16="http://schemas.microsoft.com/office/drawing/2014/chart" uri="{C3380CC4-5D6E-409C-BE32-E72D297353CC}">
              <c16:uniqueId val="{00000002-8E43-4059-973B-6A982F7BC288}"/>
            </c:ext>
          </c:extLst>
        </c:ser>
        <c:ser>
          <c:idx val="3"/>
          <c:order val="3"/>
          <c:tx>
            <c:strRef>
              <c:f>'Move Off Island Count'!$O$10</c:f>
              <c:strCache>
                <c:ptCount val="1"/>
                <c:pt idx="0">
                  <c:v>Shaw</c:v>
                </c:pt>
              </c:strCache>
            </c:strRef>
          </c:tx>
          <c:spPr>
            <a:solidFill>
              <a:schemeClr val="accent4"/>
            </a:solidFill>
            <a:ln>
              <a:noFill/>
            </a:ln>
            <a:effectLst/>
          </c:spPr>
          <c:invertIfNegative val="0"/>
          <c:cat>
            <c:strRef>
              <c:f>'Move Off Island Count'!$K$11:$K$18</c:f>
              <c:strCache>
                <c:ptCount val="8"/>
                <c:pt idx="0">
                  <c:v>1 person</c:v>
                </c:pt>
                <c:pt idx="1">
                  <c:v>2 people</c:v>
                </c:pt>
                <c:pt idx="2">
                  <c:v>3 people</c:v>
                </c:pt>
                <c:pt idx="3">
                  <c:v>4 people</c:v>
                </c:pt>
                <c:pt idx="4">
                  <c:v>5+ people</c:v>
                </c:pt>
                <c:pt idx="5">
                  <c:v>Don't Know</c:v>
                </c:pt>
                <c:pt idx="6">
                  <c:v>Prefer not to Answer</c:v>
                </c:pt>
                <c:pt idx="7">
                  <c:v>No Answer</c:v>
                </c:pt>
              </c:strCache>
            </c:strRef>
          </c:cat>
          <c:val>
            <c:numRef>
              <c:f>'Move Off Island Count'!$O$11:$O$18</c:f>
              <c:numCache>
                <c:formatCode>0.0%</c:formatCode>
                <c:ptCount val="8"/>
                <c:pt idx="0">
                  <c:v>0</c:v>
                </c:pt>
                <c:pt idx="1">
                  <c:v>0.16666666666666666</c:v>
                </c:pt>
                <c:pt idx="2">
                  <c:v>0.33333333333333331</c:v>
                </c:pt>
                <c:pt idx="3">
                  <c:v>0</c:v>
                </c:pt>
                <c:pt idx="4">
                  <c:v>0.33333333333333331</c:v>
                </c:pt>
                <c:pt idx="5">
                  <c:v>0.16666666666666666</c:v>
                </c:pt>
                <c:pt idx="6">
                  <c:v>0</c:v>
                </c:pt>
                <c:pt idx="7">
                  <c:v>0</c:v>
                </c:pt>
              </c:numCache>
            </c:numRef>
          </c:val>
          <c:extLst>
            <c:ext xmlns:c16="http://schemas.microsoft.com/office/drawing/2014/chart" uri="{C3380CC4-5D6E-409C-BE32-E72D297353CC}">
              <c16:uniqueId val="{00000003-8E43-4059-973B-6A982F7BC288}"/>
            </c:ext>
          </c:extLst>
        </c:ser>
        <c:ser>
          <c:idx val="4"/>
          <c:order val="4"/>
          <c:tx>
            <c:strRef>
              <c:f>'Move Off Island Count'!$P$10</c:f>
              <c:strCache>
                <c:ptCount val="1"/>
                <c:pt idx="0">
                  <c:v>No specific zip code, but resident of San Juan County</c:v>
                </c:pt>
              </c:strCache>
            </c:strRef>
          </c:tx>
          <c:spPr>
            <a:solidFill>
              <a:schemeClr val="accent5"/>
            </a:solidFill>
            <a:ln>
              <a:noFill/>
            </a:ln>
            <a:effectLst/>
          </c:spPr>
          <c:invertIfNegative val="0"/>
          <c:cat>
            <c:strRef>
              <c:f>'Move Off Island Count'!$K$11:$K$18</c:f>
              <c:strCache>
                <c:ptCount val="8"/>
                <c:pt idx="0">
                  <c:v>1 person</c:v>
                </c:pt>
                <c:pt idx="1">
                  <c:v>2 people</c:v>
                </c:pt>
                <c:pt idx="2">
                  <c:v>3 people</c:v>
                </c:pt>
                <c:pt idx="3">
                  <c:v>4 people</c:v>
                </c:pt>
                <c:pt idx="4">
                  <c:v>5+ people</c:v>
                </c:pt>
                <c:pt idx="5">
                  <c:v>Don't Know</c:v>
                </c:pt>
                <c:pt idx="6">
                  <c:v>Prefer not to Answer</c:v>
                </c:pt>
                <c:pt idx="7">
                  <c:v>No Answer</c:v>
                </c:pt>
              </c:strCache>
            </c:strRef>
          </c:cat>
          <c:val>
            <c:numRef>
              <c:f>'Move Off Island Count'!$P$11:$P$18</c:f>
              <c:numCache>
                <c:formatCode>0.0%</c:formatCode>
                <c:ptCount val="8"/>
                <c:pt idx="0">
                  <c:v>0</c:v>
                </c:pt>
                <c:pt idx="1">
                  <c:v>0.14285714285714285</c:v>
                </c:pt>
                <c:pt idx="2">
                  <c:v>0.14285714285714285</c:v>
                </c:pt>
                <c:pt idx="3">
                  <c:v>0</c:v>
                </c:pt>
                <c:pt idx="4">
                  <c:v>0.2857142857142857</c:v>
                </c:pt>
                <c:pt idx="5">
                  <c:v>0.42857142857142855</c:v>
                </c:pt>
                <c:pt idx="6">
                  <c:v>0</c:v>
                </c:pt>
                <c:pt idx="7">
                  <c:v>0</c:v>
                </c:pt>
              </c:numCache>
            </c:numRef>
          </c:val>
          <c:extLst>
            <c:ext xmlns:c16="http://schemas.microsoft.com/office/drawing/2014/chart" uri="{C3380CC4-5D6E-409C-BE32-E72D297353CC}">
              <c16:uniqueId val="{00000004-8E43-4059-973B-6A982F7BC288}"/>
            </c:ext>
          </c:extLst>
        </c:ser>
        <c:dLbls>
          <c:showLegendKey val="0"/>
          <c:showVal val="0"/>
          <c:showCatName val="0"/>
          <c:showSerName val="0"/>
          <c:showPercent val="0"/>
          <c:showBubbleSize val="0"/>
        </c:dLbls>
        <c:gapWidth val="219"/>
        <c:overlap val="-27"/>
        <c:axId val="972566584"/>
        <c:axId val="972573472"/>
      </c:barChart>
      <c:catAx>
        <c:axId val="97256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972573472"/>
        <c:crosses val="autoZero"/>
        <c:auto val="1"/>
        <c:lblAlgn val="ctr"/>
        <c:lblOffset val="100"/>
        <c:noMultiLvlLbl val="0"/>
      </c:catAx>
      <c:valAx>
        <c:axId val="9725734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9725665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alibri" panose="020F050202020403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5E91F1F-0896-4737-AEB1-7D1F191AE594}" type="datetimeFigureOut">
              <a:rPr lang="en-US" smtClean="0"/>
              <a:t>10/14/2019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E67ED3-8CBC-4A88-AA6C-78EA48FAACC7}" type="slidenum">
              <a:rPr lang="en-US" smtClean="0"/>
              <a:t>‹#›</a:t>
            </a:fld>
            <a:endParaRPr lang="en-US" dirty="0"/>
          </a:p>
        </p:txBody>
      </p:sp>
    </p:spTree>
    <p:extLst>
      <p:ext uri="{BB962C8B-B14F-4D97-AF65-F5344CB8AC3E}">
        <p14:creationId xmlns:p14="http://schemas.microsoft.com/office/powerpoint/2010/main" val="312824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8D54374B-35AF-4191-B979-2B694264B3F4}" type="datetime1">
              <a:rPr lang="en-US" smtClean="0"/>
              <a:t>10/14/2019</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FEC8EC3-3883-409D-99D9-66BA82C6D7A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2DFA13-4A2E-4642-8508-6298DE003737}" type="datetime1">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B87954-2470-482A-BE58-E0CED6FB21AE}" type="datetime1">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183FDD-DF0D-43C6-AB9F-DA292616C343}" type="datetime1">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6010143-70E3-4F8D-924E-C73DC79A9705}" type="datetime1">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450B6B-E98C-4FDD-A3EB-DB311F9AFC51}" type="datetime1">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E0D9598-2493-4E9D-8386-379817ECEB13}" type="datetime1">
              <a:rPr lang="en-US" smtClean="0"/>
              <a:t>10/14/2019</a:t>
            </a:fld>
            <a:endParaRPr lang="en-US" dirty="0"/>
          </a:p>
        </p:txBody>
      </p:sp>
      <p:sp>
        <p:nvSpPr>
          <p:cNvPr id="27" name="Slide Number Placeholder 26"/>
          <p:cNvSpPr>
            <a:spLocks noGrp="1"/>
          </p:cNvSpPr>
          <p:nvPr>
            <p:ph type="sldNum" sz="quarter" idx="11"/>
          </p:nvPr>
        </p:nvSpPr>
        <p:spPr/>
        <p:txBody>
          <a:bodyPr rtlCol="0"/>
          <a:lstStyle/>
          <a:p>
            <a:fld id="{5FEC8EC3-3883-409D-99D9-66BA82C6D7A7}"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081E83C9-6A04-47D1-991F-13847EBC24D3}" type="datetime1">
              <a:rPr lang="en-US" smtClean="0"/>
              <a:t>10/14/2019</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5FEC8EC3-3883-409D-99D9-66BA82C6D7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23088-1B2F-4F06-807D-91F5A54CD52C}" type="datetime1">
              <a:rPr lang="en-US" smtClean="0"/>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86DC82-4ACE-4FF5-900E-66225C22E406}" type="datetime1">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885FD85-E416-4B6A-B111-7261D3F16A57}" type="datetime1">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EC8EC3-3883-409D-99D9-66BA82C6D7A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6CC9343-21AE-4320-A3D3-100E55526145}" type="datetime1">
              <a:rPr lang="en-US" smtClean="0"/>
              <a:t>10/14/2019</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FEC8EC3-3883-409D-99D9-66BA82C6D7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Autofit/>
          </a:bodyPr>
          <a:lstStyle/>
          <a:p>
            <a:pPr algn="ctr"/>
            <a:r>
              <a:rPr lang="en-US" sz="2800" dirty="0">
                <a:latin typeface="Calibri" panose="020F0502020204030204" pitchFamily="34" charset="0"/>
              </a:rPr>
              <a:t>Community Survey Results </a:t>
            </a:r>
            <a:br>
              <a:rPr lang="en-US" sz="2800" dirty="0">
                <a:latin typeface="Calibri" panose="020F0502020204030204" pitchFamily="34" charset="0"/>
              </a:rPr>
            </a:br>
            <a:r>
              <a:rPr lang="en-US" sz="2800" dirty="0">
                <a:latin typeface="Calibri" panose="020F0502020204030204" pitchFamily="34" charset="0"/>
              </a:rPr>
              <a:t>and </a:t>
            </a:r>
            <a:br>
              <a:rPr lang="en-US" sz="2800" dirty="0">
                <a:latin typeface="Calibri" panose="020F0502020204030204" pitchFamily="34" charset="0"/>
              </a:rPr>
            </a:br>
            <a:r>
              <a:rPr lang="en-US" sz="2800" dirty="0">
                <a:latin typeface="Calibri" panose="020F0502020204030204" pitchFamily="34" charset="0"/>
              </a:rPr>
              <a:t>Implications for Senior Service Programming</a:t>
            </a:r>
          </a:p>
        </p:txBody>
      </p:sp>
      <p:sp>
        <p:nvSpPr>
          <p:cNvPr id="3" name="Subtitle 2"/>
          <p:cNvSpPr>
            <a:spLocks noGrp="1"/>
          </p:cNvSpPr>
          <p:nvPr>
            <p:ph type="subTitle" idx="1"/>
          </p:nvPr>
        </p:nvSpPr>
        <p:spPr/>
        <p:txBody>
          <a:bodyPr/>
          <a:lstStyle/>
          <a:p>
            <a:r>
              <a:rPr lang="en-US" dirty="0">
                <a:latin typeface="Calibri" panose="020F0502020204030204" pitchFamily="34" charset="0"/>
              </a:rPr>
              <a:t>September 23, 2019</a:t>
            </a:r>
          </a:p>
        </p:txBody>
      </p:sp>
      <p:pic>
        <p:nvPicPr>
          <p:cNvPr id="4" name="Picture 3" descr="A close up of a logo&#10;&#10;Description automatically generated">
            <a:extLst>
              <a:ext uri="{FF2B5EF4-FFF2-40B4-BE49-F238E27FC236}">
                <a16:creationId xmlns:a16="http://schemas.microsoft.com/office/drawing/2014/main" id="{78DE8476-EE21-4EE6-8669-CF176334F0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7619" y="5791200"/>
            <a:ext cx="5256381" cy="931908"/>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38200"/>
            <a:ext cx="7626350" cy="15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769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07E1-9D68-44B2-9CE3-03CDBFBC5D56}"/>
              </a:ext>
            </a:extLst>
          </p:cNvPr>
          <p:cNvSpPr>
            <a:spLocks noGrp="1"/>
          </p:cNvSpPr>
          <p:nvPr>
            <p:ph type="title"/>
          </p:nvPr>
        </p:nvSpPr>
        <p:spPr>
          <a:xfrm>
            <a:off x="141790" y="1014363"/>
            <a:ext cx="8784336" cy="1066800"/>
          </a:xfrm>
        </p:spPr>
        <p:txBody>
          <a:bodyPr>
            <a:noAutofit/>
          </a:bodyPr>
          <a:lstStyle/>
          <a:p>
            <a:r>
              <a:rPr lang="en-US" sz="2200" b="1" dirty="0"/>
              <a:t>About 66% of survey respondents self-reported good to excellent health and the full ability to live independently; 15% reported poor to marginal or declining health and anticipated need for more services in the near future. Once those with 3+ medical conditions were excluded, the % in good health increased to 76%, ranging from 72% on Orcas to a high of 88% on Shaw. </a:t>
            </a:r>
          </a:p>
        </p:txBody>
      </p:sp>
      <p:graphicFrame>
        <p:nvGraphicFramePr>
          <p:cNvPr id="7" name="Content Placeholder 6">
            <a:extLst>
              <a:ext uri="{FF2B5EF4-FFF2-40B4-BE49-F238E27FC236}">
                <a16:creationId xmlns:a16="http://schemas.microsoft.com/office/drawing/2014/main" id="{FDC11CB0-FAC7-4F83-86A6-3C0836A78347}"/>
              </a:ext>
            </a:extLst>
          </p:cNvPr>
          <p:cNvGraphicFramePr>
            <a:graphicFrameLocks noGrp="1"/>
          </p:cNvGraphicFramePr>
          <p:nvPr>
            <p:ph idx="1"/>
            <p:extLst>
              <p:ext uri="{D42A27DB-BD31-4B8C-83A1-F6EECF244321}">
                <p14:modId xmlns:p14="http://schemas.microsoft.com/office/powerpoint/2010/main" val="33091068"/>
              </p:ext>
            </p:extLst>
          </p:nvPr>
        </p:nvGraphicFramePr>
        <p:xfrm>
          <a:off x="103632" y="3312831"/>
          <a:ext cx="8936736" cy="3285096"/>
        </p:xfrm>
        <a:graphic>
          <a:graphicData uri="http://schemas.openxmlformats.org/drawingml/2006/table">
            <a:tbl>
              <a:tblPr firstRow="1" bandRow="1"/>
              <a:tblGrid>
                <a:gridCol w="1300337">
                  <a:extLst>
                    <a:ext uri="{9D8B030D-6E8A-4147-A177-3AD203B41FA5}">
                      <a16:colId xmlns:a16="http://schemas.microsoft.com/office/drawing/2014/main" val="1543520998"/>
                    </a:ext>
                  </a:extLst>
                </a:gridCol>
                <a:gridCol w="1644031">
                  <a:extLst>
                    <a:ext uri="{9D8B030D-6E8A-4147-A177-3AD203B41FA5}">
                      <a16:colId xmlns:a16="http://schemas.microsoft.com/office/drawing/2014/main" val="1528200997"/>
                    </a:ext>
                  </a:extLst>
                </a:gridCol>
                <a:gridCol w="2057400">
                  <a:extLst>
                    <a:ext uri="{9D8B030D-6E8A-4147-A177-3AD203B41FA5}">
                      <a16:colId xmlns:a16="http://schemas.microsoft.com/office/drawing/2014/main" val="2496436749"/>
                    </a:ext>
                  </a:extLst>
                </a:gridCol>
                <a:gridCol w="1981200">
                  <a:extLst>
                    <a:ext uri="{9D8B030D-6E8A-4147-A177-3AD203B41FA5}">
                      <a16:colId xmlns:a16="http://schemas.microsoft.com/office/drawing/2014/main" val="3631595238"/>
                    </a:ext>
                  </a:extLst>
                </a:gridCol>
                <a:gridCol w="1953768">
                  <a:extLst>
                    <a:ext uri="{9D8B030D-6E8A-4147-A177-3AD203B41FA5}">
                      <a16:colId xmlns:a16="http://schemas.microsoft.com/office/drawing/2014/main" val="3007670359"/>
                    </a:ext>
                  </a:extLst>
                </a:gridCol>
              </a:tblGrid>
              <a:tr h="964321">
                <a:tc>
                  <a:txBody>
                    <a:bodyPr/>
                    <a:lstStyle/>
                    <a:p>
                      <a:pPr algn="ctr" rtl="0" fontAlgn="t"/>
                      <a:endParaRPr lang="en-US" sz="1800" b="1" i="0" u="none" strike="noStrike" dirty="0">
                        <a:solidFill>
                          <a:srgbClr val="FFFFFF"/>
                        </a:solidFill>
                        <a:effectLst/>
                        <a:latin typeface="Calibri" panose="020F0502020204030204" pitchFamily="34" charset="0"/>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chemeClr val="bg1"/>
                          </a:solidFill>
                          <a:effectLst/>
                          <a:latin typeface="Calibri" panose="020F0502020204030204" pitchFamily="34" charset="0"/>
                        </a:rPr>
                        <a:t>1-2  (Poor or Marginal Declining Health)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hMerge="1">
                  <a:txBody>
                    <a:bodyPr/>
                    <a:lstStyle/>
                    <a:p>
                      <a:pPr algn="ctr" rtl="0" fontAlgn="ctr"/>
                      <a:endParaRPr lang="en-US" sz="14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chemeClr val="bg1"/>
                          </a:solidFill>
                          <a:effectLst/>
                          <a:latin typeface="Calibri" panose="020F0502020204030204" pitchFamily="34" charset="0"/>
                        </a:rPr>
                        <a:t>4-5  (Good Health, Excellent Health)</a:t>
                      </a:r>
                      <a:endParaRPr lang="en-US" sz="18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hMerge="1">
                  <a:txBody>
                    <a:bodyPr/>
                    <a:lstStyle/>
                    <a:p>
                      <a:pPr algn="ctr" rtl="0" fontAlgn="ctr"/>
                      <a:endParaRPr lang="en-US" sz="14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extLst>
                  <a:ext uri="{0D108BD9-81ED-4DB2-BD59-A6C34878D82A}">
                    <a16:rowId xmlns:a16="http://schemas.microsoft.com/office/drawing/2014/main" val="3668713272"/>
                  </a:ext>
                </a:extLst>
              </a:tr>
              <a:tr h="620360">
                <a:tc>
                  <a:txBody>
                    <a:bodyPr/>
                    <a:lstStyle/>
                    <a:p>
                      <a:pPr algn="l" rtl="0" fontAlgn="ctr"/>
                      <a:endParaRPr lang="en-US" sz="18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ctr" fontAlgn="b"/>
                      <a:r>
                        <a:rPr lang="en-US" sz="1800" b="1" i="0" u="none" strike="noStrike" dirty="0">
                          <a:solidFill>
                            <a:srgbClr val="000000"/>
                          </a:solidFill>
                          <a:effectLst/>
                          <a:latin typeface="Calibri" panose="020F0502020204030204" pitchFamily="34" charset="0"/>
                        </a:rPr>
                        <a:t>3+ Conditions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ctr" fontAlgn="b"/>
                      <a:r>
                        <a:rPr lang="en-US" sz="1800" b="1" i="0" u="none" strike="noStrike" dirty="0">
                          <a:solidFill>
                            <a:srgbClr val="000000"/>
                          </a:solidFill>
                          <a:effectLst/>
                          <a:latin typeface="Calibri" panose="020F0502020204030204" pitchFamily="34" charset="0"/>
                        </a:rPr>
                        <a:t>Other Respondents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ctr" fontAlgn="b"/>
                      <a:r>
                        <a:rPr lang="en-US" sz="1800" b="1" i="0" u="none" strike="noStrike" dirty="0">
                          <a:solidFill>
                            <a:srgbClr val="000000"/>
                          </a:solidFill>
                          <a:effectLst/>
                          <a:latin typeface="Calibri" panose="020F0502020204030204" pitchFamily="34" charset="0"/>
                        </a:rPr>
                        <a:t>3+ Conditions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ctr" fontAlgn="b"/>
                      <a:r>
                        <a:rPr lang="en-US" sz="1800" b="1" i="0" u="none" strike="noStrike" dirty="0">
                          <a:solidFill>
                            <a:srgbClr val="000000"/>
                          </a:solidFill>
                          <a:effectLst/>
                          <a:latin typeface="Calibri" panose="020F0502020204030204" pitchFamily="34" charset="0"/>
                        </a:rPr>
                        <a:t>Other Respondents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extLst>
                  <a:ext uri="{0D108BD9-81ED-4DB2-BD59-A6C34878D82A}">
                    <a16:rowId xmlns:a16="http://schemas.microsoft.com/office/drawing/2014/main" val="298538831"/>
                  </a:ext>
                </a:extLst>
              </a:tr>
              <a:tr h="5126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     San Juan </a:t>
                      </a:r>
                      <a:endParaRPr lang="en-US" sz="18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32%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9ED"/>
                    </a:solidFill>
                  </a:tcPr>
                </a:tc>
                <a:extLst>
                  <a:ext uri="{0D108BD9-81ED-4DB2-BD59-A6C34878D82A}">
                    <a16:rowId xmlns:a16="http://schemas.microsoft.com/office/drawing/2014/main" val="3034516010"/>
                  </a:ext>
                </a:extLst>
              </a:tr>
              <a:tr h="395909">
                <a:tc>
                  <a:txBody>
                    <a:bodyPr/>
                    <a:lstStyle/>
                    <a:p>
                      <a:pPr algn="l" rtl="0" fontAlgn="ctr"/>
                      <a:r>
                        <a:rPr lang="en-US" sz="1800" b="0" i="0" u="none" strike="noStrike" dirty="0">
                          <a:solidFill>
                            <a:schemeClr val="tx1"/>
                          </a:solidFill>
                          <a:effectLst/>
                          <a:latin typeface="Calibri" panose="020F0502020204030204" pitchFamily="34" charset="0"/>
                        </a:rPr>
                        <a:t>     Orcas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r" fontAlgn="b"/>
                      <a:r>
                        <a:rPr lang="en-US" sz="1800" b="0" i="0" u="none" strike="noStrike" dirty="0">
                          <a:solidFill>
                            <a:srgbClr val="000000"/>
                          </a:solidFill>
                          <a:effectLst/>
                          <a:latin typeface="Calibri" panose="020F0502020204030204" pitchFamily="34" charset="0"/>
                        </a:rPr>
                        <a:t>72%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extLst>
                  <a:ext uri="{0D108BD9-81ED-4DB2-BD59-A6C34878D82A}">
                    <a16:rowId xmlns:a16="http://schemas.microsoft.com/office/drawing/2014/main" val="3354698488"/>
                  </a:ext>
                </a:extLst>
              </a:tr>
              <a:tr h="395909">
                <a:tc>
                  <a:txBody>
                    <a:bodyPr/>
                    <a:lstStyle/>
                    <a:p>
                      <a:pPr algn="l" rtl="0" fontAlgn="ctr"/>
                      <a:r>
                        <a:rPr lang="en-US" sz="1800" b="0" i="0" u="none" strike="noStrike" dirty="0">
                          <a:solidFill>
                            <a:schemeClr val="tx1"/>
                          </a:solidFill>
                          <a:effectLst/>
                          <a:latin typeface="Calibri" panose="020F0502020204030204" pitchFamily="34" charset="0"/>
                        </a:rPr>
                        <a:t>     Lopez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0" i="0" u="none" strike="noStrike" dirty="0">
                          <a:solidFill>
                            <a:srgbClr val="000000"/>
                          </a:solidFill>
                          <a:effectLst/>
                          <a:latin typeface="Calibri" panose="020F0502020204030204" pitchFamily="34" charset="0"/>
                        </a:rPr>
                        <a:t>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0" i="0" u="none" strike="noStrike" dirty="0">
                          <a:solidFill>
                            <a:srgbClr val="000000"/>
                          </a:solidFill>
                          <a:effectLst/>
                          <a:latin typeface="Calibri" panose="020F0502020204030204" pitchFamily="34" charset="0"/>
                        </a:rPr>
                        <a:t>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0" i="0" u="none" strike="noStrike" dirty="0">
                          <a:solidFill>
                            <a:srgbClr val="000000"/>
                          </a:solidFill>
                          <a:effectLst/>
                          <a:latin typeface="Calibri" panose="020F0502020204030204" pitchFamily="34" charset="0"/>
                        </a:rPr>
                        <a:t>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0" i="0" u="none" strike="noStrike" dirty="0">
                          <a:solidFill>
                            <a:srgbClr val="000000"/>
                          </a:solidFill>
                          <a:effectLst/>
                          <a:latin typeface="Calibri" panose="020F0502020204030204" pitchFamily="34" charset="0"/>
                        </a:rPr>
                        <a:t>78%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2624798706"/>
                  </a:ext>
                </a:extLst>
              </a:tr>
              <a:tr h="395909">
                <a:tc>
                  <a:txBody>
                    <a:bodyPr/>
                    <a:lstStyle/>
                    <a:p>
                      <a:pPr algn="l" rtl="0" fontAlgn="ctr"/>
                      <a:r>
                        <a:rPr lang="en-US" sz="1800" b="1" i="0" u="none" strike="noStrike" dirty="0">
                          <a:solidFill>
                            <a:srgbClr val="000000"/>
                          </a:solidFill>
                          <a:effectLst/>
                          <a:latin typeface="Calibri" panose="020F0502020204030204" pitchFamily="34" charset="0"/>
                        </a:rPr>
                        <a:t>     Total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1" i="0" u="none" strike="noStrike" dirty="0">
                          <a:solidFill>
                            <a:srgbClr val="000000"/>
                          </a:solidFill>
                          <a:effectLst/>
                          <a:latin typeface="Calibri" panose="020F0502020204030204" pitchFamily="34" charset="0"/>
                        </a:rPr>
                        <a:t>43%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1" i="0" u="none" strike="noStrike" dirty="0">
                          <a:solidFill>
                            <a:srgbClr val="000000"/>
                          </a:solidFill>
                          <a:effectLst/>
                          <a:latin typeface="Calibri" panose="020F0502020204030204" pitchFamily="34" charset="0"/>
                        </a:rPr>
                        <a:t>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1" i="0" u="none" strike="noStrike" dirty="0">
                          <a:solidFill>
                            <a:srgbClr val="000000"/>
                          </a:solidFill>
                          <a:effectLst/>
                          <a:latin typeface="Calibri" panose="020F0502020204030204" pitchFamily="34" charset="0"/>
                        </a:rPr>
                        <a:t>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r" fontAlgn="b"/>
                      <a:r>
                        <a:rPr lang="en-US" sz="1800" b="1" i="0" u="none" strike="noStrike" dirty="0">
                          <a:solidFill>
                            <a:srgbClr val="000000"/>
                          </a:solidFill>
                          <a:effectLst/>
                          <a:latin typeface="Calibri" panose="020F0502020204030204" pitchFamily="34" charset="0"/>
                        </a:rPr>
                        <a:t>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7237993"/>
                  </a:ext>
                </a:extLst>
              </a:tr>
            </a:tbl>
          </a:graphicData>
        </a:graphic>
      </p:graphicFrame>
      <p:sp>
        <p:nvSpPr>
          <p:cNvPr id="3" name="Slide Number Placeholder 2">
            <a:extLst>
              <a:ext uri="{FF2B5EF4-FFF2-40B4-BE49-F238E27FC236}">
                <a16:creationId xmlns:a16="http://schemas.microsoft.com/office/drawing/2014/main" id="{CFEEA531-2C0D-4879-ABEE-3CB83FBDCD54}"/>
              </a:ext>
            </a:extLst>
          </p:cNvPr>
          <p:cNvSpPr>
            <a:spLocks noGrp="1"/>
          </p:cNvSpPr>
          <p:nvPr>
            <p:ph type="sldNum" sz="quarter" idx="12"/>
          </p:nvPr>
        </p:nvSpPr>
        <p:spPr/>
        <p:txBody>
          <a:bodyPr/>
          <a:lstStyle/>
          <a:p>
            <a:fld id="{5FEC8EC3-3883-409D-99D9-66BA82C6D7A7}" type="slidenum">
              <a:rPr lang="en-US" smtClean="0"/>
              <a:t>10</a:t>
            </a:fld>
            <a:endParaRPr lang="en-US" dirty="0"/>
          </a:p>
        </p:txBody>
      </p:sp>
      <p:sp>
        <p:nvSpPr>
          <p:cNvPr id="4" name="TextBox 3">
            <a:extLst>
              <a:ext uri="{FF2B5EF4-FFF2-40B4-BE49-F238E27FC236}">
                <a16:creationId xmlns:a16="http://schemas.microsoft.com/office/drawing/2014/main" id="{904FB60C-5DD2-4B81-94BB-6295DFB8C6CB}"/>
              </a:ext>
            </a:extLst>
          </p:cNvPr>
          <p:cNvSpPr txBox="1"/>
          <p:nvPr/>
        </p:nvSpPr>
        <p:spPr>
          <a:xfrm>
            <a:off x="304800" y="2666500"/>
            <a:ext cx="8631936" cy="646331"/>
          </a:xfrm>
          <a:prstGeom prst="rect">
            <a:avLst/>
          </a:prstGeom>
          <a:noFill/>
        </p:spPr>
        <p:txBody>
          <a:bodyPr wrap="square" rtlCol="0">
            <a:spAutoFit/>
          </a:bodyPr>
          <a:lstStyle/>
          <a:p>
            <a:pPr algn="ctr"/>
            <a:r>
              <a:rPr lang="en-US" b="1" dirty="0">
                <a:latin typeface="Calibri" panose="020F0502020204030204" pitchFamily="34" charset="0"/>
              </a:rPr>
              <a:t>Q # 9: On a Scale of 1+5, with 5 being excellent health and 1 being frail health, how would you/they rate their health?</a:t>
            </a:r>
          </a:p>
        </p:txBody>
      </p:sp>
    </p:spTree>
    <p:extLst>
      <p:ext uri="{BB962C8B-B14F-4D97-AF65-F5344CB8AC3E}">
        <p14:creationId xmlns:p14="http://schemas.microsoft.com/office/powerpoint/2010/main" val="3892941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1A0E-0D20-4B97-9E2F-FEE9FE23F856}"/>
              </a:ext>
            </a:extLst>
          </p:cNvPr>
          <p:cNvSpPr>
            <a:spLocks noGrp="1"/>
          </p:cNvSpPr>
          <p:nvPr>
            <p:ph type="title"/>
          </p:nvPr>
        </p:nvSpPr>
        <p:spPr/>
        <p:txBody>
          <a:bodyPr/>
          <a:lstStyle/>
          <a:p>
            <a:r>
              <a:rPr lang="en-US" sz="2200" dirty="0">
                <a:solidFill>
                  <a:schemeClr val="tx1"/>
                </a:solidFill>
                <a:effectLst/>
              </a:rPr>
              <a:t>In the rest of this analysis, HFPD compared residents reporting 3+ health issues to those having less than 3. The differences are significant. </a:t>
            </a:r>
            <a:br>
              <a:rPr lang="en-US" sz="2200" dirty="0"/>
            </a:br>
            <a:endParaRPr lang="en-US" sz="2200" dirty="0"/>
          </a:p>
        </p:txBody>
      </p:sp>
      <p:sp>
        <p:nvSpPr>
          <p:cNvPr id="3" name="Text Placeholder 2">
            <a:extLst>
              <a:ext uri="{FF2B5EF4-FFF2-40B4-BE49-F238E27FC236}">
                <a16:creationId xmlns:a16="http://schemas.microsoft.com/office/drawing/2014/main" id="{BAA1CDD3-B3BA-4348-94E7-FF79F33A8ABB}"/>
              </a:ext>
            </a:extLst>
          </p:cNvPr>
          <p:cNvSpPr>
            <a:spLocks noGrp="1"/>
          </p:cNvSpPr>
          <p:nvPr>
            <p:ph type="body" idx="1"/>
          </p:nvPr>
        </p:nvSpPr>
        <p:spPr/>
        <p:txBody>
          <a:bodyPr>
            <a:normAutofit/>
          </a:bodyPr>
          <a:lstStyle/>
          <a:p>
            <a:endParaRPr lang="en-US" sz="2400" dirty="0">
              <a:latin typeface="+mj-lt"/>
            </a:endParaRPr>
          </a:p>
          <a:p>
            <a:pPr algn="ctr"/>
            <a:r>
              <a:rPr lang="en-US" sz="2200" dirty="0">
                <a:solidFill>
                  <a:schemeClr val="accent6">
                    <a:lumMod val="75000"/>
                  </a:schemeClr>
                </a:solidFill>
                <a:latin typeface="Calibri" panose="020F0502020204030204" pitchFamily="34" charset="0"/>
              </a:rPr>
              <a:t>The “n” of those with 3+ health issues is 85 (or 22% of all respondents). The “n” of those with 3 or less is 308. </a:t>
            </a:r>
          </a:p>
        </p:txBody>
      </p:sp>
      <p:sp>
        <p:nvSpPr>
          <p:cNvPr id="4" name="Slide Number Placeholder 3">
            <a:extLst>
              <a:ext uri="{FF2B5EF4-FFF2-40B4-BE49-F238E27FC236}">
                <a16:creationId xmlns:a16="http://schemas.microsoft.com/office/drawing/2014/main" id="{30FD5905-CB5A-48C8-B493-F0628859389E}"/>
              </a:ext>
            </a:extLst>
          </p:cNvPr>
          <p:cNvSpPr>
            <a:spLocks noGrp="1"/>
          </p:cNvSpPr>
          <p:nvPr>
            <p:ph type="sldNum" sz="quarter" idx="12"/>
          </p:nvPr>
        </p:nvSpPr>
        <p:spPr/>
        <p:txBody>
          <a:bodyPr/>
          <a:lstStyle/>
          <a:p>
            <a:fld id="{5FEC8EC3-3883-409D-99D9-66BA82C6D7A7}" type="slidenum">
              <a:rPr lang="en-US" smtClean="0"/>
              <a:t>11</a:t>
            </a:fld>
            <a:endParaRPr lang="en-US" dirty="0"/>
          </a:p>
        </p:txBody>
      </p:sp>
    </p:spTree>
    <p:extLst>
      <p:ext uri="{BB962C8B-B14F-4D97-AF65-F5344CB8AC3E}">
        <p14:creationId xmlns:p14="http://schemas.microsoft.com/office/powerpoint/2010/main" val="88165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31E2C-F397-4D84-BDFF-9A35B81643EC}"/>
              </a:ext>
            </a:extLst>
          </p:cNvPr>
          <p:cNvSpPr>
            <a:spLocks noGrp="1"/>
          </p:cNvSpPr>
          <p:nvPr>
            <p:ph type="title"/>
          </p:nvPr>
        </p:nvSpPr>
        <p:spPr>
          <a:xfrm>
            <a:off x="207380" y="914400"/>
            <a:ext cx="8708136" cy="1066800"/>
          </a:xfrm>
        </p:spPr>
        <p:txBody>
          <a:bodyPr>
            <a:noAutofit/>
          </a:bodyPr>
          <a:lstStyle/>
          <a:p>
            <a:r>
              <a:rPr lang="en-US" sz="2200" b="1" dirty="0"/>
              <a:t>Overall, 94% of surveys completed indicated that they or the person they provided care for has a regular health care provider, and 90% percent indicated that the provider was located in the County. </a:t>
            </a:r>
            <a:endParaRPr lang="en-US" sz="2200" b="1" dirty="0">
              <a:highlight>
                <a:srgbClr val="FFFF00"/>
              </a:highlight>
            </a:endParaRPr>
          </a:p>
        </p:txBody>
      </p:sp>
      <p:sp>
        <p:nvSpPr>
          <p:cNvPr id="6" name="Content Placeholder 5">
            <a:extLst>
              <a:ext uri="{FF2B5EF4-FFF2-40B4-BE49-F238E27FC236}">
                <a16:creationId xmlns:a16="http://schemas.microsoft.com/office/drawing/2014/main" id="{DAFD3645-B9E1-4086-BA73-685AF71A74D7}"/>
              </a:ext>
            </a:extLst>
          </p:cNvPr>
          <p:cNvSpPr>
            <a:spLocks noGrp="1"/>
          </p:cNvSpPr>
          <p:nvPr>
            <p:ph sz="half" idx="2"/>
          </p:nvPr>
        </p:nvSpPr>
        <p:spPr>
          <a:xfrm>
            <a:off x="441314" y="2298899"/>
            <a:ext cx="8240268" cy="4525963"/>
          </a:xfrm>
        </p:spPr>
        <p:txBody>
          <a:bodyPr>
            <a:normAutofit/>
          </a:bodyPr>
          <a:lstStyle/>
          <a:p>
            <a:r>
              <a:rPr lang="en-US" dirty="0">
                <a:latin typeface="Calibri" panose="020F0502020204030204" pitchFamily="34" charset="0"/>
              </a:rPr>
              <a:t>Respondents reported high rates of having a regular primary care provider. For those with 3+ health care issues, 99% reported a regular provider.  Excluding this cohort of respondents, the percentage was 92%. </a:t>
            </a:r>
          </a:p>
          <a:p>
            <a:pPr marL="109728" indent="0">
              <a:buNone/>
            </a:pPr>
            <a:endParaRPr lang="en-US" dirty="0">
              <a:latin typeface="Calibri" panose="020F0502020204030204" pitchFamily="34" charset="0"/>
            </a:endParaRPr>
          </a:p>
          <a:p>
            <a:r>
              <a:rPr lang="en-US" dirty="0">
                <a:latin typeface="Calibri" panose="020F0502020204030204" pitchFamily="34" charset="0"/>
              </a:rPr>
              <a:t>Respondents also used local primary care, with 90% overall using the provider on the Island on which they or the person they care for resides.   For those reporting 3+ health care issues, this rate was 95%.</a:t>
            </a:r>
          </a:p>
          <a:p>
            <a:endParaRPr lang="en-US"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4DAC75D4-9A0C-4C52-994E-3A86879474BF}"/>
              </a:ext>
            </a:extLst>
          </p:cNvPr>
          <p:cNvSpPr>
            <a:spLocks noGrp="1"/>
          </p:cNvSpPr>
          <p:nvPr>
            <p:ph type="sldNum" sz="quarter" idx="12"/>
          </p:nvPr>
        </p:nvSpPr>
        <p:spPr/>
        <p:txBody>
          <a:bodyPr/>
          <a:lstStyle/>
          <a:p>
            <a:fld id="{5FEC8EC3-3883-409D-99D9-66BA82C6D7A7}" type="slidenum">
              <a:rPr lang="en-US" smtClean="0"/>
              <a:t>12</a:t>
            </a:fld>
            <a:endParaRPr lang="en-US" dirty="0"/>
          </a:p>
        </p:txBody>
      </p:sp>
    </p:spTree>
    <p:extLst>
      <p:ext uri="{BB962C8B-B14F-4D97-AF65-F5344CB8AC3E}">
        <p14:creationId xmlns:p14="http://schemas.microsoft.com/office/powerpoint/2010/main" val="115796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07E1-9D68-44B2-9CE3-03CDBFBC5D56}"/>
              </a:ext>
            </a:extLst>
          </p:cNvPr>
          <p:cNvSpPr>
            <a:spLocks noGrp="1"/>
          </p:cNvSpPr>
          <p:nvPr>
            <p:ph type="title"/>
          </p:nvPr>
        </p:nvSpPr>
        <p:spPr>
          <a:xfrm>
            <a:off x="9926" y="998378"/>
            <a:ext cx="9134074" cy="1066800"/>
          </a:xfrm>
        </p:spPr>
        <p:txBody>
          <a:bodyPr>
            <a:noAutofit/>
          </a:bodyPr>
          <a:lstStyle/>
          <a:p>
            <a:r>
              <a:rPr lang="en-US" sz="2000" b="1" dirty="0">
                <a:cs typeface="Calibri" panose="020F0502020204030204" pitchFamily="34" charset="0"/>
              </a:rPr>
              <a:t>For those respondents reporting 3+ health issues, respondents were 2X more likely to have had ER visits, 3.5 times more likely to have been hospitalized at least 2x and 1.5x more likely to have needed an ambulance two or more times during the last year.  Not surprisingly, they were 6x more likely to report poor or declining health.  </a:t>
            </a:r>
            <a:endParaRPr lang="en-US" sz="2000" dirty="0">
              <a:solidFill>
                <a:srgbClr val="FF0000"/>
              </a:solidFill>
            </a:endParaRPr>
          </a:p>
        </p:txBody>
      </p:sp>
      <p:graphicFrame>
        <p:nvGraphicFramePr>
          <p:cNvPr id="13" name="Table 13">
            <a:extLst>
              <a:ext uri="{FF2B5EF4-FFF2-40B4-BE49-F238E27FC236}">
                <a16:creationId xmlns:a16="http://schemas.microsoft.com/office/drawing/2014/main" id="{D6F1A3B9-AF1D-435C-8A6B-F6F905508302}"/>
              </a:ext>
            </a:extLst>
          </p:cNvPr>
          <p:cNvGraphicFramePr>
            <a:graphicFrameLocks noGrp="1"/>
          </p:cNvGraphicFramePr>
          <p:nvPr>
            <p:ph idx="1"/>
            <p:extLst>
              <p:ext uri="{D42A27DB-BD31-4B8C-83A1-F6EECF244321}">
                <p14:modId xmlns:p14="http://schemas.microsoft.com/office/powerpoint/2010/main" val="2315937753"/>
              </p:ext>
            </p:extLst>
          </p:nvPr>
        </p:nvGraphicFramePr>
        <p:xfrm>
          <a:off x="304800" y="2419138"/>
          <a:ext cx="8631936" cy="4286463"/>
        </p:xfrm>
        <a:graphic>
          <a:graphicData uri="http://schemas.openxmlformats.org/drawingml/2006/table">
            <a:tbl>
              <a:tblPr firstRow="1" bandRow="1">
                <a:tableStyleId>{5C22544A-7EE6-4342-B048-85BDC9FD1C3A}</a:tableStyleId>
              </a:tblPr>
              <a:tblGrid>
                <a:gridCol w="1447026">
                  <a:extLst>
                    <a:ext uri="{9D8B030D-6E8A-4147-A177-3AD203B41FA5}">
                      <a16:colId xmlns:a16="http://schemas.microsoft.com/office/drawing/2014/main" val="3499299360"/>
                    </a:ext>
                  </a:extLst>
                </a:gridCol>
                <a:gridCol w="1121103">
                  <a:extLst>
                    <a:ext uri="{9D8B030D-6E8A-4147-A177-3AD203B41FA5}">
                      <a16:colId xmlns:a16="http://schemas.microsoft.com/office/drawing/2014/main" val="1070030718"/>
                    </a:ext>
                  </a:extLst>
                </a:gridCol>
                <a:gridCol w="679799">
                  <a:extLst>
                    <a:ext uri="{9D8B030D-6E8A-4147-A177-3AD203B41FA5}">
                      <a16:colId xmlns:a16="http://schemas.microsoft.com/office/drawing/2014/main" val="4039733767"/>
                    </a:ext>
                  </a:extLst>
                </a:gridCol>
                <a:gridCol w="1140025">
                  <a:extLst>
                    <a:ext uri="{9D8B030D-6E8A-4147-A177-3AD203B41FA5}">
                      <a16:colId xmlns:a16="http://schemas.microsoft.com/office/drawing/2014/main" val="99514358"/>
                    </a:ext>
                  </a:extLst>
                </a:gridCol>
                <a:gridCol w="597238">
                  <a:extLst>
                    <a:ext uri="{9D8B030D-6E8A-4147-A177-3AD203B41FA5}">
                      <a16:colId xmlns:a16="http://schemas.microsoft.com/office/drawing/2014/main" val="3393994287"/>
                    </a:ext>
                  </a:extLst>
                </a:gridCol>
                <a:gridCol w="1137154">
                  <a:extLst>
                    <a:ext uri="{9D8B030D-6E8A-4147-A177-3AD203B41FA5}">
                      <a16:colId xmlns:a16="http://schemas.microsoft.com/office/drawing/2014/main" val="1874262462"/>
                    </a:ext>
                  </a:extLst>
                </a:gridCol>
                <a:gridCol w="902242">
                  <a:extLst>
                    <a:ext uri="{9D8B030D-6E8A-4147-A177-3AD203B41FA5}">
                      <a16:colId xmlns:a16="http://schemas.microsoft.com/office/drawing/2014/main" val="3946415542"/>
                    </a:ext>
                  </a:extLst>
                </a:gridCol>
                <a:gridCol w="906399">
                  <a:extLst>
                    <a:ext uri="{9D8B030D-6E8A-4147-A177-3AD203B41FA5}">
                      <a16:colId xmlns:a16="http://schemas.microsoft.com/office/drawing/2014/main" val="958975018"/>
                    </a:ext>
                  </a:extLst>
                </a:gridCol>
                <a:gridCol w="700950">
                  <a:extLst>
                    <a:ext uri="{9D8B030D-6E8A-4147-A177-3AD203B41FA5}">
                      <a16:colId xmlns:a16="http://schemas.microsoft.com/office/drawing/2014/main" val="3698143042"/>
                    </a:ext>
                  </a:extLst>
                </a:gridCol>
              </a:tblGrid>
              <a:tr h="1321622">
                <a:tc>
                  <a:txBody>
                    <a:bodyPr/>
                    <a:lstStyle/>
                    <a:p>
                      <a:pPr algn="l" fontAlgn="b"/>
                      <a:r>
                        <a:rPr lang="en-US" sz="1600" b="0" i="0" u="none" strike="noStrike" dirty="0">
                          <a:solidFill>
                            <a:schemeClr val="bg1"/>
                          </a:solidFill>
                          <a:effectLst/>
                          <a:latin typeface="Calibri" panose="020F0502020204030204" pitchFamily="34" charset="0"/>
                        </a:rPr>
                        <a:t>Question </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San Juan Respondents with 3+ Health Issues </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Other San Juan</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Orcas Respondents  with 3+ Health Issues </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Other Orcas</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Lopez  Respondents  with 3+ Health Issues </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Other Lopez</a:t>
                      </a:r>
                    </a:p>
                  </a:txBody>
                  <a:tcPr marL="15354" marR="15354" marT="9525" marB="0" anchor="b"/>
                </a:tc>
                <a:tc>
                  <a:txBody>
                    <a:bodyPr/>
                    <a:lstStyle/>
                    <a:p>
                      <a:pPr algn="ctr" fontAlgn="b"/>
                      <a:r>
                        <a:rPr lang="en-US" sz="1600" b="1" i="0" u="none" strike="noStrike" dirty="0">
                          <a:solidFill>
                            <a:schemeClr val="bg1"/>
                          </a:solidFill>
                          <a:effectLst/>
                          <a:latin typeface="Calibri" panose="020F0502020204030204" pitchFamily="34" charset="0"/>
                        </a:rPr>
                        <a:t>All County 3+ Health Issues </a:t>
                      </a:r>
                    </a:p>
                  </a:txBody>
                  <a:tcPr marL="15354" marR="15354" marT="9525" marB="0" anchor="b">
                    <a:solidFill>
                      <a:schemeClr val="accent2">
                        <a:lumMod val="40000"/>
                        <a:lumOff val="60000"/>
                      </a:schemeClr>
                    </a:solidFill>
                  </a:tcPr>
                </a:tc>
                <a:tc>
                  <a:txBody>
                    <a:bodyPr/>
                    <a:lstStyle/>
                    <a:p>
                      <a:pPr algn="ctr" fontAlgn="b"/>
                      <a:r>
                        <a:rPr lang="en-US" sz="1600" b="1" i="0" u="none" strike="noStrike" dirty="0">
                          <a:solidFill>
                            <a:schemeClr val="bg1"/>
                          </a:solidFill>
                          <a:effectLst/>
                          <a:latin typeface="Calibri" panose="020F0502020204030204" pitchFamily="34" charset="0"/>
                        </a:rPr>
                        <a:t>Other County Total</a:t>
                      </a:r>
                    </a:p>
                  </a:txBody>
                  <a:tcPr marL="15354" marR="15354" marT="9525" marB="0" anchor="b">
                    <a:solidFill>
                      <a:schemeClr val="accent2">
                        <a:lumMod val="40000"/>
                        <a:lumOff val="60000"/>
                      </a:schemeClr>
                    </a:solidFill>
                  </a:tcPr>
                </a:tc>
                <a:extLst>
                  <a:ext uri="{0D108BD9-81ED-4DB2-BD59-A6C34878D82A}">
                    <a16:rowId xmlns:a16="http://schemas.microsoft.com/office/drawing/2014/main" val="319587969"/>
                  </a:ext>
                </a:extLst>
              </a:tr>
              <a:tr h="797071">
                <a:tc>
                  <a:txBody>
                    <a:bodyPr/>
                    <a:lstStyle/>
                    <a:p>
                      <a:pPr algn="l" fontAlgn="t"/>
                      <a:r>
                        <a:rPr lang="en-US" sz="1600" b="0" i="0" u="none" strike="noStrike" dirty="0">
                          <a:solidFill>
                            <a:srgbClr val="000000"/>
                          </a:solidFill>
                          <a:effectLst/>
                          <a:latin typeface="Calibri" panose="020F0502020204030204" pitchFamily="34" charset="0"/>
                        </a:rPr>
                        <a:t>Living Situation (Lives with others)</a:t>
                      </a:r>
                    </a:p>
                  </a:txBody>
                  <a:tcPr marL="15354" marR="15354" marT="9525" marB="0"/>
                </a:tc>
                <a:tc>
                  <a:txBody>
                    <a:bodyPr/>
                    <a:lstStyle/>
                    <a:p>
                      <a:pPr algn="r" fontAlgn="b"/>
                      <a:r>
                        <a:rPr lang="en-US" sz="1600" b="0" i="0" u="none" strike="noStrike" dirty="0">
                          <a:solidFill>
                            <a:srgbClr val="000000"/>
                          </a:solidFill>
                          <a:effectLst/>
                          <a:latin typeface="Calibri" panose="020F0502020204030204" pitchFamily="34" charset="0"/>
                        </a:rPr>
                        <a:t>70%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68%</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74%</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61%</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46%</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67%</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67%</a:t>
                      </a:r>
                    </a:p>
                  </a:txBody>
                  <a:tcPr marL="15354" marR="15354" marT="9525" marB="0" anchor="ctr">
                    <a:solidFill>
                      <a:schemeClr val="accent2">
                        <a:lumMod val="40000"/>
                        <a:lumOff val="6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66%</a:t>
                      </a:r>
                    </a:p>
                  </a:txBody>
                  <a:tcPr marL="15354" marR="15354" marT="9525" marB="0" anchor="ctr">
                    <a:solidFill>
                      <a:schemeClr val="accent2">
                        <a:lumMod val="40000"/>
                        <a:lumOff val="60000"/>
                      </a:schemeClr>
                    </a:solidFill>
                  </a:tcPr>
                </a:tc>
                <a:extLst>
                  <a:ext uri="{0D108BD9-81ED-4DB2-BD59-A6C34878D82A}">
                    <a16:rowId xmlns:a16="http://schemas.microsoft.com/office/drawing/2014/main" val="285368232"/>
                  </a:ext>
                </a:extLst>
              </a:tr>
              <a:tr h="280746">
                <a:tc>
                  <a:txBody>
                    <a:bodyPr/>
                    <a:lstStyle/>
                    <a:p>
                      <a:pPr algn="l" fontAlgn="b"/>
                      <a:r>
                        <a:rPr lang="en-US" sz="1600" b="0" i="0" u="none" strike="noStrike" dirty="0">
                          <a:solidFill>
                            <a:srgbClr val="000000"/>
                          </a:solidFill>
                          <a:effectLst/>
                          <a:latin typeface="Calibri" panose="020F0502020204030204" pitchFamily="34" charset="0"/>
                        </a:rPr>
                        <a:t>ER visits 2+</a:t>
                      </a:r>
                    </a:p>
                  </a:txBody>
                  <a:tcPr marL="15354" marR="15354" marT="9525" marB="0" anchor="b"/>
                </a:tc>
                <a:tc>
                  <a:txBody>
                    <a:bodyPr/>
                    <a:lstStyle/>
                    <a:p>
                      <a:pPr algn="r" fontAlgn="b"/>
                      <a:r>
                        <a:rPr lang="en-US" sz="1600" b="0" i="0" u="none" strike="noStrike" dirty="0">
                          <a:solidFill>
                            <a:srgbClr val="000000"/>
                          </a:solidFill>
                          <a:effectLst/>
                          <a:latin typeface="Calibri" panose="020F0502020204030204" pitchFamily="34" charset="0"/>
                        </a:rPr>
                        <a:t>59%</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25%</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33%</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25%</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38%</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23%</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48%</a:t>
                      </a:r>
                    </a:p>
                  </a:txBody>
                  <a:tcPr marL="15354" marR="15354" marT="9525" marB="0" anchor="ctr">
                    <a:solidFill>
                      <a:schemeClr val="accent2">
                        <a:lumMod val="40000"/>
                        <a:lumOff val="6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24%</a:t>
                      </a:r>
                    </a:p>
                  </a:txBody>
                  <a:tcPr marL="15354" marR="15354" marT="9525" marB="0" anchor="ctr">
                    <a:solidFill>
                      <a:schemeClr val="accent2">
                        <a:lumMod val="40000"/>
                        <a:lumOff val="60000"/>
                      </a:schemeClr>
                    </a:solidFill>
                  </a:tcPr>
                </a:tc>
                <a:extLst>
                  <a:ext uri="{0D108BD9-81ED-4DB2-BD59-A6C34878D82A}">
                    <a16:rowId xmlns:a16="http://schemas.microsoft.com/office/drawing/2014/main" val="2904989641"/>
                  </a:ext>
                </a:extLst>
              </a:tr>
              <a:tr h="280746">
                <a:tc>
                  <a:txBody>
                    <a:bodyPr/>
                    <a:lstStyle/>
                    <a:p>
                      <a:pPr algn="l" fontAlgn="b"/>
                      <a:r>
                        <a:rPr lang="en-US" sz="1600" b="0" i="0" u="none" strike="noStrike" dirty="0">
                          <a:solidFill>
                            <a:srgbClr val="000000"/>
                          </a:solidFill>
                          <a:effectLst/>
                          <a:latin typeface="Calibri" panose="020F0502020204030204" pitchFamily="34" charset="0"/>
                        </a:rPr>
                        <a:t>Hospitalized 2+</a:t>
                      </a:r>
                    </a:p>
                  </a:txBody>
                  <a:tcPr marL="15354" marR="15354"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15%</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100%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14%</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100%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17%</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65%</a:t>
                      </a:r>
                    </a:p>
                  </a:txBody>
                  <a:tcPr marL="15354" marR="15354" marT="9525" marB="0" anchor="ctr">
                    <a:solidFill>
                      <a:schemeClr val="accent2">
                        <a:lumMod val="40000"/>
                        <a:lumOff val="6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19%</a:t>
                      </a:r>
                    </a:p>
                  </a:txBody>
                  <a:tcPr marL="15354" marR="15354" marT="9525" marB="0" anchor="ctr">
                    <a:solidFill>
                      <a:schemeClr val="accent2">
                        <a:lumMod val="40000"/>
                        <a:lumOff val="60000"/>
                      </a:schemeClr>
                    </a:solidFill>
                  </a:tcPr>
                </a:tc>
                <a:extLst>
                  <a:ext uri="{0D108BD9-81ED-4DB2-BD59-A6C34878D82A}">
                    <a16:rowId xmlns:a16="http://schemas.microsoft.com/office/drawing/2014/main" val="906629222"/>
                  </a:ext>
                </a:extLst>
              </a:tr>
              <a:tr h="534796">
                <a:tc>
                  <a:txBody>
                    <a:bodyPr/>
                    <a:lstStyle/>
                    <a:p>
                      <a:pPr algn="l" fontAlgn="b"/>
                      <a:r>
                        <a:rPr lang="en-US" sz="1600" b="0" i="0" u="none" strike="noStrike" dirty="0">
                          <a:solidFill>
                            <a:srgbClr val="000000"/>
                          </a:solidFill>
                          <a:effectLst/>
                          <a:latin typeface="Calibri" panose="020F0502020204030204" pitchFamily="34" charset="0"/>
                        </a:rPr>
                        <a:t>Ambulance Needed 2+</a:t>
                      </a:r>
                    </a:p>
                  </a:txBody>
                  <a:tcPr marL="15354" marR="15354" marT="9525" marB="0" anchor="b"/>
                </a:tc>
                <a:tc>
                  <a:txBody>
                    <a:bodyPr/>
                    <a:lstStyle/>
                    <a:p>
                      <a:pPr algn="r" fontAlgn="b"/>
                      <a:r>
                        <a:rPr lang="en-US" sz="1600" b="0" i="0" u="none" strike="noStrike" dirty="0">
                          <a:solidFill>
                            <a:srgbClr val="000000"/>
                          </a:solidFill>
                          <a:effectLst/>
                          <a:latin typeface="Calibri" panose="020F0502020204030204" pitchFamily="34" charset="0"/>
                        </a:rPr>
                        <a:t>60%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13%</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42%</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17%</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50%</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33%</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54%</a:t>
                      </a:r>
                    </a:p>
                  </a:txBody>
                  <a:tcPr marL="15354" marR="15354" marT="9525" marB="0" anchor="ctr">
                    <a:solidFill>
                      <a:schemeClr val="accent2">
                        <a:lumMod val="40000"/>
                        <a:lumOff val="6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36%</a:t>
                      </a:r>
                    </a:p>
                  </a:txBody>
                  <a:tcPr marL="15354" marR="15354" marT="9525" marB="0" anchor="ctr">
                    <a:solidFill>
                      <a:schemeClr val="accent2">
                        <a:lumMod val="40000"/>
                        <a:lumOff val="60000"/>
                      </a:schemeClr>
                    </a:solidFill>
                  </a:tcPr>
                </a:tc>
                <a:extLst>
                  <a:ext uri="{0D108BD9-81ED-4DB2-BD59-A6C34878D82A}">
                    <a16:rowId xmlns:a16="http://schemas.microsoft.com/office/drawing/2014/main" val="3964308085"/>
                  </a:ext>
                </a:extLst>
              </a:tr>
              <a:tr h="1071482">
                <a:tc>
                  <a:txBody>
                    <a:bodyPr/>
                    <a:lstStyle/>
                    <a:p>
                      <a:pPr algn="l" fontAlgn="t"/>
                      <a:r>
                        <a:rPr lang="en-US" sz="1600" b="0" i="0" u="none" strike="noStrike" dirty="0">
                          <a:solidFill>
                            <a:srgbClr val="000000"/>
                          </a:solidFill>
                          <a:effectLst/>
                          <a:latin typeface="Calibri" panose="020F0502020204030204" pitchFamily="34" charset="0"/>
                        </a:rPr>
                        <a:t>Rating of 1-2 (poor health and marginal declining health)</a:t>
                      </a:r>
                    </a:p>
                  </a:txBody>
                  <a:tcPr marL="9525" marR="9525" marT="9525" marB="0"/>
                </a:tc>
                <a:tc>
                  <a:txBody>
                    <a:bodyPr/>
                    <a:lstStyle/>
                    <a:p>
                      <a:pPr algn="r" fontAlgn="b"/>
                      <a:r>
                        <a:rPr lang="en-US" sz="1600" b="0" i="0" u="none" strike="noStrike" dirty="0">
                          <a:solidFill>
                            <a:srgbClr val="000000"/>
                          </a:solidFill>
                          <a:effectLst/>
                          <a:latin typeface="Calibri" panose="020F0502020204030204" pitchFamily="34" charset="0"/>
                        </a:rPr>
                        <a:t>47%</a:t>
                      </a:r>
                    </a:p>
                  </a:txBody>
                  <a:tcPr marL="9525" marR="9525" marT="9525" marB="0" anchor="ctr"/>
                </a:tc>
                <a:tc>
                  <a:txBody>
                    <a:bodyPr/>
                    <a:lstStyle/>
                    <a:p>
                      <a:pPr algn="r"/>
                      <a:r>
                        <a:rPr lang="en-US" sz="1600" dirty="0">
                          <a:latin typeface="Calibri" panose="020F0502020204030204" pitchFamily="34" charset="0"/>
                        </a:rPr>
                        <a:t>5%</a:t>
                      </a:r>
                    </a:p>
                  </a:txBody>
                  <a:tcPr marL="9525" marR="9525" marT="9525" marB="0" anchor="ctr"/>
                </a:tc>
                <a:tc>
                  <a:txBody>
                    <a:bodyPr/>
                    <a:lstStyle/>
                    <a:p>
                      <a:pPr algn="r" fontAlgn="b"/>
                      <a:r>
                        <a:rPr lang="en-US" sz="1600" b="0" i="0" u="none" strike="noStrike" dirty="0">
                          <a:solidFill>
                            <a:srgbClr val="000000"/>
                          </a:solidFill>
                          <a:effectLst/>
                          <a:latin typeface="Calibri" panose="020F0502020204030204" pitchFamily="34" charset="0"/>
                        </a:rPr>
                        <a:t>42%</a:t>
                      </a:r>
                    </a:p>
                  </a:txBody>
                  <a:tcPr marL="9525" marR="9525" marT="9525" marB="0" anchor="ctr"/>
                </a:tc>
                <a:tc>
                  <a:txBody>
                    <a:bodyPr/>
                    <a:lstStyle/>
                    <a:p>
                      <a:pPr algn="r" fontAlgn="b"/>
                      <a:r>
                        <a:rPr lang="en-US" sz="1600" b="0" i="0" u="none" strike="noStrike" dirty="0">
                          <a:solidFill>
                            <a:srgbClr val="000000"/>
                          </a:solidFill>
                          <a:effectLst/>
                          <a:latin typeface="Calibri" panose="020F0502020204030204" pitchFamily="34" charset="0"/>
                        </a:rPr>
                        <a:t>9%</a:t>
                      </a:r>
                    </a:p>
                  </a:txBody>
                  <a:tcPr marL="9525" marR="9525" marT="9525"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anose="020F0502020204030204" pitchFamily="34" charset="0"/>
                        </a:rPr>
                        <a:t>31%</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6%</a:t>
                      </a:r>
                    </a:p>
                  </a:txBody>
                  <a:tcPr marL="15354" marR="15354" marT="9525" marB="0" anchor="ctr"/>
                </a:tc>
                <a:tc>
                  <a:txBody>
                    <a:bodyPr/>
                    <a:lstStyle/>
                    <a:p>
                      <a:pPr algn="r" fontAlgn="b"/>
                      <a:r>
                        <a:rPr lang="en-US" sz="1600" b="0" i="0" u="none" strike="noStrike" dirty="0">
                          <a:solidFill>
                            <a:srgbClr val="000000"/>
                          </a:solidFill>
                          <a:effectLst/>
                          <a:latin typeface="Calibri" panose="020F0502020204030204" pitchFamily="34" charset="0"/>
                        </a:rPr>
                        <a:t>43%</a:t>
                      </a:r>
                    </a:p>
                  </a:txBody>
                  <a:tcPr marL="15354" marR="15354" marT="9525" marB="0" anchor="ctr">
                    <a:solidFill>
                      <a:schemeClr val="accent2">
                        <a:lumMod val="40000"/>
                        <a:lumOff val="6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7%</a:t>
                      </a:r>
                    </a:p>
                  </a:txBody>
                  <a:tcPr marL="15354" marR="15354" marT="9525" marB="0" anchor="ctr">
                    <a:solidFill>
                      <a:schemeClr val="accent2">
                        <a:lumMod val="40000"/>
                        <a:lumOff val="60000"/>
                      </a:schemeClr>
                    </a:solidFill>
                  </a:tcPr>
                </a:tc>
                <a:extLst>
                  <a:ext uri="{0D108BD9-81ED-4DB2-BD59-A6C34878D82A}">
                    <a16:rowId xmlns:a16="http://schemas.microsoft.com/office/drawing/2014/main" val="1216896576"/>
                  </a:ext>
                </a:extLst>
              </a:tr>
            </a:tbl>
          </a:graphicData>
        </a:graphic>
      </p:graphicFrame>
      <p:sp>
        <p:nvSpPr>
          <p:cNvPr id="3" name="Slide Number Placeholder 2">
            <a:extLst>
              <a:ext uri="{FF2B5EF4-FFF2-40B4-BE49-F238E27FC236}">
                <a16:creationId xmlns:a16="http://schemas.microsoft.com/office/drawing/2014/main" id="{5A9780EC-A438-44E3-A87D-DC5F23BF0D11}"/>
              </a:ext>
            </a:extLst>
          </p:cNvPr>
          <p:cNvSpPr>
            <a:spLocks noGrp="1"/>
          </p:cNvSpPr>
          <p:nvPr>
            <p:ph type="sldNum" sz="quarter" idx="12"/>
          </p:nvPr>
        </p:nvSpPr>
        <p:spPr/>
        <p:txBody>
          <a:bodyPr/>
          <a:lstStyle/>
          <a:p>
            <a:fld id="{5FEC8EC3-3883-409D-99D9-66BA82C6D7A7}" type="slidenum">
              <a:rPr lang="en-US" smtClean="0"/>
              <a:t>13</a:t>
            </a:fld>
            <a:endParaRPr lang="en-US" dirty="0"/>
          </a:p>
        </p:txBody>
      </p:sp>
    </p:spTree>
    <p:extLst>
      <p:ext uri="{BB962C8B-B14F-4D97-AF65-F5344CB8AC3E}">
        <p14:creationId xmlns:p14="http://schemas.microsoft.com/office/powerpoint/2010/main" val="3199626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41F5E-1139-4833-857B-9D1918122BE8}"/>
              </a:ext>
            </a:extLst>
          </p:cNvPr>
          <p:cNvSpPr>
            <a:spLocks noGrp="1"/>
          </p:cNvSpPr>
          <p:nvPr>
            <p:ph type="title"/>
          </p:nvPr>
        </p:nvSpPr>
        <p:spPr>
          <a:xfrm>
            <a:off x="277071" y="592401"/>
            <a:ext cx="8229600" cy="1066800"/>
          </a:xfrm>
        </p:spPr>
        <p:txBody>
          <a:bodyPr>
            <a:noAutofit/>
          </a:bodyPr>
          <a:lstStyle/>
          <a:p>
            <a:r>
              <a:rPr lang="en-US" sz="2200" b="1" dirty="0"/>
              <a:t>Those with 3+ health issues/needs went off (or were transferred off) Island much more frequently for ER care.   </a:t>
            </a:r>
          </a:p>
        </p:txBody>
      </p:sp>
      <p:graphicFrame>
        <p:nvGraphicFramePr>
          <p:cNvPr id="6" name="Table 6">
            <a:extLst>
              <a:ext uri="{FF2B5EF4-FFF2-40B4-BE49-F238E27FC236}">
                <a16:creationId xmlns:a16="http://schemas.microsoft.com/office/drawing/2014/main" id="{346BEA8F-5322-4638-853B-BE1569A7F000}"/>
              </a:ext>
            </a:extLst>
          </p:cNvPr>
          <p:cNvGraphicFramePr>
            <a:graphicFrameLocks noGrp="1"/>
          </p:cNvGraphicFramePr>
          <p:nvPr>
            <p:ph sz="half" idx="1"/>
            <p:extLst>
              <p:ext uri="{D42A27DB-BD31-4B8C-83A1-F6EECF244321}">
                <p14:modId xmlns:p14="http://schemas.microsoft.com/office/powerpoint/2010/main" val="3882809743"/>
              </p:ext>
            </p:extLst>
          </p:nvPr>
        </p:nvGraphicFramePr>
        <p:xfrm>
          <a:off x="136246" y="2255765"/>
          <a:ext cx="4255625" cy="3764035"/>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4130715727"/>
                    </a:ext>
                  </a:extLst>
                </a:gridCol>
                <a:gridCol w="685800">
                  <a:extLst>
                    <a:ext uri="{9D8B030D-6E8A-4147-A177-3AD203B41FA5}">
                      <a16:colId xmlns:a16="http://schemas.microsoft.com/office/drawing/2014/main" val="3435013305"/>
                    </a:ext>
                  </a:extLst>
                </a:gridCol>
                <a:gridCol w="800775">
                  <a:extLst>
                    <a:ext uri="{9D8B030D-6E8A-4147-A177-3AD203B41FA5}">
                      <a16:colId xmlns:a16="http://schemas.microsoft.com/office/drawing/2014/main" val="1673535985"/>
                    </a:ext>
                  </a:extLst>
                </a:gridCol>
                <a:gridCol w="851125">
                  <a:extLst>
                    <a:ext uri="{9D8B030D-6E8A-4147-A177-3AD203B41FA5}">
                      <a16:colId xmlns:a16="http://schemas.microsoft.com/office/drawing/2014/main" val="1581049916"/>
                    </a:ext>
                  </a:extLst>
                </a:gridCol>
                <a:gridCol w="851125">
                  <a:extLst>
                    <a:ext uri="{9D8B030D-6E8A-4147-A177-3AD203B41FA5}">
                      <a16:colId xmlns:a16="http://schemas.microsoft.com/office/drawing/2014/main" val="1381764731"/>
                    </a:ext>
                  </a:extLst>
                </a:gridCol>
              </a:tblGrid>
              <a:tr h="643484">
                <a:tc>
                  <a:txBody>
                    <a:bodyPr/>
                    <a:lstStyle/>
                    <a:p>
                      <a:pPr algn="l" fontAlgn="b"/>
                      <a:r>
                        <a:rPr lang="en-US" sz="1800" b="0" i="0" u="none" strike="noStrike" dirty="0">
                          <a:solidFill>
                            <a:schemeClr val="bg1"/>
                          </a:solidFill>
                          <a:effectLst/>
                          <a:latin typeface="Calibri" panose="020F0502020204030204" pitchFamily="34" charset="0"/>
                        </a:rPr>
                        <a:t>ED Visit  Location</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San Juan</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Orcas</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Lopez</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2595354334"/>
                  </a:ext>
                </a:extLst>
              </a:tr>
              <a:tr h="643484">
                <a:tc>
                  <a:txBody>
                    <a:bodyPr/>
                    <a:lstStyle/>
                    <a:p>
                      <a:pPr algn="l" fontAlgn="b"/>
                      <a:r>
                        <a:rPr lang="en-US" sz="1800" b="0" i="0" u="none" strike="noStrike" dirty="0">
                          <a:solidFill>
                            <a:srgbClr val="000000"/>
                          </a:solidFill>
                          <a:effectLst/>
                          <a:latin typeface="Calibri" panose="020F0502020204030204" pitchFamily="34" charset="0"/>
                        </a:rPr>
                        <a:t>Friday Harbor</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42%</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28%</a:t>
                      </a:r>
                    </a:p>
                  </a:txBody>
                  <a:tcPr marL="9525" marR="9525" marT="9525" marB="0" anchor="b"/>
                </a:tc>
                <a:extLst>
                  <a:ext uri="{0D108BD9-81ED-4DB2-BD59-A6C34878D82A}">
                    <a16:rowId xmlns:a16="http://schemas.microsoft.com/office/drawing/2014/main" val="3361763134"/>
                  </a:ext>
                </a:extLst>
              </a:tr>
              <a:tr h="583396">
                <a:tc>
                  <a:txBody>
                    <a:bodyPr/>
                    <a:lstStyle/>
                    <a:p>
                      <a:pPr algn="l" fontAlgn="b"/>
                      <a:r>
                        <a:rPr lang="en-US" sz="1800" b="0" i="0" u="none" strike="noStrike" dirty="0">
                          <a:solidFill>
                            <a:srgbClr val="000000"/>
                          </a:solidFill>
                          <a:effectLst/>
                          <a:latin typeface="Calibri" panose="020F0502020204030204" pitchFamily="34" charset="0"/>
                        </a:rPr>
                        <a:t>Anacortes</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12%</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a:t>
                      </a:r>
                    </a:p>
                  </a:txBody>
                  <a:tcPr marL="9525" marR="9525" marT="9525" marB="0" anchor="b"/>
                </a:tc>
                <a:extLst>
                  <a:ext uri="{0D108BD9-81ED-4DB2-BD59-A6C34878D82A}">
                    <a16:rowId xmlns:a16="http://schemas.microsoft.com/office/drawing/2014/main" val="2123796782"/>
                  </a:ext>
                </a:extLst>
              </a:tr>
              <a:tr h="583396">
                <a:tc>
                  <a:txBody>
                    <a:bodyPr/>
                    <a:lstStyle/>
                    <a:p>
                      <a:pPr algn="l" fontAlgn="b"/>
                      <a:r>
                        <a:rPr lang="en-US" sz="1800" b="0" i="0" u="none" strike="noStrike" dirty="0">
                          <a:solidFill>
                            <a:srgbClr val="000000"/>
                          </a:solidFill>
                          <a:effectLst/>
                          <a:latin typeface="Calibri" panose="020F0502020204030204" pitchFamily="34" charset="0"/>
                        </a:rPr>
                        <a:t>Bellingham</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6%</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a:t>
                      </a:r>
                    </a:p>
                  </a:txBody>
                  <a:tcPr marL="9525" marR="9525" marT="9525" marB="0" anchor="b"/>
                </a:tc>
                <a:extLst>
                  <a:ext uri="{0D108BD9-81ED-4DB2-BD59-A6C34878D82A}">
                    <a16:rowId xmlns:a16="http://schemas.microsoft.com/office/drawing/2014/main" val="1537248422"/>
                  </a:ext>
                </a:extLst>
              </a:tr>
              <a:tr h="583396">
                <a:tc>
                  <a:txBody>
                    <a:bodyPr/>
                    <a:lstStyle/>
                    <a:p>
                      <a:pPr algn="l" fontAlgn="b"/>
                      <a:r>
                        <a:rPr lang="en-US" sz="1800" b="0" i="0" u="none" strike="noStrike" dirty="0">
                          <a:solidFill>
                            <a:srgbClr val="000000"/>
                          </a:solidFill>
                          <a:effectLst/>
                          <a:latin typeface="Calibri" panose="020F0502020204030204" pitchFamily="34" charset="0"/>
                        </a:rPr>
                        <a:t>Other</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51%</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51%</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59%</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tc>
                <a:extLst>
                  <a:ext uri="{0D108BD9-81ED-4DB2-BD59-A6C34878D82A}">
                    <a16:rowId xmlns:a16="http://schemas.microsoft.com/office/drawing/2014/main" val="236902374"/>
                  </a:ext>
                </a:extLst>
              </a:tr>
              <a:tr h="726879">
                <a:tc>
                  <a:txBody>
                    <a:bodyPr/>
                    <a:lstStyle/>
                    <a:p>
                      <a:pPr algn="l" fontAlgn="b"/>
                      <a:r>
                        <a:rPr lang="en-US" sz="1800" b="0"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696889379"/>
                  </a:ext>
                </a:extLst>
              </a:tr>
            </a:tbl>
          </a:graphicData>
        </a:graphic>
      </p:graphicFrame>
      <p:graphicFrame>
        <p:nvGraphicFramePr>
          <p:cNvPr id="9" name="Table 9">
            <a:extLst>
              <a:ext uri="{FF2B5EF4-FFF2-40B4-BE49-F238E27FC236}">
                <a16:creationId xmlns:a16="http://schemas.microsoft.com/office/drawing/2014/main" id="{DD5E3358-4748-41D5-8589-539349D0D5E4}"/>
              </a:ext>
            </a:extLst>
          </p:cNvPr>
          <p:cNvGraphicFramePr>
            <a:graphicFrameLocks noGrp="1"/>
          </p:cNvGraphicFramePr>
          <p:nvPr>
            <p:ph sz="half" idx="2"/>
            <p:extLst>
              <p:ext uri="{D42A27DB-BD31-4B8C-83A1-F6EECF244321}">
                <p14:modId xmlns:p14="http://schemas.microsoft.com/office/powerpoint/2010/main" val="814331894"/>
              </p:ext>
            </p:extLst>
          </p:nvPr>
        </p:nvGraphicFramePr>
        <p:xfrm>
          <a:off x="4547886" y="2255764"/>
          <a:ext cx="4435754" cy="3687836"/>
        </p:xfrm>
        <a:graphic>
          <a:graphicData uri="http://schemas.openxmlformats.org/drawingml/2006/table">
            <a:tbl>
              <a:tblPr firstRow="1" bandRow="1">
                <a:tableStyleId>{5C22544A-7EE6-4342-B048-85BDC9FD1C3A}</a:tableStyleId>
              </a:tblPr>
              <a:tblGrid>
                <a:gridCol w="1098062">
                  <a:extLst>
                    <a:ext uri="{9D8B030D-6E8A-4147-A177-3AD203B41FA5}">
                      <a16:colId xmlns:a16="http://schemas.microsoft.com/office/drawing/2014/main" val="3845278020"/>
                    </a:ext>
                  </a:extLst>
                </a:gridCol>
                <a:gridCol w="649356">
                  <a:extLst>
                    <a:ext uri="{9D8B030D-6E8A-4147-A177-3AD203B41FA5}">
                      <a16:colId xmlns:a16="http://schemas.microsoft.com/office/drawing/2014/main" val="2961848730"/>
                    </a:ext>
                  </a:extLst>
                </a:gridCol>
                <a:gridCol w="609600">
                  <a:extLst>
                    <a:ext uri="{9D8B030D-6E8A-4147-A177-3AD203B41FA5}">
                      <a16:colId xmlns:a16="http://schemas.microsoft.com/office/drawing/2014/main" val="1159203173"/>
                    </a:ext>
                  </a:extLst>
                </a:gridCol>
                <a:gridCol w="652696">
                  <a:extLst>
                    <a:ext uri="{9D8B030D-6E8A-4147-A177-3AD203B41FA5}">
                      <a16:colId xmlns:a16="http://schemas.microsoft.com/office/drawing/2014/main" val="3896453860"/>
                    </a:ext>
                  </a:extLst>
                </a:gridCol>
                <a:gridCol w="713020">
                  <a:extLst>
                    <a:ext uri="{9D8B030D-6E8A-4147-A177-3AD203B41FA5}">
                      <a16:colId xmlns:a16="http://schemas.microsoft.com/office/drawing/2014/main" val="3776395863"/>
                    </a:ext>
                  </a:extLst>
                </a:gridCol>
                <a:gridCol w="713020">
                  <a:extLst>
                    <a:ext uri="{9D8B030D-6E8A-4147-A177-3AD203B41FA5}">
                      <a16:colId xmlns:a16="http://schemas.microsoft.com/office/drawing/2014/main" val="3557493333"/>
                    </a:ext>
                  </a:extLst>
                </a:gridCol>
              </a:tblGrid>
              <a:tr h="624855">
                <a:tc>
                  <a:txBody>
                    <a:bodyPr/>
                    <a:lstStyle/>
                    <a:p>
                      <a:pPr algn="l" rtl="0" fontAlgn="t"/>
                      <a:r>
                        <a:rPr lang="en-US" sz="1800" b="0" i="0" u="none" strike="noStrike" dirty="0">
                          <a:solidFill>
                            <a:srgbClr val="FFFFFF"/>
                          </a:solidFill>
                          <a:effectLst/>
                          <a:latin typeface="Calibri" panose="020F0502020204030204" pitchFamily="34" charset="0"/>
                          <a:cs typeface="Calibri" panose="020F0502020204030204" pitchFamily="34" charset="0"/>
                        </a:rPr>
                        <a:t>ED Visit Location</a:t>
                      </a:r>
                    </a:p>
                  </a:txBody>
                  <a:tcPr marL="9525" marR="9525" marT="9525" marB="0" anchor="b"/>
                </a:tc>
                <a:tc>
                  <a:txBody>
                    <a:bodyPr/>
                    <a:lstStyle/>
                    <a:p>
                      <a:pPr algn="l" rtl="0" fontAlgn="ctr"/>
                      <a:r>
                        <a:rPr lang="en-US" sz="1800" b="0" i="0" u="none" strike="noStrike" dirty="0">
                          <a:solidFill>
                            <a:srgbClr val="FFFFFF"/>
                          </a:solidFill>
                          <a:effectLst/>
                          <a:latin typeface="Calibri" panose="020F0502020204030204" pitchFamily="34" charset="0"/>
                          <a:cs typeface="Calibri" panose="020F0502020204030204" pitchFamily="34" charset="0"/>
                        </a:rPr>
                        <a:t>San Juan</a:t>
                      </a:r>
                    </a:p>
                  </a:txBody>
                  <a:tcPr marL="9525" marR="9525" marT="9525" marB="0" anchor="b"/>
                </a:tc>
                <a:tc>
                  <a:txBody>
                    <a:bodyPr/>
                    <a:lstStyle/>
                    <a:p>
                      <a:pPr algn="l" rtl="0" fontAlgn="ctr"/>
                      <a:r>
                        <a:rPr lang="en-US" sz="1800" b="0" i="0" u="none" strike="noStrike" dirty="0">
                          <a:solidFill>
                            <a:srgbClr val="FFFFFF"/>
                          </a:solidFill>
                          <a:effectLst/>
                          <a:latin typeface="Calibri" panose="020F0502020204030204" pitchFamily="34" charset="0"/>
                          <a:cs typeface="Calibri" panose="020F0502020204030204" pitchFamily="34" charset="0"/>
                        </a:rPr>
                        <a:t>Orcas</a:t>
                      </a:r>
                    </a:p>
                  </a:txBody>
                  <a:tcPr marL="9525" marR="9525" marT="9525" marB="0" anchor="b"/>
                </a:tc>
                <a:tc>
                  <a:txBody>
                    <a:bodyPr/>
                    <a:lstStyle/>
                    <a:p>
                      <a:pPr algn="l" rtl="0" fontAlgn="ctr"/>
                      <a:r>
                        <a:rPr lang="en-US" sz="1800" b="0" i="0" u="none" strike="noStrike" dirty="0">
                          <a:solidFill>
                            <a:srgbClr val="FFFFFF"/>
                          </a:solidFill>
                          <a:effectLst/>
                          <a:latin typeface="Calibri" panose="020F0502020204030204" pitchFamily="34" charset="0"/>
                          <a:cs typeface="Calibri" panose="020F0502020204030204" pitchFamily="34" charset="0"/>
                        </a:rPr>
                        <a:t>Lopez</a:t>
                      </a:r>
                    </a:p>
                  </a:txBody>
                  <a:tcPr marL="9525" marR="9525" marT="9525" marB="0" anchor="b"/>
                </a:tc>
                <a:tc>
                  <a:txBody>
                    <a:bodyPr/>
                    <a:lstStyle/>
                    <a:p>
                      <a:pPr algn="l" rtl="0" fontAlgn="ctr"/>
                      <a:r>
                        <a:rPr lang="en-US" sz="1800" b="0" i="0" u="none" strike="noStrike" dirty="0">
                          <a:solidFill>
                            <a:srgbClr val="FFFFFF"/>
                          </a:solidFill>
                          <a:effectLst/>
                          <a:latin typeface="Calibri" panose="020F0502020204030204" pitchFamily="34" charset="0"/>
                          <a:cs typeface="Calibri" panose="020F0502020204030204" pitchFamily="34" charset="0"/>
                        </a:rPr>
                        <a:t>Shaw (n=8)</a:t>
                      </a:r>
                    </a:p>
                  </a:txBody>
                  <a:tcPr marL="9525" marR="9525" marT="9525" marB="0" anchor="b"/>
                </a:tc>
                <a:tc>
                  <a:txBody>
                    <a:bodyPr/>
                    <a:lstStyle/>
                    <a:p>
                      <a:pPr algn="l" rtl="0" fontAlgn="ctr"/>
                      <a:r>
                        <a:rPr lang="en-US" sz="1800" b="0" i="0" u="none" strike="noStrike" dirty="0">
                          <a:solidFill>
                            <a:srgbClr val="FFFFFF"/>
                          </a:solidFill>
                          <a:effectLst/>
                          <a:latin typeface="Calibri" panose="020F0502020204030204" pitchFamily="34" charset="0"/>
                          <a:cs typeface="Calibri" panose="020F0502020204030204" pitchFamily="34" charset="0"/>
                        </a:rPr>
                        <a:t>Total </a:t>
                      </a:r>
                    </a:p>
                  </a:txBody>
                  <a:tcPr marL="9525" marR="9525" marT="9525" marB="0" anchor="b"/>
                </a:tc>
                <a:extLst>
                  <a:ext uri="{0D108BD9-81ED-4DB2-BD59-A6C34878D82A}">
                    <a16:rowId xmlns:a16="http://schemas.microsoft.com/office/drawing/2014/main" val="721926252"/>
                  </a:ext>
                </a:extLst>
              </a:tr>
              <a:tr h="624855">
                <a:tc>
                  <a:txBody>
                    <a:bodyPr/>
                    <a:lstStyle/>
                    <a:p>
                      <a:pPr algn="l" rtl="0" fontAlgn="ctr"/>
                      <a:r>
                        <a:rPr lang="en-US" sz="1800" b="0" i="0" u="none" strike="noStrike" dirty="0">
                          <a:solidFill>
                            <a:srgbClr val="000000"/>
                          </a:solidFill>
                          <a:effectLst/>
                          <a:latin typeface="Calibri" panose="020F0502020204030204" pitchFamily="34" charset="0"/>
                          <a:cs typeface="Calibri" panose="020F0502020204030204" pitchFamily="34" charset="0"/>
                        </a:rPr>
                        <a:t>Friday Harbor</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89%</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58%</a:t>
                      </a:r>
                    </a:p>
                  </a:txBody>
                  <a:tcPr marL="9525" marR="9525" marT="9525" marB="0" anchor="b"/>
                </a:tc>
                <a:extLst>
                  <a:ext uri="{0D108BD9-81ED-4DB2-BD59-A6C34878D82A}">
                    <a16:rowId xmlns:a16="http://schemas.microsoft.com/office/drawing/2014/main" val="1359079485"/>
                  </a:ext>
                </a:extLst>
              </a:tr>
              <a:tr h="560048">
                <a:tc>
                  <a:txBody>
                    <a:bodyPr/>
                    <a:lstStyle/>
                    <a:p>
                      <a:pPr algn="l" rtl="0" fontAlgn="ctr"/>
                      <a:r>
                        <a:rPr lang="en-US" sz="1800" b="0" i="0" u="none" strike="noStrike" dirty="0">
                          <a:solidFill>
                            <a:srgbClr val="000000"/>
                          </a:solidFill>
                          <a:effectLst/>
                          <a:latin typeface="Calibri" panose="020F0502020204030204" pitchFamily="34" charset="0"/>
                          <a:cs typeface="Calibri" panose="020F0502020204030204" pitchFamily="34" charset="0"/>
                        </a:rPr>
                        <a:t>Anacortes</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37%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b"/>
                </a:tc>
                <a:extLst>
                  <a:ext uri="{0D108BD9-81ED-4DB2-BD59-A6C34878D82A}">
                    <a16:rowId xmlns:a16="http://schemas.microsoft.com/office/drawing/2014/main" val="1550352291"/>
                  </a:ext>
                </a:extLst>
              </a:tr>
              <a:tr h="597130">
                <a:tc>
                  <a:txBody>
                    <a:bodyPr/>
                    <a:lstStyle/>
                    <a:p>
                      <a:pPr algn="l" rtl="0" fontAlgn="ctr"/>
                      <a:r>
                        <a:rPr lang="en-US" sz="1800" b="0" i="0" u="none" strike="noStrike" dirty="0">
                          <a:solidFill>
                            <a:srgbClr val="000000"/>
                          </a:solidFill>
                          <a:effectLst/>
                          <a:latin typeface="Calibri" panose="020F0502020204030204" pitchFamily="34" charset="0"/>
                          <a:cs typeface="Calibri" panose="020F0502020204030204" pitchFamily="34" charset="0"/>
                        </a:rPr>
                        <a:t>Bellingham</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21%</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17%</a:t>
                      </a:r>
                    </a:p>
                  </a:txBody>
                  <a:tcPr marL="9525" marR="9525" marT="9525" marB="0" anchor="b"/>
                </a:tc>
                <a:extLst>
                  <a:ext uri="{0D108BD9-81ED-4DB2-BD59-A6C34878D82A}">
                    <a16:rowId xmlns:a16="http://schemas.microsoft.com/office/drawing/2014/main" val="27095546"/>
                  </a:ext>
                </a:extLst>
              </a:tr>
              <a:tr h="558017">
                <a:tc>
                  <a:txBody>
                    <a:bodyPr/>
                    <a:lstStyle/>
                    <a:p>
                      <a:pPr algn="l" rtl="0" fontAlgn="ctr"/>
                      <a:r>
                        <a:rPr lang="en-US" sz="1800" b="0" i="0" u="none" strike="noStrike" dirty="0">
                          <a:solidFill>
                            <a:srgbClr val="000000"/>
                          </a:solidFill>
                          <a:effectLst/>
                          <a:latin typeface="Calibri" panose="020F0502020204030204" pitchFamily="34" charset="0"/>
                          <a:cs typeface="Calibri" panose="020F0502020204030204" pitchFamily="34" charset="0"/>
                        </a:rPr>
                        <a:t>Other</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11%</a:t>
                      </a:r>
                    </a:p>
                  </a:txBody>
                  <a:tcPr marL="9525" marR="9525" marT="9525" marB="0" anchor="b"/>
                </a:tc>
                <a:extLst>
                  <a:ext uri="{0D108BD9-81ED-4DB2-BD59-A6C34878D82A}">
                    <a16:rowId xmlns:a16="http://schemas.microsoft.com/office/drawing/2014/main" val="3110449818"/>
                  </a:ext>
                </a:extLst>
              </a:tr>
              <a:tr h="722931">
                <a:tc>
                  <a:txBody>
                    <a:bodyPr/>
                    <a:lstStyle/>
                    <a:p>
                      <a:pPr algn="l" rtl="0" fontAlgn="ctr"/>
                      <a:r>
                        <a:rPr lang="en-US" sz="1800" b="0"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extLst>
                  <a:ext uri="{0D108BD9-81ED-4DB2-BD59-A6C34878D82A}">
                    <a16:rowId xmlns:a16="http://schemas.microsoft.com/office/drawing/2014/main" val="3525353421"/>
                  </a:ext>
                </a:extLst>
              </a:tr>
            </a:tbl>
          </a:graphicData>
        </a:graphic>
      </p:graphicFrame>
      <p:sp>
        <p:nvSpPr>
          <p:cNvPr id="5" name="Slide Number Placeholder 4">
            <a:extLst>
              <a:ext uri="{FF2B5EF4-FFF2-40B4-BE49-F238E27FC236}">
                <a16:creationId xmlns:a16="http://schemas.microsoft.com/office/drawing/2014/main" id="{B1A0DE33-3C5F-4E19-9B98-8803CEA94E5A}"/>
              </a:ext>
            </a:extLst>
          </p:cNvPr>
          <p:cNvSpPr>
            <a:spLocks noGrp="1"/>
          </p:cNvSpPr>
          <p:nvPr>
            <p:ph type="sldNum" sz="quarter" idx="12"/>
          </p:nvPr>
        </p:nvSpPr>
        <p:spPr/>
        <p:txBody>
          <a:bodyPr/>
          <a:lstStyle/>
          <a:p>
            <a:fld id="{5FEC8EC3-3883-409D-99D9-66BA82C6D7A7}" type="slidenum">
              <a:rPr lang="en-US" smtClean="0"/>
              <a:t>14</a:t>
            </a:fld>
            <a:endParaRPr lang="en-US" dirty="0"/>
          </a:p>
        </p:txBody>
      </p:sp>
      <p:sp>
        <p:nvSpPr>
          <p:cNvPr id="8" name="TextBox 7">
            <a:extLst>
              <a:ext uri="{FF2B5EF4-FFF2-40B4-BE49-F238E27FC236}">
                <a16:creationId xmlns:a16="http://schemas.microsoft.com/office/drawing/2014/main" id="{85F51156-65EA-4936-B8DA-0C2730C2F396}"/>
              </a:ext>
            </a:extLst>
          </p:cNvPr>
          <p:cNvSpPr txBox="1"/>
          <p:nvPr/>
        </p:nvSpPr>
        <p:spPr>
          <a:xfrm>
            <a:off x="356411" y="1727228"/>
            <a:ext cx="3641190" cy="369332"/>
          </a:xfrm>
          <a:prstGeom prst="rect">
            <a:avLst/>
          </a:prstGeom>
          <a:noFill/>
        </p:spPr>
        <p:txBody>
          <a:bodyPr wrap="none" rtlCol="0">
            <a:spAutoFit/>
          </a:bodyPr>
          <a:lstStyle/>
          <a:p>
            <a:r>
              <a:rPr lang="en-US" dirty="0">
                <a:latin typeface="Calibri" panose="020F0502020204030204" pitchFamily="34" charset="0"/>
              </a:rPr>
              <a:t>3+ conditions and where went for ER</a:t>
            </a:r>
          </a:p>
        </p:txBody>
      </p:sp>
      <p:sp>
        <p:nvSpPr>
          <p:cNvPr id="7" name="TextBox 6">
            <a:extLst>
              <a:ext uri="{FF2B5EF4-FFF2-40B4-BE49-F238E27FC236}">
                <a16:creationId xmlns:a16="http://schemas.microsoft.com/office/drawing/2014/main" id="{5D955D4C-655C-43A6-9248-95B44B82D64A}"/>
              </a:ext>
            </a:extLst>
          </p:cNvPr>
          <p:cNvSpPr txBox="1"/>
          <p:nvPr/>
        </p:nvSpPr>
        <p:spPr>
          <a:xfrm>
            <a:off x="4982900" y="1750377"/>
            <a:ext cx="4024853" cy="369332"/>
          </a:xfrm>
          <a:prstGeom prst="rect">
            <a:avLst/>
          </a:prstGeom>
          <a:noFill/>
        </p:spPr>
        <p:txBody>
          <a:bodyPr wrap="square" rtlCol="0">
            <a:spAutoFit/>
          </a:bodyPr>
          <a:lstStyle/>
          <a:p>
            <a:r>
              <a:rPr lang="en-US" dirty="0">
                <a:latin typeface="Calibri" panose="020F0502020204030204" pitchFamily="34" charset="0"/>
              </a:rPr>
              <a:t>Those with less than 3 issues/conditions </a:t>
            </a:r>
          </a:p>
        </p:txBody>
      </p:sp>
      <p:sp>
        <p:nvSpPr>
          <p:cNvPr id="3" name="TextBox 2">
            <a:extLst>
              <a:ext uri="{FF2B5EF4-FFF2-40B4-BE49-F238E27FC236}">
                <a16:creationId xmlns:a16="http://schemas.microsoft.com/office/drawing/2014/main" id="{0B44C0EF-FAE2-40A9-9953-E21072C9FFD8}"/>
              </a:ext>
            </a:extLst>
          </p:cNvPr>
          <p:cNvSpPr txBox="1"/>
          <p:nvPr/>
        </p:nvSpPr>
        <p:spPr>
          <a:xfrm>
            <a:off x="1219200" y="6075626"/>
            <a:ext cx="7336536" cy="307777"/>
          </a:xfrm>
          <a:prstGeom prst="rect">
            <a:avLst/>
          </a:prstGeom>
          <a:noFill/>
        </p:spPr>
        <p:txBody>
          <a:bodyPr wrap="square" rtlCol="0">
            <a:spAutoFit/>
          </a:bodyPr>
          <a:lstStyle/>
          <a:p>
            <a:r>
              <a:rPr lang="en-US" sz="1400" i="1" dirty="0">
                <a:latin typeface="Calibri" panose="020F0502020204030204" pitchFamily="34" charset="0"/>
              </a:rPr>
              <a:t>Other included:  Mt. Vernon, Whidbey, Seattle, Everett, Non WA, Edmonds</a:t>
            </a:r>
          </a:p>
        </p:txBody>
      </p:sp>
    </p:spTree>
    <p:extLst>
      <p:ext uri="{BB962C8B-B14F-4D97-AF65-F5344CB8AC3E}">
        <p14:creationId xmlns:p14="http://schemas.microsoft.com/office/powerpoint/2010/main" val="295353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8D65-B5D5-4592-811A-D07080A3D3ED}"/>
              </a:ext>
            </a:extLst>
          </p:cNvPr>
          <p:cNvSpPr>
            <a:spLocks noGrp="1"/>
          </p:cNvSpPr>
          <p:nvPr>
            <p:ph type="title"/>
          </p:nvPr>
        </p:nvSpPr>
        <p:spPr>
          <a:xfrm>
            <a:off x="342900" y="762000"/>
            <a:ext cx="8458200" cy="1066800"/>
          </a:xfrm>
        </p:spPr>
        <p:txBody>
          <a:bodyPr>
            <a:noAutofit/>
          </a:bodyPr>
          <a:lstStyle/>
          <a:p>
            <a:r>
              <a:rPr lang="en-US" sz="2200" b="1" dirty="0"/>
              <a:t>27% of respondents were hospitalized. More patients with 3+ conditions were hospitalized on Friday Harbor, and less in Anacortes, than other respondents.</a:t>
            </a:r>
            <a:br>
              <a:rPr lang="en-US" sz="2200" b="1" dirty="0"/>
            </a:br>
            <a:endParaRPr lang="en-US" sz="2200" b="1" dirty="0"/>
          </a:p>
        </p:txBody>
      </p:sp>
      <p:graphicFrame>
        <p:nvGraphicFramePr>
          <p:cNvPr id="3" name="Table 5">
            <a:extLst>
              <a:ext uri="{FF2B5EF4-FFF2-40B4-BE49-F238E27FC236}">
                <a16:creationId xmlns:a16="http://schemas.microsoft.com/office/drawing/2014/main" id="{38605AFE-3730-4522-A5D8-C511B13F235B}"/>
              </a:ext>
            </a:extLst>
          </p:cNvPr>
          <p:cNvGraphicFramePr>
            <a:graphicFrameLocks noGrp="1"/>
          </p:cNvGraphicFramePr>
          <p:nvPr>
            <p:ph sz="half" idx="2"/>
            <p:extLst>
              <p:ext uri="{D42A27DB-BD31-4B8C-83A1-F6EECF244321}">
                <p14:modId xmlns:p14="http://schemas.microsoft.com/office/powerpoint/2010/main" val="2887464783"/>
              </p:ext>
            </p:extLst>
          </p:nvPr>
        </p:nvGraphicFramePr>
        <p:xfrm>
          <a:off x="4440935" y="2075199"/>
          <a:ext cx="4495801" cy="3733026"/>
        </p:xfrm>
        <a:graphic>
          <a:graphicData uri="http://schemas.openxmlformats.org/drawingml/2006/table">
            <a:tbl>
              <a:tblPr firstRow="1" bandRow="1">
                <a:tableStyleId>{5C22544A-7EE6-4342-B048-85BDC9FD1C3A}</a:tableStyleId>
              </a:tblPr>
              <a:tblGrid>
                <a:gridCol w="1128603">
                  <a:extLst>
                    <a:ext uri="{9D8B030D-6E8A-4147-A177-3AD203B41FA5}">
                      <a16:colId xmlns:a16="http://schemas.microsoft.com/office/drawing/2014/main" val="2162994089"/>
                    </a:ext>
                  </a:extLst>
                </a:gridCol>
                <a:gridCol w="644916">
                  <a:extLst>
                    <a:ext uri="{9D8B030D-6E8A-4147-A177-3AD203B41FA5}">
                      <a16:colId xmlns:a16="http://schemas.microsoft.com/office/drawing/2014/main" val="2627976576"/>
                    </a:ext>
                  </a:extLst>
                </a:gridCol>
                <a:gridCol w="725530">
                  <a:extLst>
                    <a:ext uri="{9D8B030D-6E8A-4147-A177-3AD203B41FA5}">
                      <a16:colId xmlns:a16="http://schemas.microsoft.com/office/drawing/2014/main" val="4159053542"/>
                    </a:ext>
                  </a:extLst>
                </a:gridCol>
                <a:gridCol w="644916">
                  <a:extLst>
                    <a:ext uri="{9D8B030D-6E8A-4147-A177-3AD203B41FA5}">
                      <a16:colId xmlns:a16="http://schemas.microsoft.com/office/drawing/2014/main" val="2659651505"/>
                    </a:ext>
                  </a:extLst>
                </a:gridCol>
                <a:gridCol w="725530">
                  <a:extLst>
                    <a:ext uri="{9D8B030D-6E8A-4147-A177-3AD203B41FA5}">
                      <a16:colId xmlns:a16="http://schemas.microsoft.com/office/drawing/2014/main" val="2862535047"/>
                    </a:ext>
                  </a:extLst>
                </a:gridCol>
                <a:gridCol w="626306">
                  <a:extLst>
                    <a:ext uri="{9D8B030D-6E8A-4147-A177-3AD203B41FA5}">
                      <a16:colId xmlns:a16="http://schemas.microsoft.com/office/drawing/2014/main" val="644684290"/>
                    </a:ext>
                  </a:extLst>
                </a:gridCol>
              </a:tblGrid>
              <a:tr h="700540">
                <a:tc>
                  <a:txBody>
                    <a:bodyPr/>
                    <a:lstStyle/>
                    <a:p>
                      <a:endParaRPr lang="en-US" sz="1800" dirty="0">
                        <a:latin typeface="Calibri" panose="020F0502020204030204" pitchFamily="34" charset="0"/>
                      </a:endParaRPr>
                    </a:p>
                  </a:txBody>
                  <a:tcPr/>
                </a:tc>
                <a:tc>
                  <a:txBody>
                    <a:bodyPr/>
                    <a:lstStyle/>
                    <a:p>
                      <a:pPr algn="ctr" fontAlgn="b"/>
                      <a:r>
                        <a:rPr lang="en-US" sz="1800" b="0" i="0" u="none" strike="noStrike" dirty="0">
                          <a:solidFill>
                            <a:schemeClr val="bg1"/>
                          </a:solidFill>
                          <a:effectLst/>
                          <a:latin typeface="Calibri" panose="020F0502020204030204" pitchFamily="34" charset="0"/>
                        </a:rPr>
                        <a:t>San Juan</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Orcas</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Lopez</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Shaw (n=8)</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1588116115"/>
                  </a:ext>
                </a:extLst>
              </a:tr>
              <a:tr h="700540">
                <a:tc>
                  <a:txBody>
                    <a:bodyPr/>
                    <a:lstStyle/>
                    <a:p>
                      <a:pPr algn="l" fontAlgn="b"/>
                      <a:r>
                        <a:rPr lang="en-US" sz="1800" b="0" i="0" u="none" strike="noStrike" dirty="0">
                          <a:solidFill>
                            <a:srgbClr val="000000"/>
                          </a:solidFill>
                          <a:effectLst/>
                          <a:latin typeface="Calibri" panose="020F0502020204030204" pitchFamily="34" charset="0"/>
                          <a:cs typeface="Calibri" panose="020F0502020204030204" pitchFamily="34" charset="0"/>
                        </a:rPr>
                        <a:t>Friday Harbor</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6%</a:t>
                      </a:r>
                    </a:p>
                  </a:txBody>
                  <a:tcPr marL="9525" marR="9525" marT="9525" marB="0" anchor="b"/>
                </a:tc>
                <a:extLst>
                  <a:ext uri="{0D108BD9-81ED-4DB2-BD59-A6C34878D82A}">
                    <a16:rowId xmlns:a16="http://schemas.microsoft.com/office/drawing/2014/main" val="4197101644"/>
                  </a:ext>
                </a:extLst>
              </a:tr>
              <a:tr h="700540">
                <a:tc>
                  <a:txBody>
                    <a:bodyPr/>
                    <a:lstStyle/>
                    <a:p>
                      <a:pPr algn="l" fontAlgn="b"/>
                      <a:r>
                        <a:rPr lang="en-US" sz="1800" b="0" i="0" u="none" strike="noStrike" dirty="0">
                          <a:solidFill>
                            <a:srgbClr val="000000"/>
                          </a:solidFill>
                          <a:effectLst/>
                          <a:latin typeface="Calibri" panose="020F0502020204030204" pitchFamily="34" charset="0"/>
                          <a:cs typeface="Calibri" panose="020F0502020204030204" pitchFamily="34" charset="0"/>
                        </a:rPr>
                        <a:t>Anacortes</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9%</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57%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57%</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b"/>
                </a:tc>
                <a:extLst>
                  <a:ext uri="{0D108BD9-81ED-4DB2-BD59-A6C34878D82A}">
                    <a16:rowId xmlns:a16="http://schemas.microsoft.com/office/drawing/2014/main" val="3400076333"/>
                  </a:ext>
                </a:extLst>
              </a:tr>
              <a:tr h="700540">
                <a:tc>
                  <a:txBody>
                    <a:bodyPr/>
                    <a:lstStyle/>
                    <a:p>
                      <a:pPr algn="l" fontAlgn="b"/>
                      <a:r>
                        <a:rPr lang="en-US" sz="1800" b="0" i="0" u="none" strike="noStrike" dirty="0">
                          <a:solidFill>
                            <a:srgbClr val="000000"/>
                          </a:solidFill>
                          <a:effectLst/>
                          <a:latin typeface="Calibri" panose="020F0502020204030204" pitchFamily="34" charset="0"/>
                          <a:cs typeface="Calibri" panose="020F0502020204030204" pitchFamily="34" charset="0"/>
                        </a:rPr>
                        <a:t>Bellingham</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45%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29%</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29%</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35%</a:t>
                      </a:r>
                    </a:p>
                  </a:txBody>
                  <a:tcPr marL="9525" marR="9525" marT="9525" marB="0" anchor="b"/>
                </a:tc>
                <a:extLst>
                  <a:ext uri="{0D108BD9-81ED-4DB2-BD59-A6C34878D82A}">
                    <a16:rowId xmlns:a16="http://schemas.microsoft.com/office/drawing/2014/main" val="3665793812"/>
                  </a:ext>
                </a:extLst>
              </a:tr>
              <a:tr h="465433">
                <a:tc>
                  <a:txBody>
                    <a:bodyPr/>
                    <a:lstStyle/>
                    <a:p>
                      <a:pPr algn="l" fontAlgn="b"/>
                      <a:r>
                        <a:rPr lang="en-US" sz="1800" b="0" i="0" u="none" strike="noStrike" dirty="0">
                          <a:solidFill>
                            <a:srgbClr val="000000"/>
                          </a:solidFill>
                          <a:effectLst/>
                          <a:latin typeface="Calibri" panose="020F0502020204030204" pitchFamily="34" charset="0"/>
                          <a:cs typeface="Calibri" panose="020F0502020204030204" pitchFamily="34" charset="0"/>
                        </a:rPr>
                        <a:t>Other</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cs typeface="Calibri" panose="020F0502020204030204" pitchFamily="34" charset="0"/>
                        </a:rPr>
                        <a:t>32%</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cs typeface="Calibri" panose="020F0502020204030204" pitchFamily="34" charset="0"/>
                        </a:rPr>
                        <a:t>50%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cs typeface="Calibri" panose="020F0502020204030204" pitchFamily="34" charset="0"/>
                        </a:rPr>
                        <a:t>14%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cs typeface="Calibri" panose="020F0502020204030204" pitchFamily="34" charset="0"/>
                        </a:rPr>
                        <a:t>33%</a:t>
                      </a:r>
                    </a:p>
                  </a:txBody>
                  <a:tcPr marL="9525" marR="9525" marT="9525" marB="0" anchor="b"/>
                </a:tc>
                <a:extLst>
                  <a:ext uri="{0D108BD9-81ED-4DB2-BD59-A6C34878D82A}">
                    <a16:rowId xmlns:a16="http://schemas.microsoft.com/office/drawing/2014/main" val="2229830481"/>
                  </a:ext>
                </a:extLst>
              </a:tr>
              <a:tr h="465433">
                <a:tc>
                  <a:txBody>
                    <a:bodyPr/>
                    <a:lstStyle/>
                    <a:p>
                      <a:pPr algn="l" fontAlgn="b"/>
                      <a:r>
                        <a:rPr lang="en-US" sz="1800" b="0" i="0" u="none" strike="noStrike" dirty="0">
                          <a:solidFill>
                            <a:srgbClr val="000000"/>
                          </a:solidFill>
                          <a:effectLst/>
                          <a:latin typeface="Calibri" panose="020F0502020204030204" pitchFamily="34" charset="0"/>
                          <a:cs typeface="Calibri" panose="020F0502020204030204" pitchFamily="34" charset="0"/>
                        </a:rPr>
                        <a:t>Total</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tc>
                  <a:txBody>
                    <a:bodyPr/>
                    <a:lstStyle/>
                    <a:p>
                      <a:pPr algn="r" rtl="0" fontAlgn="t"/>
                      <a:r>
                        <a:rPr lang="en-US" sz="1800" b="0" i="0" u="none" strike="noStrike" dirty="0">
                          <a:solidFill>
                            <a:srgbClr val="000000"/>
                          </a:solidFill>
                          <a:effectLst/>
                          <a:latin typeface="Calibri" panose="020F0502020204030204" pitchFamily="34" charset="0"/>
                          <a:cs typeface="Calibri" panose="020F0502020204030204" pitchFamily="34" charset="0"/>
                        </a:rPr>
                        <a:t>100%</a:t>
                      </a:r>
                    </a:p>
                  </a:txBody>
                  <a:tcPr marL="9525" marR="9525" marT="9525" marB="0" anchor="b"/>
                </a:tc>
                <a:extLst>
                  <a:ext uri="{0D108BD9-81ED-4DB2-BD59-A6C34878D82A}">
                    <a16:rowId xmlns:a16="http://schemas.microsoft.com/office/drawing/2014/main" val="454418688"/>
                  </a:ext>
                </a:extLst>
              </a:tr>
            </a:tbl>
          </a:graphicData>
        </a:graphic>
      </p:graphicFrame>
      <p:sp>
        <p:nvSpPr>
          <p:cNvPr id="5" name="Slide Number Placeholder 4">
            <a:extLst>
              <a:ext uri="{FF2B5EF4-FFF2-40B4-BE49-F238E27FC236}">
                <a16:creationId xmlns:a16="http://schemas.microsoft.com/office/drawing/2014/main" id="{E569532F-C734-450A-B332-B7E82A31DD23}"/>
              </a:ext>
            </a:extLst>
          </p:cNvPr>
          <p:cNvSpPr>
            <a:spLocks noGrp="1"/>
          </p:cNvSpPr>
          <p:nvPr>
            <p:ph type="sldNum" sz="quarter" idx="12"/>
          </p:nvPr>
        </p:nvSpPr>
        <p:spPr/>
        <p:txBody>
          <a:bodyPr/>
          <a:lstStyle/>
          <a:p>
            <a:fld id="{5FEC8EC3-3883-409D-99D9-66BA82C6D7A7}" type="slidenum">
              <a:rPr lang="en-US" smtClean="0"/>
              <a:t>15</a:t>
            </a:fld>
            <a:endParaRPr lang="en-US" dirty="0"/>
          </a:p>
        </p:txBody>
      </p:sp>
      <p:graphicFrame>
        <p:nvGraphicFramePr>
          <p:cNvPr id="10" name="Table 10">
            <a:extLst>
              <a:ext uri="{FF2B5EF4-FFF2-40B4-BE49-F238E27FC236}">
                <a16:creationId xmlns:a16="http://schemas.microsoft.com/office/drawing/2014/main" id="{C6DCBC60-0B23-4473-9FC2-9D2A0EBDBE21}"/>
              </a:ext>
            </a:extLst>
          </p:cNvPr>
          <p:cNvGraphicFramePr>
            <a:graphicFrameLocks noGrp="1"/>
          </p:cNvGraphicFramePr>
          <p:nvPr>
            <p:ph sz="half" idx="1"/>
            <p:extLst>
              <p:ext uri="{D42A27DB-BD31-4B8C-83A1-F6EECF244321}">
                <p14:modId xmlns:p14="http://schemas.microsoft.com/office/powerpoint/2010/main" val="2315771822"/>
              </p:ext>
            </p:extLst>
          </p:nvPr>
        </p:nvGraphicFramePr>
        <p:xfrm>
          <a:off x="139861" y="2075199"/>
          <a:ext cx="4114800" cy="3733026"/>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362267769"/>
                    </a:ext>
                  </a:extLst>
                </a:gridCol>
                <a:gridCol w="609600">
                  <a:extLst>
                    <a:ext uri="{9D8B030D-6E8A-4147-A177-3AD203B41FA5}">
                      <a16:colId xmlns:a16="http://schemas.microsoft.com/office/drawing/2014/main" val="3716824188"/>
                    </a:ext>
                  </a:extLst>
                </a:gridCol>
                <a:gridCol w="685800">
                  <a:extLst>
                    <a:ext uri="{9D8B030D-6E8A-4147-A177-3AD203B41FA5}">
                      <a16:colId xmlns:a16="http://schemas.microsoft.com/office/drawing/2014/main" val="449386976"/>
                    </a:ext>
                  </a:extLst>
                </a:gridCol>
                <a:gridCol w="609600">
                  <a:extLst>
                    <a:ext uri="{9D8B030D-6E8A-4147-A177-3AD203B41FA5}">
                      <a16:colId xmlns:a16="http://schemas.microsoft.com/office/drawing/2014/main" val="4245540194"/>
                    </a:ext>
                  </a:extLst>
                </a:gridCol>
                <a:gridCol w="609600">
                  <a:extLst>
                    <a:ext uri="{9D8B030D-6E8A-4147-A177-3AD203B41FA5}">
                      <a16:colId xmlns:a16="http://schemas.microsoft.com/office/drawing/2014/main" val="3896322555"/>
                    </a:ext>
                  </a:extLst>
                </a:gridCol>
                <a:gridCol w="533400">
                  <a:extLst>
                    <a:ext uri="{9D8B030D-6E8A-4147-A177-3AD203B41FA5}">
                      <a16:colId xmlns:a16="http://schemas.microsoft.com/office/drawing/2014/main" val="3542502839"/>
                    </a:ext>
                  </a:extLst>
                </a:gridCol>
              </a:tblGrid>
              <a:tr h="700540">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San Juan</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Orcas</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Lopez</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Shaw</a:t>
                      </a:r>
                    </a:p>
                  </a:txBody>
                  <a:tcPr marL="9525" marR="9525" marT="9525" marB="0" anchor="b"/>
                </a:tc>
                <a:tc>
                  <a:txBody>
                    <a:bodyPr/>
                    <a:lstStyle/>
                    <a:p>
                      <a:pPr algn="ctr" fontAlgn="b"/>
                      <a:r>
                        <a:rPr lang="en-US" sz="1800" b="0" i="0" u="none" strike="noStrike" dirty="0">
                          <a:solidFill>
                            <a:schemeClr val="bg1"/>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3716473489"/>
                  </a:ext>
                </a:extLst>
              </a:tr>
              <a:tr h="700540">
                <a:tc>
                  <a:txBody>
                    <a:bodyPr/>
                    <a:lstStyle/>
                    <a:p>
                      <a:pPr algn="l" fontAlgn="b"/>
                      <a:r>
                        <a:rPr lang="en-US" sz="1800" b="0" i="0" u="none" strike="noStrike" dirty="0">
                          <a:solidFill>
                            <a:srgbClr val="000000"/>
                          </a:solidFill>
                          <a:effectLst/>
                          <a:latin typeface="Calibri" panose="020F0502020204030204" pitchFamily="34" charset="0"/>
                        </a:rPr>
                        <a:t>Friday Harbor</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12%</a:t>
                      </a:r>
                    </a:p>
                  </a:txBody>
                  <a:tcPr marL="9525" marR="9525" marT="9525" marB="0" anchor="b"/>
                </a:tc>
                <a:extLst>
                  <a:ext uri="{0D108BD9-81ED-4DB2-BD59-A6C34878D82A}">
                    <a16:rowId xmlns:a16="http://schemas.microsoft.com/office/drawing/2014/main" val="736897926"/>
                  </a:ext>
                </a:extLst>
              </a:tr>
              <a:tr h="700540">
                <a:tc>
                  <a:txBody>
                    <a:bodyPr/>
                    <a:lstStyle/>
                    <a:p>
                      <a:pPr algn="l" fontAlgn="b"/>
                      <a:r>
                        <a:rPr lang="en-US" sz="1800" b="0" i="0" u="none" strike="noStrike" dirty="0">
                          <a:solidFill>
                            <a:srgbClr val="000000"/>
                          </a:solidFill>
                          <a:effectLst/>
                          <a:latin typeface="Calibri" panose="020F0502020204030204" pitchFamily="34" charset="0"/>
                        </a:rPr>
                        <a:t>Anacortes</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26%</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31%</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57%</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20%</a:t>
                      </a:r>
                    </a:p>
                  </a:txBody>
                  <a:tcPr marL="9525" marR="9525" marT="9525" marB="0" anchor="b"/>
                </a:tc>
                <a:extLst>
                  <a:ext uri="{0D108BD9-81ED-4DB2-BD59-A6C34878D82A}">
                    <a16:rowId xmlns:a16="http://schemas.microsoft.com/office/drawing/2014/main" val="1704327401"/>
                  </a:ext>
                </a:extLst>
              </a:tr>
              <a:tr h="700540">
                <a:tc>
                  <a:txBody>
                    <a:bodyPr/>
                    <a:lstStyle/>
                    <a:p>
                      <a:pPr algn="l" fontAlgn="b"/>
                      <a:r>
                        <a:rPr lang="en-US" sz="1800" b="0" i="0" u="none" strike="noStrike" dirty="0">
                          <a:solidFill>
                            <a:srgbClr val="000000"/>
                          </a:solidFill>
                          <a:effectLst/>
                          <a:latin typeface="Calibri" panose="020F0502020204030204" pitchFamily="34" charset="0"/>
                        </a:rPr>
                        <a:t>Bellingham</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38%</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33%</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23%</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29%</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33%</a:t>
                      </a:r>
                    </a:p>
                  </a:txBody>
                  <a:tcPr marL="9525" marR="9525" marT="9525" marB="0" anchor="b"/>
                </a:tc>
                <a:extLst>
                  <a:ext uri="{0D108BD9-81ED-4DB2-BD59-A6C34878D82A}">
                    <a16:rowId xmlns:a16="http://schemas.microsoft.com/office/drawing/2014/main" val="1240316142"/>
                  </a:ext>
                </a:extLst>
              </a:tr>
              <a:tr h="465433">
                <a:tc>
                  <a:txBody>
                    <a:bodyPr/>
                    <a:lstStyle/>
                    <a:p>
                      <a:pPr algn="l" fontAlgn="b"/>
                      <a:r>
                        <a:rPr lang="en-US" sz="1800" b="0" i="0" u="none" strike="noStrike" dirty="0">
                          <a:solidFill>
                            <a:srgbClr val="000000"/>
                          </a:solidFill>
                          <a:effectLst/>
                          <a:latin typeface="Calibri" panose="020F0502020204030204" pitchFamily="34" charset="0"/>
                        </a:rPr>
                        <a:t>Other</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31%</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37%</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46%</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14%</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34%</a:t>
                      </a:r>
                    </a:p>
                  </a:txBody>
                  <a:tcPr marL="9525" marR="9525" marT="9525" marB="0" anchor="b"/>
                </a:tc>
                <a:extLst>
                  <a:ext uri="{0D108BD9-81ED-4DB2-BD59-A6C34878D82A}">
                    <a16:rowId xmlns:a16="http://schemas.microsoft.com/office/drawing/2014/main" val="2483333497"/>
                  </a:ext>
                </a:extLst>
              </a:tr>
              <a:tr h="465433">
                <a:tc>
                  <a:txBody>
                    <a:bodyPr/>
                    <a:lstStyle/>
                    <a:p>
                      <a:pPr algn="l" fontAlgn="b"/>
                      <a:r>
                        <a:rPr lang="en-US" sz="1800" b="0" i="0" u="none" strike="noStrike" dirty="0">
                          <a:solidFill>
                            <a:srgbClr val="000000"/>
                          </a:solidFill>
                          <a:effectLst/>
                          <a:latin typeface="Calibri" panose="020F0502020204030204" pitchFamily="34" charset="0"/>
                        </a:rPr>
                        <a:t>Total</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490863384"/>
                  </a:ext>
                </a:extLst>
              </a:tr>
            </a:tbl>
          </a:graphicData>
        </a:graphic>
      </p:graphicFrame>
      <p:sp>
        <p:nvSpPr>
          <p:cNvPr id="12" name="TextBox 11">
            <a:extLst>
              <a:ext uri="{FF2B5EF4-FFF2-40B4-BE49-F238E27FC236}">
                <a16:creationId xmlns:a16="http://schemas.microsoft.com/office/drawing/2014/main" id="{84F61C9E-4556-4F7A-9C46-AF6C00B1D65C}"/>
              </a:ext>
            </a:extLst>
          </p:cNvPr>
          <p:cNvSpPr txBox="1"/>
          <p:nvPr/>
        </p:nvSpPr>
        <p:spPr>
          <a:xfrm>
            <a:off x="542081" y="1637844"/>
            <a:ext cx="3733800" cy="369332"/>
          </a:xfrm>
          <a:prstGeom prst="rect">
            <a:avLst/>
          </a:prstGeom>
          <a:noFill/>
        </p:spPr>
        <p:txBody>
          <a:bodyPr wrap="square" rtlCol="0">
            <a:spAutoFit/>
          </a:bodyPr>
          <a:lstStyle/>
          <a:p>
            <a:r>
              <a:rPr lang="en-US" dirty="0">
                <a:latin typeface="Calibri" panose="020F0502020204030204" pitchFamily="34" charset="0"/>
              </a:rPr>
              <a:t>3+ conditions; where hospitalized. </a:t>
            </a:r>
          </a:p>
        </p:txBody>
      </p:sp>
      <p:sp>
        <p:nvSpPr>
          <p:cNvPr id="9" name="TextBox 8">
            <a:extLst>
              <a:ext uri="{FF2B5EF4-FFF2-40B4-BE49-F238E27FC236}">
                <a16:creationId xmlns:a16="http://schemas.microsoft.com/office/drawing/2014/main" id="{50B37ED8-8AEB-4A03-AE3A-FEADC20FA588}"/>
              </a:ext>
            </a:extLst>
          </p:cNvPr>
          <p:cNvSpPr txBox="1"/>
          <p:nvPr/>
        </p:nvSpPr>
        <p:spPr>
          <a:xfrm>
            <a:off x="4821934" y="1616646"/>
            <a:ext cx="4165439" cy="369332"/>
          </a:xfrm>
          <a:prstGeom prst="rect">
            <a:avLst/>
          </a:prstGeom>
          <a:noFill/>
        </p:spPr>
        <p:txBody>
          <a:bodyPr wrap="square" rtlCol="0">
            <a:spAutoFit/>
          </a:bodyPr>
          <a:lstStyle/>
          <a:p>
            <a:r>
              <a:rPr lang="en-US" dirty="0">
                <a:latin typeface="Calibri" panose="020F0502020204030204" pitchFamily="34" charset="0"/>
              </a:rPr>
              <a:t>Those with less than 3 issues/conditions </a:t>
            </a:r>
          </a:p>
        </p:txBody>
      </p:sp>
      <p:sp>
        <p:nvSpPr>
          <p:cNvPr id="4" name="TextBox 3">
            <a:extLst>
              <a:ext uri="{FF2B5EF4-FFF2-40B4-BE49-F238E27FC236}">
                <a16:creationId xmlns:a16="http://schemas.microsoft.com/office/drawing/2014/main" id="{2613945E-CE97-466E-AEB2-55D0ACC48B5F}"/>
              </a:ext>
            </a:extLst>
          </p:cNvPr>
          <p:cNvSpPr txBox="1"/>
          <p:nvPr/>
        </p:nvSpPr>
        <p:spPr>
          <a:xfrm>
            <a:off x="1501756" y="6036297"/>
            <a:ext cx="5548250" cy="523220"/>
          </a:xfrm>
          <a:prstGeom prst="rect">
            <a:avLst/>
          </a:prstGeom>
          <a:noFill/>
        </p:spPr>
        <p:txBody>
          <a:bodyPr wrap="none" rtlCol="0">
            <a:spAutoFit/>
          </a:bodyPr>
          <a:lstStyle/>
          <a:p>
            <a:r>
              <a:rPr lang="en-US" sz="1400" i="1" dirty="0">
                <a:latin typeface="Calibri" panose="020F0502020204030204" pitchFamily="34" charset="0"/>
              </a:rPr>
              <a:t>Other included:  Mt. Vernon, Whidbey, Seattle, Everett, Non WA, Edmonds</a:t>
            </a:r>
          </a:p>
          <a:p>
            <a:endParaRPr lang="en-US" sz="1400" i="1" dirty="0">
              <a:latin typeface="Calibri" panose="020F0502020204030204" pitchFamily="34" charset="0"/>
            </a:endParaRPr>
          </a:p>
        </p:txBody>
      </p:sp>
    </p:spTree>
    <p:extLst>
      <p:ext uri="{BB962C8B-B14F-4D97-AF65-F5344CB8AC3E}">
        <p14:creationId xmlns:p14="http://schemas.microsoft.com/office/powerpoint/2010/main" val="4046811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8D65-B5D5-4592-811A-D07080A3D3ED}"/>
              </a:ext>
            </a:extLst>
          </p:cNvPr>
          <p:cNvSpPr>
            <a:spLocks noGrp="1"/>
          </p:cNvSpPr>
          <p:nvPr>
            <p:ph type="title"/>
          </p:nvPr>
        </p:nvSpPr>
        <p:spPr>
          <a:xfrm>
            <a:off x="342900" y="734129"/>
            <a:ext cx="8458200" cy="1066800"/>
          </a:xfrm>
        </p:spPr>
        <p:txBody>
          <a:bodyPr>
            <a:noAutofit/>
          </a:bodyPr>
          <a:lstStyle/>
          <a:p>
            <a:r>
              <a:rPr lang="en-US" sz="2200" b="1" dirty="0"/>
              <a:t>27% of respondents were hospitalized. More patients with 3+ conditions were hospitalized on Friday Harbor, and less in Anacortes, than other respondents.</a:t>
            </a:r>
            <a:br>
              <a:rPr lang="en-US" sz="2200" b="1" dirty="0"/>
            </a:br>
            <a:endParaRPr lang="en-US" sz="2200" b="1" dirty="0"/>
          </a:p>
        </p:txBody>
      </p:sp>
      <p:sp>
        <p:nvSpPr>
          <p:cNvPr id="5" name="Slide Number Placeholder 4">
            <a:extLst>
              <a:ext uri="{FF2B5EF4-FFF2-40B4-BE49-F238E27FC236}">
                <a16:creationId xmlns:a16="http://schemas.microsoft.com/office/drawing/2014/main" id="{E569532F-C734-450A-B332-B7E82A31DD23}"/>
              </a:ext>
            </a:extLst>
          </p:cNvPr>
          <p:cNvSpPr>
            <a:spLocks noGrp="1"/>
          </p:cNvSpPr>
          <p:nvPr>
            <p:ph type="sldNum" sz="quarter" idx="12"/>
          </p:nvPr>
        </p:nvSpPr>
        <p:spPr/>
        <p:txBody>
          <a:bodyPr/>
          <a:lstStyle/>
          <a:p>
            <a:fld id="{5FEC8EC3-3883-409D-99D9-66BA82C6D7A7}" type="slidenum">
              <a:rPr lang="en-US" smtClean="0"/>
              <a:t>16</a:t>
            </a:fld>
            <a:endParaRPr lang="en-US" dirty="0"/>
          </a:p>
        </p:txBody>
      </p:sp>
      <p:sp>
        <p:nvSpPr>
          <p:cNvPr id="9" name="TextBox 8">
            <a:extLst>
              <a:ext uri="{FF2B5EF4-FFF2-40B4-BE49-F238E27FC236}">
                <a16:creationId xmlns:a16="http://schemas.microsoft.com/office/drawing/2014/main" id="{50B37ED8-8AEB-4A03-AE3A-FEADC20FA588}"/>
              </a:ext>
            </a:extLst>
          </p:cNvPr>
          <p:cNvSpPr txBox="1"/>
          <p:nvPr/>
        </p:nvSpPr>
        <p:spPr>
          <a:xfrm>
            <a:off x="3048000" y="1637958"/>
            <a:ext cx="4572000" cy="369332"/>
          </a:xfrm>
          <a:prstGeom prst="rect">
            <a:avLst/>
          </a:prstGeom>
          <a:noFill/>
        </p:spPr>
        <p:txBody>
          <a:bodyPr wrap="square" rtlCol="0">
            <a:spAutoFit/>
          </a:bodyPr>
          <a:lstStyle/>
          <a:p>
            <a:r>
              <a:rPr lang="en-US" dirty="0">
                <a:latin typeface="Calibri" panose="020F0502020204030204" pitchFamily="34" charset="0"/>
              </a:rPr>
              <a:t>Those with less than 3 issues/conditions </a:t>
            </a:r>
          </a:p>
        </p:txBody>
      </p:sp>
      <p:sp>
        <p:nvSpPr>
          <p:cNvPr id="4" name="TextBox 3">
            <a:extLst>
              <a:ext uri="{FF2B5EF4-FFF2-40B4-BE49-F238E27FC236}">
                <a16:creationId xmlns:a16="http://schemas.microsoft.com/office/drawing/2014/main" id="{2613945E-CE97-466E-AEB2-55D0ACC48B5F}"/>
              </a:ext>
            </a:extLst>
          </p:cNvPr>
          <p:cNvSpPr txBox="1"/>
          <p:nvPr/>
        </p:nvSpPr>
        <p:spPr>
          <a:xfrm>
            <a:off x="1797875" y="6334780"/>
            <a:ext cx="5548250" cy="523220"/>
          </a:xfrm>
          <a:prstGeom prst="rect">
            <a:avLst/>
          </a:prstGeom>
          <a:noFill/>
        </p:spPr>
        <p:txBody>
          <a:bodyPr wrap="none" rtlCol="0">
            <a:spAutoFit/>
          </a:bodyPr>
          <a:lstStyle/>
          <a:p>
            <a:r>
              <a:rPr lang="en-US" sz="1400" i="1" dirty="0">
                <a:latin typeface="Calibri" panose="020F0502020204030204" pitchFamily="34" charset="0"/>
              </a:rPr>
              <a:t>Other included:  Mt. Vernon, Whidbey, Seattle, Everett, Non WA, Edmonds</a:t>
            </a:r>
          </a:p>
          <a:p>
            <a:endParaRPr lang="en-US" sz="1400" i="1" dirty="0">
              <a:latin typeface="Calibri" panose="020F0502020204030204" pitchFamily="34" charset="0"/>
            </a:endParaRPr>
          </a:p>
        </p:txBody>
      </p:sp>
      <p:graphicFrame>
        <p:nvGraphicFramePr>
          <p:cNvPr id="18" name="Content Placeholder 17">
            <a:extLst>
              <a:ext uri="{FF2B5EF4-FFF2-40B4-BE49-F238E27FC236}">
                <a16:creationId xmlns:a16="http://schemas.microsoft.com/office/drawing/2014/main" id="{C939D688-F656-4D5E-9EEA-33F6A8C8FFC2}"/>
              </a:ext>
            </a:extLst>
          </p:cNvPr>
          <p:cNvGraphicFramePr>
            <a:graphicFrameLocks noGrp="1"/>
          </p:cNvGraphicFramePr>
          <p:nvPr>
            <p:ph sz="half" idx="2"/>
            <p:extLst>
              <p:ext uri="{D42A27DB-BD31-4B8C-83A1-F6EECF244321}">
                <p14:modId xmlns:p14="http://schemas.microsoft.com/office/powerpoint/2010/main" val="2524870442"/>
              </p:ext>
            </p:extLst>
          </p:nvPr>
        </p:nvGraphicFramePr>
        <p:xfrm>
          <a:off x="685800" y="1919315"/>
          <a:ext cx="77724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667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134226-81B1-4F51-8D4A-D1253EF51B4B}"/>
              </a:ext>
            </a:extLst>
          </p:cNvPr>
          <p:cNvSpPr>
            <a:spLocks noGrp="1"/>
          </p:cNvSpPr>
          <p:nvPr>
            <p:ph type="title"/>
          </p:nvPr>
        </p:nvSpPr>
        <p:spPr>
          <a:xfrm>
            <a:off x="228600" y="1306762"/>
            <a:ext cx="8555736" cy="1066800"/>
          </a:xfrm>
        </p:spPr>
        <p:txBody>
          <a:bodyPr>
            <a:noAutofit/>
          </a:bodyPr>
          <a:lstStyle/>
          <a:p>
            <a:r>
              <a:rPr lang="en-US" sz="2200" b="1" dirty="0"/>
              <a:t>Six services were regularly identified as needed to support respondents to stay at home or in the community. For those with 3+ health care concerns, the top needs were the same, however, home safety check home repair ranked lower and medical and assistance with ADLs ranked higher. </a:t>
            </a:r>
            <a:br>
              <a:rPr lang="en-US" sz="2200" b="1" dirty="0"/>
            </a:br>
            <a:br>
              <a:rPr lang="en-US" sz="2200" b="1" dirty="0"/>
            </a:br>
            <a:endParaRPr lang="en-US" sz="2200" b="1" dirty="0"/>
          </a:p>
        </p:txBody>
      </p:sp>
      <p:sp>
        <p:nvSpPr>
          <p:cNvPr id="8" name="Content Placeholder 7">
            <a:extLst>
              <a:ext uri="{FF2B5EF4-FFF2-40B4-BE49-F238E27FC236}">
                <a16:creationId xmlns:a16="http://schemas.microsoft.com/office/drawing/2014/main" id="{21DCFE91-9966-4BC5-976F-721D03405C6D}"/>
              </a:ext>
            </a:extLst>
          </p:cNvPr>
          <p:cNvSpPr>
            <a:spLocks noGrp="1"/>
          </p:cNvSpPr>
          <p:nvPr>
            <p:ph sz="half" idx="1"/>
          </p:nvPr>
        </p:nvSpPr>
        <p:spPr>
          <a:xfrm>
            <a:off x="-3376" y="2133600"/>
            <a:ext cx="3051376" cy="4525963"/>
          </a:xfrm>
        </p:spPr>
        <p:txBody>
          <a:bodyPr>
            <a:normAutofit/>
          </a:bodyPr>
          <a:lstStyle/>
          <a:p>
            <a:endParaRPr lang="en-US" sz="1600" dirty="0">
              <a:latin typeface="Calibri" panose="020F0502020204030204" pitchFamily="34" charset="0"/>
            </a:endParaRPr>
          </a:p>
          <a:p>
            <a:pPr>
              <a:buFont typeface="Wingdings" panose="05000000000000000000" pitchFamily="2" charset="2"/>
              <a:buChar char="§"/>
            </a:pPr>
            <a:r>
              <a:rPr lang="en-US" sz="1600" dirty="0">
                <a:latin typeface="Calibri" panose="020F0502020204030204" pitchFamily="34" charset="0"/>
              </a:rPr>
              <a:t>About 13% of all respondents indicated that additional services were needed to remain at home, and 46 % of those with 3+ reported needs.  </a:t>
            </a:r>
          </a:p>
          <a:p>
            <a:pPr>
              <a:buFont typeface="Wingdings" panose="05000000000000000000" pitchFamily="2" charset="2"/>
              <a:buChar char="§"/>
            </a:pPr>
            <a:endParaRPr lang="en-US" sz="1600" dirty="0">
              <a:latin typeface="Calibri" panose="020F0502020204030204" pitchFamily="34" charset="0"/>
            </a:endParaRPr>
          </a:p>
          <a:p>
            <a:pPr>
              <a:buFont typeface="Wingdings" panose="05000000000000000000" pitchFamily="2" charset="2"/>
              <a:buChar char="§"/>
            </a:pPr>
            <a:r>
              <a:rPr lang="en-US" sz="1600" dirty="0">
                <a:latin typeface="Calibri" panose="020F0502020204030204" pitchFamily="34" charset="0"/>
              </a:rPr>
              <a:t>Other services mentioned as needed included urgent care and memory help (n’s were very small). </a:t>
            </a:r>
          </a:p>
          <a:p>
            <a:endParaRPr lang="en-US" sz="1600" dirty="0">
              <a:latin typeface="Calibri" panose="020F0502020204030204" pitchFamily="34" charset="0"/>
            </a:endParaRPr>
          </a:p>
          <a:p>
            <a:endParaRPr lang="en-US" sz="16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5A20E48B-685B-4BBA-9F1C-DF67294081D3}"/>
              </a:ext>
            </a:extLst>
          </p:cNvPr>
          <p:cNvSpPr>
            <a:spLocks noGrp="1"/>
          </p:cNvSpPr>
          <p:nvPr>
            <p:ph type="sldNum" sz="quarter" idx="12"/>
          </p:nvPr>
        </p:nvSpPr>
        <p:spPr/>
        <p:txBody>
          <a:bodyPr/>
          <a:lstStyle/>
          <a:p>
            <a:fld id="{5FEC8EC3-3883-409D-99D9-66BA82C6D7A7}" type="slidenum">
              <a:rPr lang="en-US" smtClean="0"/>
              <a:t>17</a:t>
            </a:fld>
            <a:endParaRPr lang="en-US" dirty="0"/>
          </a:p>
        </p:txBody>
      </p:sp>
      <p:sp>
        <p:nvSpPr>
          <p:cNvPr id="16" name="TextBox 15">
            <a:extLst>
              <a:ext uri="{FF2B5EF4-FFF2-40B4-BE49-F238E27FC236}">
                <a16:creationId xmlns:a16="http://schemas.microsoft.com/office/drawing/2014/main" id="{306E836B-805C-47B4-8E94-9E5B7405C956}"/>
              </a:ext>
            </a:extLst>
          </p:cNvPr>
          <p:cNvSpPr txBox="1"/>
          <p:nvPr/>
        </p:nvSpPr>
        <p:spPr>
          <a:xfrm>
            <a:off x="4038600" y="2373562"/>
            <a:ext cx="4898136" cy="646331"/>
          </a:xfrm>
          <a:prstGeom prst="rect">
            <a:avLst/>
          </a:prstGeom>
          <a:noFill/>
        </p:spPr>
        <p:txBody>
          <a:bodyPr wrap="square" rtlCol="0">
            <a:spAutoFit/>
          </a:bodyPr>
          <a:lstStyle/>
          <a:p>
            <a:r>
              <a:rPr lang="en-US" dirty="0">
                <a:latin typeface="Calibri" panose="020F0502020204030204" pitchFamily="34" charset="0"/>
              </a:rPr>
              <a:t>Q #16 What additional services do you/they need to remain at home or in the community? </a:t>
            </a:r>
          </a:p>
        </p:txBody>
      </p:sp>
      <p:graphicFrame>
        <p:nvGraphicFramePr>
          <p:cNvPr id="9" name="Content Placeholder 8">
            <a:extLst>
              <a:ext uri="{FF2B5EF4-FFF2-40B4-BE49-F238E27FC236}">
                <a16:creationId xmlns:a16="http://schemas.microsoft.com/office/drawing/2014/main" id="{A0735A20-02A3-43DA-8C34-1FFC80BE038B}"/>
              </a:ext>
            </a:extLst>
          </p:cNvPr>
          <p:cNvGraphicFramePr>
            <a:graphicFrameLocks noGrp="1"/>
          </p:cNvGraphicFramePr>
          <p:nvPr>
            <p:ph sz="half" idx="2"/>
            <p:extLst>
              <p:ext uri="{D42A27DB-BD31-4B8C-83A1-F6EECF244321}">
                <p14:modId xmlns:p14="http://schemas.microsoft.com/office/powerpoint/2010/main" val="2451090511"/>
              </p:ext>
            </p:extLst>
          </p:nvPr>
        </p:nvGraphicFramePr>
        <p:xfrm>
          <a:off x="3048000" y="3124200"/>
          <a:ext cx="5562600" cy="3535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5797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AC15-89DB-47E0-A978-3E46455BCF01}"/>
              </a:ext>
            </a:extLst>
          </p:cNvPr>
          <p:cNvSpPr>
            <a:spLocks noGrp="1"/>
          </p:cNvSpPr>
          <p:nvPr>
            <p:ph type="title"/>
          </p:nvPr>
        </p:nvSpPr>
        <p:spPr>
          <a:xfrm>
            <a:off x="457200" y="894966"/>
            <a:ext cx="8229600" cy="1066800"/>
          </a:xfrm>
        </p:spPr>
        <p:txBody>
          <a:bodyPr>
            <a:normAutofit/>
          </a:bodyPr>
          <a:lstStyle/>
          <a:p>
            <a:r>
              <a:rPr lang="en-US" sz="2200" b="1" dirty="0"/>
              <a:t>Services are lacking </a:t>
            </a:r>
          </a:p>
        </p:txBody>
      </p:sp>
      <p:sp>
        <p:nvSpPr>
          <p:cNvPr id="15" name="Content Placeholder 14">
            <a:extLst>
              <a:ext uri="{FF2B5EF4-FFF2-40B4-BE49-F238E27FC236}">
                <a16:creationId xmlns:a16="http://schemas.microsoft.com/office/drawing/2014/main" id="{37BB6460-0D4E-4D0D-B471-7C1BA6E447E0}"/>
              </a:ext>
            </a:extLst>
          </p:cNvPr>
          <p:cNvSpPr>
            <a:spLocks noGrp="1"/>
          </p:cNvSpPr>
          <p:nvPr>
            <p:ph idx="1"/>
          </p:nvPr>
        </p:nvSpPr>
        <p:spPr>
          <a:xfrm>
            <a:off x="457200" y="2553144"/>
            <a:ext cx="8229600" cy="4325112"/>
          </a:xfrm>
        </p:spPr>
        <p:txBody>
          <a:bodyPr>
            <a:normAutofit/>
          </a:bodyPr>
          <a:lstStyle/>
          <a:p>
            <a:r>
              <a:rPr lang="en-US" sz="2000" dirty="0">
                <a:latin typeface="Calibri" panose="020F0502020204030204" pitchFamily="34" charset="0"/>
              </a:rPr>
              <a:t>For respondents that reported having tried to access services, across the County, about 37% reported either not being able to find the service or not being able to find all services needed. This was higher on both Lopez and Orcas Islands (43% and 40%, respectively).  </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dirty="0">
                <a:latin typeface="Calibri" panose="020F0502020204030204" pitchFamily="34" charset="0"/>
              </a:rPr>
              <a:t>For those with 3+ medical conditions, 50% reported either not able to find the service or not being able to find all services needed; with higher percentages on Lopez and Orcas Islands (100% and 69%, respectively). </a:t>
            </a:r>
          </a:p>
        </p:txBody>
      </p:sp>
      <p:sp>
        <p:nvSpPr>
          <p:cNvPr id="3" name="Slide Number Placeholder 2">
            <a:extLst>
              <a:ext uri="{FF2B5EF4-FFF2-40B4-BE49-F238E27FC236}">
                <a16:creationId xmlns:a16="http://schemas.microsoft.com/office/drawing/2014/main" id="{81191286-BCC7-4337-8CB4-43FE4E2E4E05}"/>
              </a:ext>
            </a:extLst>
          </p:cNvPr>
          <p:cNvSpPr>
            <a:spLocks noGrp="1"/>
          </p:cNvSpPr>
          <p:nvPr>
            <p:ph type="sldNum" sz="quarter" idx="12"/>
          </p:nvPr>
        </p:nvSpPr>
        <p:spPr/>
        <p:txBody>
          <a:bodyPr/>
          <a:lstStyle/>
          <a:p>
            <a:fld id="{5FEC8EC3-3883-409D-99D9-66BA82C6D7A7}" type="slidenum">
              <a:rPr lang="en-US" smtClean="0"/>
              <a:t>18</a:t>
            </a:fld>
            <a:endParaRPr lang="en-US" dirty="0"/>
          </a:p>
        </p:txBody>
      </p:sp>
      <p:sp>
        <p:nvSpPr>
          <p:cNvPr id="17" name="TextBox 16">
            <a:extLst>
              <a:ext uri="{FF2B5EF4-FFF2-40B4-BE49-F238E27FC236}">
                <a16:creationId xmlns:a16="http://schemas.microsoft.com/office/drawing/2014/main" id="{EBF99F69-2867-409F-B4DF-53F803EBD78B}"/>
              </a:ext>
            </a:extLst>
          </p:cNvPr>
          <p:cNvSpPr txBox="1"/>
          <p:nvPr/>
        </p:nvSpPr>
        <p:spPr>
          <a:xfrm>
            <a:off x="457200" y="1972812"/>
            <a:ext cx="7924800" cy="400110"/>
          </a:xfrm>
          <a:prstGeom prst="rect">
            <a:avLst/>
          </a:prstGeom>
          <a:noFill/>
        </p:spPr>
        <p:txBody>
          <a:bodyPr wrap="square" rtlCol="0">
            <a:spAutoFit/>
          </a:bodyPr>
          <a:lstStyle/>
          <a:p>
            <a:r>
              <a:rPr lang="en-US" sz="2000" dirty="0">
                <a:latin typeface="Calibri" panose="020F0502020204030204" pitchFamily="34" charset="0"/>
              </a:rPr>
              <a:t>Q #17: Have you tried to access any of these services in the County?</a:t>
            </a:r>
          </a:p>
        </p:txBody>
      </p:sp>
    </p:spTree>
    <p:extLst>
      <p:ext uri="{BB962C8B-B14F-4D97-AF65-F5344CB8AC3E}">
        <p14:creationId xmlns:p14="http://schemas.microsoft.com/office/powerpoint/2010/main" val="3873822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B0FFA3-93B5-47EB-A71C-07F5C7C9B421}"/>
              </a:ext>
            </a:extLst>
          </p:cNvPr>
          <p:cNvSpPr>
            <a:spLocks noGrp="1"/>
          </p:cNvSpPr>
          <p:nvPr>
            <p:ph type="title"/>
          </p:nvPr>
        </p:nvSpPr>
        <p:spPr>
          <a:xfrm>
            <a:off x="384292" y="738885"/>
            <a:ext cx="8229600" cy="1066800"/>
          </a:xfrm>
        </p:spPr>
        <p:txBody>
          <a:bodyPr>
            <a:noAutofit/>
          </a:bodyPr>
          <a:lstStyle/>
          <a:p>
            <a:r>
              <a:rPr lang="en-US" sz="2200" b="1" dirty="0"/>
              <a:t>For those respondents with 3 conditions, the percentage need state funded Medicaid support was significantly higher on Lopez and Orcas Island in particular.</a:t>
            </a:r>
          </a:p>
        </p:txBody>
      </p:sp>
      <p:graphicFrame>
        <p:nvGraphicFramePr>
          <p:cNvPr id="8" name="Table 8">
            <a:extLst>
              <a:ext uri="{FF2B5EF4-FFF2-40B4-BE49-F238E27FC236}">
                <a16:creationId xmlns:a16="http://schemas.microsoft.com/office/drawing/2014/main" id="{67EB461C-56E1-40A9-A668-CF3455DCDC29}"/>
              </a:ext>
            </a:extLst>
          </p:cNvPr>
          <p:cNvGraphicFramePr>
            <a:graphicFrameLocks noGrp="1"/>
          </p:cNvGraphicFramePr>
          <p:nvPr>
            <p:ph sz="half" idx="1"/>
            <p:extLst>
              <p:ext uri="{D42A27DB-BD31-4B8C-83A1-F6EECF244321}">
                <p14:modId xmlns:p14="http://schemas.microsoft.com/office/powerpoint/2010/main" val="3728825084"/>
              </p:ext>
            </p:extLst>
          </p:nvPr>
        </p:nvGraphicFramePr>
        <p:xfrm>
          <a:off x="384292" y="2275645"/>
          <a:ext cx="4038600" cy="4265022"/>
        </p:xfrm>
        <a:graphic>
          <a:graphicData uri="http://schemas.openxmlformats.org/drawingml/2006/table">
            <a:tbl>
              <a:tblPr firstRow="1" bandRow="1">
                <a:tableStyleId>{5C22544A-7EE6-4342-B048-85BDC9FD1C3A}</a:tableStyleId>
              </a:tblPr>
              <a:tblGrid>
                <a:gridCol w="1657593">
                  <a:extLst>
                    <a:ext uri="{9D8B030D-6E8A-4147-A177-3AD203B41FA5}">
                      <a16:colId xmlns:a16="http://schemas.microsoft.com/office/drawing/2014/main" val="2218976088"/>
                    </a:ext>
                  </a:extLst>
                </a:gridCol>
                <a:gridCol w="609600">
                  <a:extLst>
                    <a:ext uri="{9D8B030D-6E8A-4147-A177-3AD203B41FA5}">
                      <a16:colId xmlns:a16="http://schemas.microsoft.com/office/drawing/2014/main" val="427906688"/>
                    </a:ext>
                  </a:extLst>
                </a:gridCol>
                <a:gridCol w="533400">
                  <a:extLst>
                    <a:ext uri="{9D8B030D-6E8A-4147-A177-3AD203B41FA5}">
                      <a16:colId xmlns:a16="http://schemas.microsoft.com/office/drawing/2014/main" val="2326639006"/>
                    </a:ext>
                  </a:extLst>
                </a:gridCol>
                <a:gridCol w="533400">
                  <a:extLst>
                    <a:ext uri="{9D8B030D-6E8A-4147-A177-3AD203B41FA5}">
                      <a16:colId xmlns:a16="http://schemas.microsoft.com/office/drawing/2014/main" val="2348550480"/>
                    </a:ext>
                  </a:extLst>
                </a:gridCol>
                <a:gridCol w="704607">
                  <a:extLst>
                    <a:ext uri="{9D8B030D-6E8A-4147-A177-3AD203B41FA5}">
                      <a16:colId xmlns:a16="http://schemas.microsoft.com/office/drawing/2014/main" val="3124034539"/>
                    </a:ext>
                  </a:extLst>
                </a:gridCol>
              </a:tblGrid>
              <a:tr h="461554">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San Juan</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Orcas</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Lopez</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757473903"/>
                  </a:ext>
                </a:extLst>
              </a:tr>
              <a:tr h="461554">
                <a:tc>
                  <a:txBody>
                    <a:bodyPr/>
                    <a:lstStyle/>
                    <a:p>
                      <a:pPr algn="l" fontAlgn="b"/>
                      <a:r>
                        <a:rPr lang="en-US" sz="1600" b="0" i="0" u="none" strike="noStrike" dirty="0">
                          <a:solidFill>
                            <a:srgbClr val="666666"/>
                          </a:solidFill>
                          <a:effectLst/>
                          <a:latin typeface="Calibri" panose="020F0502020204030204" pitchFamily="34" charset="0"/>
                        </a:rPr>
                        <a:t>Private Pay or out of pocket</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43%</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38%</a:t>
                      </a:r>
                    </a:p>
                  </a:txBody>
                  <a:tcPr marL="9525" marR="9525" marT="9525" marB="0" anchor="b"/>
                </a:tc>
                <a:extLst>
                  <a:ext uri="{0D108BD9-81ED-4DB2-BD59-A6C34878D82A}">
                    <a16:rowId xmlns:a16="http://schemas.microsoft.com/office/drawing/2014/main" val="3373208899"/>
                  </a:ext>
                </a:extLst>
              </a:tr>
              <a:tr h="865414">
                <a:tc>
                  <a:txBody>
                    <a:bodyPr/>
                    <a:lstStyle/>
                    <a:p>
                      <a:pPr algn="l" fontAlgn="b"/>
                      <a:r>
                        <a:rPr lang="en-US" sz="1600" b="0" i="0" u="none" strike="noStrike" dirty="0">
                          <a:solidFill>
                            <a:srgbClr val="666666"/>
                          </a:solidFill>
                          <a:effectLst/>
                          <a:latin typeface="Calibri" panose="020F0502020204030204" pitchFamily="34" charset="0"/>
                        </a:rPr>
                        <a:t>Insurance (commercial and/or long term care insurance)</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33%</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25%</a:t>
                      </a:r>
                    </a:p>
                  </a:txBody>
                  <a:tcPr marL="9525" marR="9525" marT="9525" marB="0" anchor="b"/>
                </a:tc>
                <a:extLst>
                  <a:ext uri="{0D108BD9-81ED-4DB2-BD59-A6C34878D82A}">
                    <a16:rowId xmlns:a16="http://schemas.microsoft.com/office/drawing/2014/main" val="3984380235"/>
                  </a:ext>
                </a:extLst>
              </a:tr>
              <a:tr h="865414">
                <a:tc>
                  <a:txBody>
                    <a:bodyPr/>
                    <a:lstStyle/>
                    <a:p>
                      <a:pPr algn="l" fontAlgn="b"/>
                      <a:r>
                        <a:rPr lang="en-US" sz="1600" b="0" i="0" u="none" strike="noStrike" dirty="0">
                          <a:solidFill>
                            <a:srgbClr val="666666"/>
                          </a:solidFill>
                          <a:effectLst/>
                          <a:latin typeface="Calibri" panose="020F0502020204030204" pitchFamily="34" charset="0"/>
                        </a:rPr>
                        <a:t>I/they would need state funded (Medicaid) support</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67%</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23%</a:t>
                      </a:r>
                    </a:p>
                  </a:txBody>
                  <a:tcPr marL="9525" marR="9525" marT="9525" marB="0" anchor="b"/>
                </a:tc>
                <a:extLst>
                  <a:ext uri="{0D108BD9-81ED-4DB2-BD59-A6C34878D82A}">
                    <a16:rowId xmlns:a16="http://schemas.microsoft.com/office/drawing/2014/main" val="1396925269"/>
                  </a:ext>
                </a:extLst>
              </a:tr>
              <a:tr h="461554">
                <a:tc>
                  <a:txBody>
                    <a:bodyPr/>
                    <a:lstStyle/>
                    <a:p>
                      <a:pPr algn="l" fontAlgn="b"/>
                      <a:r>
                        <a:rPr lang="en-US" sz="1600" b="0" i="0" u="none" strike="noStrike" dirty="0">
                          <a:solidFill>
                            <a:srgbClr val="666666"/>
                          </a:solidFill>
                          <a:effectLst/>
                          <a:latin typeface="Calibri" panose="020F0502020204030204" pitchFamily="34" charset="0"/>
                        </a:rPr>
                        <a:t>Family member would pay</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13%</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9%</a:t>
                      </a:r>
                    </a:p>
                  </a:txBody>
                  <a:tcPr marL="9525" marR="9525" marT="9525" marB="0" anchor="b"/>
                </a:tc>
                <a:extLst>
                  <a:ext uri="{0D108BD9-81ED-4DB2-BD59-A6C34878D82A}">
                    <a16:rowId xmlns:a16="http://schemas.microsoft.com/office/drawing/2014/main" val="2335893361"/>
                  </a:ext>
                </a:extLst>
              </a:tr>
              <a:tr h="461554">
                <a:tc>
                  <a:txBody>
                    <a:bodyPr/>
                    <a:lstStyle/>
                    <a:p>
                      <a:pPr algn="l" fontAlgn="b"/>
                      <a:r>
                        <a:rPr lang="en-US" sz="1600" b="0" i="0" u="none" strike="noStrike" dirty="0">
                          <a:solidFill>
                            <a:srgbClr val="666666"/>
                          </a:solidFill>
                          <a:effectLst/>
                          <a:latin typeface="Calibri" panose="020F0502020204030204" pitchFamily="34" charset="0"/>
                        </a:rPr>
                        <a:t>Other</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a:t>
                      </a:r>
                    </a:p>
                  </a:txBody>
                  <a:tcPr marL="9525" marR="9525" marT="9525" marB="0" anchor="b"/>
                </a:tc>
                <a:extLst>
                  <a:ext uri="{0D108BD9-81ED-4DB2-BD59-A6C34878D82A}">
                    <a16:rowId xmlns:a16="http://schemas.microsoft.com/office/drawing/2014/main" val="1181078825"/>
                  </a:ext>
                </a:extLst>
              </a:tr>
              <a:tr h="461554">
                <a:tc>
                  <a:txBody>
                    <a:bodyPr/>
                    <a:lstStyle/>
                    <a:p>
                      <a:pPr algn="l" fontAlgn="b"/>
                      <a:r>
                        <a:rPr lang="en-US" sz="1600" b="0" i="0" u="none" strike="noStrike" dirty="0">
                          <a:solidFill>
                            <a:srgbClr val="666666"/>
                          </a:solidFill>
                          <a:effectLst/>
                          <a:latin typeface="Calibri" panose="020F0502020204030204" pitchFamily="34" charset="0"/>
                        </a:rPr>
                        <a:t>Total</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4052156794"/>
                  </a:ext>
                </a:extLst>
              </a:tr>
            </a:tbl>
          </a:graphicData>
        </a:graphic>
      </p:graphicFrame>
      <p:graphicFrame>
        <p:nvGraphicFramePr>
          <p:cNvPr id="11" name="Table 11">
            <a:extLst>
              <a:ext uri="{FF2B5EF4-FFF2-40B4-BE49-F238E27FC236}">
                <a16:creationId xmlns:a16="http://schemas.microsoft.com/office/drawing/2014/main" id="{A7130166-A627-4BF8-985F-0E6BB1F334D7}"/>
              </a:ext>
            </a:extLst>
          </p:cNvPr>
          <p:cNvGraphicFramePr>
            <a:graphicFrameLocks noGrp="1"/>
          </p:cNvGraphicFramePr>
          <p:nvPr>
            <p:ph sz="half" idx="2"/>
            <p:extLst>
              <p:ext uri="{D42A27DB-BD31-4B8C-83A1-F6EECF244321}">
                <p14:modId xmlns:p14="http://schemas.microsoft.com/office/powerpoint/2010/main" val="101599844"/>
              </p:ext>
            </p:extLst>
          </p:nvPr>
        </p:nvGraphicFramePr>
        <p:xfrm>
          <a:off x="4721108" y="2275645"/>
          <a:ext cx="4038600" cy="4260561"/>
        </p:xfrm>
        <a:graphic>
          <a:graphicData uri="http://schemas.openxmlformats.org/drawingml/2006/table">
            <a:tbl>
              <a:tblPr firstRow="1" bandRow="1">
                <a:tableStyleId>{5C22544A-7EE6-4342-B048-85BDC9FD1C3A}</a:tableStyleId>
              </a:tblPr>
              <a:tblGrid>
                <a:gridCol w="1647944">
                  <a:extLst>
                    <a:ext uri="{9D8B030D-6E8A-4147-A177-3AD203B41FA5}">
                      <a16:colId xmlns:a16="http://schemas.microsoft.com/office/drawing/2014/main" val="3271655479"/>
                    </a:ext>
                  </a:extLst>
                </a:gridCol>
                <a:gridCol w="685800">
                  <a:extLst>
                    <a:ext uri="{9D8B030D-6E8A-4147-A177-3AD203B41FA5}">
                      <a16:colId xmlns:a16="http://schemas.microsoft.com/office/drawing/2014/main" val="2198992502"/>
                    </a:ext>
                  </a:extLst>
                </a:gridCol>
                <a:gridCol w="609600">
                  <a:extLst>
                    <a:ext uri="{9D8B030D-6E8A-4147-A177-3AD203B41FA5}">
                      <a16:colId xmlns:a16="http://schemas.microsoft.com/office/drawing/2014/main" val="3420823007"/>
                    </a:ext>
                  </a:extLst>
                </a:gridCol>
                <a:gridCol w="609600">
                  <a:extLst>
                    <a:ext uri="{9D8B030D-6E8A-4147-A177-3AD203B41FA5}">
                      <a16:colId xmlns:a16="http://schemas.microsoft.com/office/drawing/2014/main" val="2814013876"/>
                    </a:ext>
                  </a:extLst>
                </a:gridCol>
                <a:gridCol w="485656">
                  <a:extLst>
                    <a:ext uri="{9D8B030D-6E8A-4147-A177-3AD203B41FA5}">
                      <a16:colId xmlns:a16="http://schemas.microsoft.com/office/drawing/2014/main" val="3275399623"/>
                    </a:ext>
                  </a:extLst>
                </a:gridCol>
              </a:tblGrid>
              <a:tr h="460403">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San Juan</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Orcas</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Lopez</a:t>
                      </a:r>
                    </a:p>
                  </a:txBody>
                  <a:tcPr marL="9525" marR="9525" marT="9525" marB="0" anchor="b"/>
                </a:tc>
                <a:tc>
                  <a:txBody>
                    <a:bodyPr/>
                    <a:lstStyle/>
                    <a:p>
                      <a:pPr algn="ctr" fontAlgn="b"/>
                      <a:r>
                        <a:rPr lang="en-US" sz="1600" b="0" i="0" u="none" strike="noStrike" dirty="0">
                          <a:solidFill>
                            <a:schemeClr val="bg1"/>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2711807316"/>
                  </a:ext>
                </a:extLst>
              </a:tr>
              <a:tr h="460403">
                <a:tc>
                  <a:txBody>
                    <a:bodyPr/>
                    <a:lstStyle/>
                    <a:p>
                      <a:pPr algn="l" fontAlgn="b"/>
                      <a:r>
                        <a:rPr lang="en-US" sz="1600" b="0" i="0" u="none" strike="noStrike" dirty="0">
                          <a:solidFill>
                            <a:srgbClr val="666666"/>
                          </a:solidFill>
                          <a:effectLst/>
                          <a:latin typeface="Calibri" panose="020F0502020204030204" pitchFamily="34" charset="0"/>
                        </a:rPr>
                        <a:t>Private Pay or out of pocket</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41%</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24%</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27%</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32%</a:t>
                      </a:r>
                    </a:p>
                  </a:txBody>
                  <a:tcPr marL="9525" marR="9525" marT="9525" marB="0" anchor="b"/>
                </a:tc>
                <a:extLst>
                  <a:ext uri="{0D108BD9-81ED-4DB2-BD59-A6C34878D82A}">
                    <a16:rowId xmlns:a16="http://schemas.microsoft.com/office/drawing/2014/main" val="2981734541"/>
                  </a:ext>
                </a:extLst>
              </a:tr>
              <a:tr h="863255">
                <a:tc>
                  <a:txBody>
                    <a:bodyPr/>
                    <a:lstStyle/>
                    <a:p>
                      <a:pPr algn="l" fontAlgn="b"/>
                      <a:r>
                        <a:rPr lang="en-US" sz="1600" b="0" i="0" u="none" strike="noStrike" dirty="0">
                          <a:solidFill>
                            <a:srgbClr val="666666"/>
                          </a:solidFill>
                          <a:effectLst/>
                          <a:latin typeface="Calibri" panose="020F0502020204030204" pitchFamily="34" charset="0"/>
                        </a:rPr>
                        <a:t>Insurance (commercial and/or long term care insurance)</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18%</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30%</a:t>
                      </a:r>
                    </a:p>
                  </a:txBody>
                  <a:tcPr marL="9525" marR="9525" marT="9525" marB="0" anchor="b"/>
                </a:tc>
                <a:extLst>
                  <a:ext uri="{0D108BD9-81ED-4DB2-BD59-A6C34878D82A}">
                    <a16:rowId xmlns:a16="http://schemas.microsoft.com/office/drawing/2014/main" val="2994789617"/>
                  </a:ext>
                </a:extLst>
              </a:tr>
              <a:tr h="863255">
                <a:tc>
                  <a:txBody>
                    <a:bodyPr/>
                    <a:lstStyle/>
                    <a:p>
                      <a:pPr algn="l" fontAlgn="b"/>
                      <a:r>
                        <a:rPr lang="en-US" sz="1600" b="0" i="0" u="none" strike="noStrike" dirty="0">
                          <a:solidFill>
                            <a:srgbClr val="666666"/>
                          </a:solidFill>
                          <a:effectLst/>
                          <a:latin typeface="Calibri" panose="020F0502020204030204" pitchFamily="34" charset="0"/>
                        </a:rPr>
                        <a:t>I/they would need state funded (Medicaid) support</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22%</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16%</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36%</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25%</a:t>
                      </a:r>
                    </a:p>
                  </a:txBody>
                  <a:tcPr marL="9525" marR="9525" marT="9525" marB="0" anchor="b"/>
                </a:tc>
                <a:extLst>
                  <a:ext uri="{0D108BD9-81ED-4DB2-BD59-A6C34878D82A}">
                    <a16:rowId xmlns:a16="http://schemas.microsoft.com/office/drawing/2014/main" val="1033824578"/>
                  </a:ext>
                </a:extLst>
              </a:tr>
              <a:tr h="460403">
                <a:tc>
                  <a:txBody>
                    <a:bodyPr/>
                    <a:lstStyle/>
                    <a:p>
                      <a:pPr algn="l" fontAlgn="b"/>
                      <a:r>
                        <a:rPr lang="en-US" sz="1600" b="0" i="0" u="none" strike="noStrike" dirty="0">
                          <a:solidFill>
                            <a:srgbClr val="666666"/>
                          </a:solidFill>
                          <a:effectLst/>
                          <a:latin typeface="Calibri" panose="020F0502020204030204" pitchFamily="34" charset="0"/>
                        </a:rPr>
                        <a:t>Family member would pay</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2536195734"/>
                  </a:ext>
                </a:extLst>
              </a:tr>
              <a:tr h="460403">
                <a:tc>
                  <a:txBody>
                    <a:bodyPr/>
                    <a:lstStyle/>
                    <a:p>
                      <a:pPr algn="l" fontAlgn="b"/>
                      <a:r>
                        <a:rPr lang="en-US" sz="1600" b="0" i="0" u="none" strike="noStrike" dirty="0">
                          <a:solidFill>
                            <a:srgbClr val="666666"/>
                          </a:solidFill>
                          <a:effectLst/>
                          <a:latin typeface="Calibri" panose="020F0502020204030204" pitchFamily="34" charset="0"/>
                        </a:rPr>
                        <a:t>Other</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7%</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16%</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9%</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9%</a:t>
                      </a:r>
                    </a:p>
                  </a:txBody>
                  <a:tcPr marL="9525" marR="9525" marT="9525" marB="0" anchor="b"/>
                </a:tc>
                <a:extLst>
                  <a:ext uri="{0D108BD9-81ED-4DB2-BD59-A6C34878D82A}">
                    <a16:rowId xmlns:a16="http://schemas.microsoft.com/office/drawing/2014/main" val="3111820585"/>
                  </a:ext>
                </a:extLst>
              </a:tr>
              <a:tr h="460403">
                <a:tc>
                  <a:txBody>
                    <a:bodyPr/>
                    <a:lstStyle/>
                    <a:p>
                      <a:pPr algn="l" fontAlgn="b"/>
                      <a:r>
                        <a:rPr lang="en-US" sz="1600" b="0" i="0" u="none" strike="noStrike" dirty="0">
                          <a:solidFill>
                            <a:srgbClr val="666666"/>
                          </a:solidFill>
                          <a:effectLst/>
                          <a:latin typeface="Calibri" panose="020F0502020204030204" pitchFamily="34" charset="0"/>
                        </a:rPr>
                        <a:t>Total</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2628221584"/>
                  </a:ext>
                </a:extLst>
              </a:tr>
            </a:tbl>
          </a:graphicData>
        </a:graphic>
      </p:graphicFrame>
      <p:sp>
        <p:nvSpPr>
          <p:cNvPr id="4" name="Slide Number Placeholder 3">
            <a:extLst>
              <a:ext uri="{FF2B5EF4-FFF2-40B4-BE49-F238E27FC236}">
                <a16:creationId xmlns:a16="http://schemas.microsoft.com/office/drawing/2014/main" id="{6EA8C5DA-673C-4F42-A02A-EAB1AB81C612}"/>
              </a:ext>
            </a:extLst>
          </p:cNvPr>
          <p:cNvSpPr>
            <a:spLocks noGrp="1"/>
          </p:cNvSpPr>
          <p:nvPr>
            <p:ph type="sldNum" sz="quarter" idx="12"/>
          </p:nvPr>
        </p:nvSpPr>
        <p:spPr/>
        <p:txBody>
          <a:bodyPr/>
          <a:lstStyle/>
          <a:p>
            <a:fld id="{5FEC8EC3-3883-409D-99D9-66BA82C6D7A7}" type="slidenum">
              <a:rPr lang="en-US" smtClean="0"/>
              <a:t>19</a:t>
            </a:fld>
            <a:endParaRPr lang="en-US" dirty="0"/>
          </a:p>
        </p:txBody>
      </p:sp>
      <p:sp>
        <p:nvSpPr>
          <p:cNvPr id="10" name="TextBox 9">
            <a:extLst>
              <a:ext uri="{FF2B5EF4-FFF2-40B4-BE49-F238E27FC236}">
                <a16:creationId xmlns:a16="http://schemas.microsoft.com/office/drawing/2014/main" id="{25D38067-61F4-4DCA-8227-EF08B86197D6}"/>
              </a:ext>
            </a:extLst>
          </p:cNvPr>
          <p:cNvSpPr txBox="1"/>
          <p:nvPr/>
        </p:nvSpPr>
        <p:spPr>
          <a:xfrm flipH="1">
            <a:off x="1524000" y="1798933"/>
            <a:ext cx="2667000" cy="369332"/>
          </a:xfrm>
          <a:prstGeom prst="rect">
            <a:avLst/>
          </a:prstGeom>
          <a:noFill/>
        </p:spPr>
        <p:txBody>
          <a:bodyPr wrap="square" rtlCol="0">
            <a:spAutoFit/>
          </a:bodyPr>
          <a:lstStyle/>
          <a:p>
            <a:r>
              <a:rPr lang="en-US" dirty="0">
                <a:latin typeface="Calibri" panose="020F0502020204030204" pitchFamily="34" charset="0"/>
              </a:rPr>
              <a:t>3+ Conditions </a:t>
            </a:r>
          </a:p>
        </p:txBody>
      </p:sp>
      <p:sp>
        <p:nvSpPr>
          <p:cNvPr id="13" name="TextBox 12">
            <a:extLst>
              <a:ext uri="{FF2B5EF4-FFF2-40B4-BE49-F238E27FC236}">
                <a16:creationId xmlns:a16="http://schemas.microsoft.com/office/drawing/2014/main" id="{4A6401EC-CD68-48F8-9EC9-ECF005F1DF9E}"/>
              </a:ext>
            </a:extLst>
          </p:cNvPr>
          <p:cNvSpPr txBox="1"/>
          <p:nvPr/>
        </p:nvSpPr>
        <p:spPr>
          <a:xfrm>
            <a:off x="4721108" y="1798933"/>
            <a:ext cx="3998531" cy="369332"/>
          </a:xfrm>
          <a:prstGeom prst="rect">
            <a:avLst/>
          </a:prstGeom>
          <a:noFill/>
        </p:spPr>
        <p:txBody>
          <a:bodyPr wrap="none" rtlCol="0">
            <a:spAutoFit/>
          </a:bodyPr>
          <a:lstStyle/>
          <a:p>
            <a:r>
              <a:rPr lang="en-US" dirty="0">
                <a:latin typeface="Calibri" panose="020F0502020204030204" pitchFamily="34" charset="0"/>
              </a:rPr>
              <a:t>Those with less than 3 issues/conditions </a:t>
            </a:r>
          </a:p>
        </p:txBody>
      </p:sp>
    </p:spTree>
    <p:extLst>
      <p:ext uri="{BB962C8B-B14F-4D97-AF65-F5344CB8AC3E}">
        <p14:creationId xmlns:p14="http://schemas.microsoft.com/office/powerpoint/2010/main" val="3871209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Autofit/>
          </a:bodyPr>
          <a:lstStyle/>
          <a:p>
            <a:r>
              <a:rPr lang="en-US" sz="2200" b="1" dirty="0">
                <a:cs typeface="Calibri" panose="020F0502020204030204" pitchFamily="34" charset="0"/>
              </a:rPr>
              <a:t>In late 2018, the Inter Island Healthcare Foundation retained HFPD to support it in undertaking a feasibility study related to the development of a sustainable community-based long-term care delivery system in the County.</a:t>
            </a:r>
          </a:p>
        </p:txBody>
      </p:sp>
      <p:sp>
        <p:nvSpPr>
          <p:cNvPr id="3" name="Content Placeholder 2"/>
          <p:cNvSpPr>
            <a:spLocks noGrp="1"/>
          </p:cNvSpPr>
          <p:nvPr>
            <p:ph idx="1"/>
          </p:nvPr>
        </p:nvSpPr>
        <p:spPr>
          <a:xfrm>
            <a:off x="457200" y="2133600"/>
            <a:ext cx="8229600" cy="4325112"/>
          </a:xfrm>
        </p:spPr>
        <p:txBody>
          <a:bodyPr>
            <a:normAutofit/>
          </a:bodyPr>
          <a:lstStyle/>
          <a:p>
            <a:pPr marL="109728" indent="0">
              <a:buNone/>
            </a:pPr>
            <a:endParaRPr lang="en-US" sz="1800" dirty="0">
              <a:latin typeface="Calibri" panose="020F0502020204030204" pitchFamily="34" charset="0"/>
            </a:endParaRPr>
          </a:p>
          <a:p>
            <a:pPr marL="109728" indent="0">
              <a:buNone/>
            </a:pPr>
            <a:r>
              <a:rPr lang="en-US" sz="2000" dirty="0">
                <a:latin typeface="Calibri" panose="020F0502020204030204" pitchFamily="34" charset="0"/>
              </a:rPr>
              <a:t>As part of its work, HFPD conducted a community survey of County residents that are either age 70+ or serve as a caregiver to an elderly resident.   </a:t>
            </a:r>
          </a:p>
          <a:p>
            <a:pPr marL="109728" indent="0">
              <a:buNone/>
            </a:pPr>
            <a:endParaRPr lang="en-US" sz="2000" dirty="0">
              <a:latin typeface="Calibri" panose="020F0502020204030204" pitchFamily="34" charset="0"/>
            </a:endParaRPr>
          </a:p>
          <a:p>
            <a:pPr marL="109728" indent="0">
              <a:buNone/>
            </a:pPr>
            <a:r>
              <a:rPr lang="en-US" sz="2000" dirty="0">
                <a:latin typeface="Calibri" panose="020F0502020204030204" pitchFamily="34" charset="0"/>
              </a:rPr>
              <a:t>The survey was designed to assess:</a:t>
            </a:r>
          </a:p>
          <a:p>
            <a:pPr>
              <a:buFont typeface="Wingdings" panose="05000000000000000000" pitchFamily="2" charset="2"/>
              <a:buChar char="§"/>
            </a:pPr>
            <a:r>
              <a:rPr lang="en-US" sz="1800" dirty="0">
                <a:latin typeface="Calibri" panose="020F0502020204030204" pitchFamily="34" charset="0"/>
              </a:rPr>
              <a:t>County residents’ health care use patterns and awareness of, and preference for, community based long term care services.</a:t>
            </a:r>
          </a:p>
          <a:p>
            <a:pPr>
              <a:buFont typeface="Wingdings" panose="05000000000000000000" pitchFamily="2" charset="2"/>
              <a:buChar char="§"/>
            </a:pPr>
            <a:r>
              <a:rPr lang="en-US" sz="1800" dirty="0">
                <a:latin typeface="Calibri" panose="020F0502020204030204" pitchFamily="34" charset="0"/>
              </a:rPr>
              <a:t>Program and service needs and gaps.</a:t>
            </a:r>
          </a:p>
          <a:p>
            <a:pPr>
              <a:buFont typeface="Wingdings" panose="05000000000000000000" pitchFamily="2" charset="2"/>
              <a:buChar char="§"/>
            </a:pPr>
            <a:endParaRPr lang="en-US" sz="1800" dirty="0">
              <a:latin typeface="Calibri" panose="020F0502020204030204" pitchFamily="34" charset="0"/>
            </a:endParaRPr>
          </a:p>
          <a:p>
            <a:pPr marL="109728" indent="0">
              <a:buNone/>
            </a:pPr>
            <a:r>
              <a:rPr lang="en-US" sz="1800" dirty="0">
                <a:latin typeface="Calibri" panose="020F0502020204030204" pitchFamily="34" charset="0"/>
              </a:rPr>
              <a:t>The survey was conducted from August 14, 2019 to September 15, 2019, and a total of 444 surveys were undertaken, of which 393 were deemed “complete” for purposes of </a:t>
            </a:r>
            <a:r>
              <a:rPr lang="en-US" sz="2000" dirty="0">
                <a:latin typeface="Calibri" panose="020F0502020204030204" pitchFamily="34" charset="0"/>
              </a:rPr>
              <a:t>analysis</a:t>
            </a:r>
            <a:r>
              <a:rPr lang="en-US" sz="1800" dirty="0">
                <a:latin typeface="Calibri" panose="020F0502020204030204" pitchFamily="34" charset="0"/>
              </a:rPr>
              <a:t>. </a:t>
            </a:r>
          </a:p>
          <a:p>
            <a:pPr marL="109728" indent="0">
              <a:buNone/>
            </a:pPr>
            <a:endParaRPr lang="en-US" sz="1800" dirty="0">
              <a:latin typeface="Calibri" panose="020F0502020204030204" pitchFamily="34" charset="0"/>
            </a:endParaRPr>
          </a:p>
          <a:p>
            <a:pPr marL="109728" indent="0">
              <a:buNone/>
            </a:pPr>
            <a:endParaRPr lang="en-US" sz="180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FB93049F-62BD-4032-92AC-902F1B8BEF66}"/>
              </a:ext>
            </a:extLst>
          </p:cNvPr>
          <p:cNvSpPr>
            <a:spLocks noGrp="1"/>
          </p:cNvSpPr>
          <p:nvPr>
            <p:ph type="sldNum" sz="quarter" idx="12"/>
          </p:nvPr>
        </p:nvSpPr>
        <p:spPr/>
        <p:txBody>
          <a:bodyPr/>
          <a:lstStyle/>
          <a:p>
            <a:fld id="{5FEC8EC3-3883-409D-99D9-66BA82C6D7A7}" type="slidenum">
              <a:rPr lang="en-US" smtClean="0"/>
              <a:t>2</a:t>
            </a:fld>
            <a:endParaRPr lang="en-US" dirty="0"/>
          </a:p>
        </p:txBody>
      </p:sp>
    </p:spTree>
    <p:extLst>
      <p:ext uri="{BB962C8B-B14F-4D97-AF65-F5344CB8AC3E}">
        <p14:creationId xmlns:p14="http://schemas.microsoft.com/office/powerpoint/2010/main" val="3633481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B18C6-F426-4F67-88E6-AC8C8D3D8579}"/>
              </a:ext>
            </a:extLst>
          </p:cNvPr>
          <p:cNvSpPr>
            <a:spLocks noGrp="1"/>
          </p:cNvSpPr>
          <p:nvPr>
            <p:ph type="title"/>
          </p:nvPr>
        </p:nvSpPr>
        <p:spPr>
          <a:xfrm>
            <a:off x="318304" y="775360"/>
            <a:ext cx="8631936" cy="1066800"/>
          </a:xfrm>
        </p:spPr>
        <p:txBody>
          <a:bodyPr>
            <a:noAutofit/>
          </a:bodyPr>
          <a:lstStyle/>
          <a:p>
            <a:r>
              <a:rPr lang="en-US" sz="2200" b="1" dirty="0"/>
              <a:t>At least 69% of respondents indicated that they were aware of someone having to move off Island due to lack of services in the last several years.  Of this group, 30% indicated they knew of 5+ people moving off island.</a:t>
            </a:r>
          </a:p>
        </p:txBody>
      </p:sp>
      <p:sp>
        <p:nvSpPr>
          <p:cNvPr id="4" name="Slide Number Placeholder 3">
            <a:extLst>
              <a:ext uri="{FF2B5EF4-FFF2-40B4-BE49-F238E27FC236}">
                <a16:creationId xmlns:a16="http://schemas.microsoft.com/office/drawing/2014/main" id="{B60834A4-12EB-4CDE-B7B2-AC973464E5B0}"/>
              </a:ext>
            </a:extLst>
          </p:cNvPr>
          <p:cNvSpPr>
            <a:spLocks noGrp="1"/>
          </p:cNvSpPr>
          <p:nvPr>
            <p:ph type="sldNum" sz="quarter" idx="12"/>
          </p:nvPr>
        </p:nvSpPr>
        <p:spPr/>
        <p:txBody>
          <a:bodyPr/>
          <a:lstStyle/>
          <a:p>
            <a:fld id="{5FEC8EC3-3883-409D-99D9-66BA82C6D7A7}" type="slidenum">
              <a:rPr lang="en-US" smtClean="0"/>
              <a:t>20</a:t>
            </a:fld>
            <a:endParaRPr lang="en-US" dirty="0"/>
          </a:p>
        </p:txBody>
      </p:sp>
      <p:graphicFrame>
        <p:nvGraphicFramePr>
          <p:cNvPr id="6" name="Content Placeholder 5">
            <a:extLst>
              <a:ext uri="{FF2B5EF4-FFF2-40B4-BE49-F238E27FC236}">
                <a16:creationId xmlns:a16="http://schemas.microsoft.com/office/drawing/2014/main" id="{874E063D-6076-4B3E-BAA4-3E6C7238381A}"/>
              </a:ext>
            </a:extLst>
          </p:cNvPr>
          <p:cNvGraphicFramePr>
            <a:graphicFrameLocks noGrp="1"/>
          </p:cNvGraphicFramePr>
          <p:nvPr>
            <p:ph idx="1"/>
            <p:extLst>
              <p:ext uri="{D42A27DB-BD31-4B8C-83A1-F6EECF244321}">
                <p14:modId xmlns:p14="http://schemas.microsoft.com/office/powerpoint/2010/main" val="2956539148"/>
              </p:ext>
            </p:extLst>
          </p:nvPr>
        </p:nvGraphicFramePr>
        <p:xfrm>
          <a:off x="318304" y="1981200"/>
          <a:ext cx="8368496"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3772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9385" y="775328"/>
            <a:ext cx="8229600" cy="1066800"/>
          </a:xfrm>
        </p:spPr>
        <p:txBody>
          <a:bodyPr>
            <a:normAutofit/>
          </a:bodyPr>
          <a:lstStyle/>
          <a:p>
            <a:r>
              <a:rPr lang="en-US" sz="2200" b="1" dirty="0"/>
              <a:t>Key Takeaways:</a:t>
            </a:r>
          </a:p>
        </p:txBody>
      </p:sp>
      <p:sp>
        <p:nvSpPr>
          <p:cNvPr id="6" name="Content Placeholder 5"/>
          <p:cNvSpPr>
            <a:spLocks noGrp="1"/>
          </p:cNvSpPr>
          <p:nvPr>
            <p:ph idx="1"/>
          </p:nvPr>
        </p:nvSpPr>
        <p:spPr>
          <a:xfrm>
            <a:off x="457200" y="1761495"/>
            <a:ext cx="8229600" cy="4325112"/>
          </a:xfrm>
        </p:spPr>
        <p:txBody>
          <a:bodyPr>
            <a:normAutofit fontScale="85000" lnSpcReduction="20000"/>
          </a:bodyPr>
          <a:lstStyle/>
          <a:p>
            <a:r>
              <a:rPr lang="en-US" sz="2000" dirty="0">
                <a:latin typeface="Calibri" panose="020F0502020204030204" pitchFamily="34" charset="0"/>
              </a:rPr>
              <a:t>Survey respondents are long-term residents, and about 75% reside with at least one other person.</a:t>
            </a:r>
          </a:p>
          <a:p>
            <a:endParaRPr lang="en-US" sz="2000" dirty="0">
              <a:latin typeface="Calibri" panose="020F0502020204030204" pitchFamily="34" charset="0"/>
            </a:endParaRPr>
          </a:p>
          <a:p>
            <a:r>
              <a:rPr lang="en-US" sz="2000" dirty="0">
                <a:latin typeface="Calibri" panose="020F0502020204030204" pitchFamily="34" charset="0"/>
              </a:rPr>
              <a:t>A very high percentage of respondents have primary care and the overwhelming majority receive that care on the Island on which they reside. </a:t>
            </a:r>
          </a:p>
          <a:p>
            <a:endParaRPr lang="en-US" sz="2000" dirty="0">
              <a:latin typeface="Calibri" panose="020F0502020204030204" pitchFamily="34" charset="0"/>
            </a:endParaRPr>
          </a:p>
          <a:p>
            <a:r>
              <a:rPr lang="en-US" sz="2000" dirty="0">
                <a:latin typeface="Calibri" panose="020F0502020204030204" pitchFamily="34" charset="0"/>
              </a:rPr>
              <a:t>75% of respondents reported at least one medical issue/concern; however only those with 3 or more issues/concerns (22% of all respondents) are high utilizers of health care and expressed concerns about increasing frailty.</a:t>
            </a:r>
          </a:p>
          <a:p>
            <a:endParaRPr lang="en-US" sz="2000" dirty="0">
              <a:latin typeface="Calibri" panose="020F0502020204030204" pitchFamily="34" charset="0"/>
            </a:endParaRPr>
          </a:p>
          <a:p>
            <a:r>
              <a:rPr lang="en-US" sz="2000" dirty="0">
                <a:latin typeface="Calibri" panose="020F0502020204030204" pitchFamily="34" charset="0"/>
              </a:rPr>
              <a:t>Services are lacking: For respondents that reported having tried to access services, across the County, about 37% reported either not being able to find the service or not being able to find all services needed. This was even more of an issue on Lopez and Orcas , and for those with 3+ medical conditions (50%).</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dirty="0">
                <a:latin typeface="Calibri" panose="020F0502020204030204" pitchFamily="34" charset="0"/>
              </a:rPr>
              <a:t> 45% of respondents (n=179) indicated a willingness to participate in a focus group and provided contact information. </a:t>
            </a:r>
          </a:p>
        </p:txBody>
      </p:sp>
      <p:sp>
        <p:nvSpPr>
          <p:cNvPr id="2" name="Slide Number Placeholder 1">
            <a:extLst>
              <a:ext uri="{FF2B5EF4-FFF2-40B4-BE49-F238E27FC236}">
                <a16:creationId xmlns:a16="http://schemas.microsoft.com/office/drawing/2014/main" id="{60D648A2-401E-44A1-8F47-F125F63B5591}"/>
              </a:ext>
            </a:extLst>
          </p:cNvPr>
          <p:cNvSpPr>
            <a:spLocks noGrp="1"/>
          </p:cNvSpPr>
          <p:nvPr>
            <p:ph type="sldNum" sz="quarter" idx="12"/>
          </p:nvPr>
        </p:nvSpPr>
        <p:spPr/>
        <p:txBody>
          <a:bodyPr/>
          <a:lstStyle/>
          <a:p>
            <a:fld id="{5FEC8EC3-3883-409D-99D9-66BA82C6D7A7}" type="slidenum">
              <a:rPr lang="en-US" smtClean="0"/>
              <a:t>21</a:t>
            </a:fld>
            <a:endParaRPr lang="en-US" dirty="0"/>
          </a:p>
        </p:txBody>
      </p:sp>
    </p:spTree>
    <p:extLst>
      <p:ext uri="{BB962C8B-B14F-4D97-AF65-F5344CB8AC3E}">
        <p14:creationId xmlns:p14="http://schemas.microsoft.com/office/powerpoint/2010/main" val="192517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2377" y="578104"/>
            <a:ext cx="8229600" cy="1066800"/>
          </a:xfrm>
        </p:spPr>
        <p:txBody>
          <a:bodyPr>
            <a:normAutofit/>
          </a:bodyPr>
          <a:lstStyle/>
          <a:p>
            <a:r>
              <a:rPr lang="en-US" sz="2200" b="1" dirty="0">
                <a:cs typeface="Calibri" panose="020F0502020204030204" pitchFamily="34" charset="0"/>
              </a:rPr>
              <a:t>The survey tool: </a:t>
            </a:r>
          </a:p>
        </p:txBody>
      </p:sp>
      <p:sp>
        <p:nvSpPr>
          <p:cNvPr id="6" name="Content Placeholder 5"/>
          <p:cNvSpPr>
            <a:spLocks noGrp="1"/>
          </p:cNvSpPr>
          <p:nvPr>
            <p:ph idx="1"/>
          </p:nvPr>
        </p:nvSpPr>
        <p:spPr>
          <a:xfrm>
            <a:off x="452377" y="1644904"/>
            <a:ext cx="8229600" cy="4532376"/>
          </a:xfrm>
        </p:spPr>
        <p:txBody>
          <a:bodyPr>
            <a:normAutofit fontScale="92500" lnSpcReduction="20000"/>
          </a:bodyPr>
          <a:lstStyle/>
          <a:p>
            <a:pPr marL="109728" indent="0">
              <a:buNone/>
            </a:pPr>
            <a:r>
              <a:rPr lang="en-US" sz="2200" dirty="0">
                <a:latin typeface="Calibri" panose="020F0502020204030204" pitchFamily="34" charset="0"/>
              </a:rPr>
              <a:t>The survey was initially drafted by HFPD and input was provided by the Foundation.</a:t>
            </a:r>
          </a:p>
          <a:p>
            <a:pPr marL="109728" indent="0">
              <a:buNone/>
            </a:pPr>
            <a:br>
              <a:rPr lang="en-US" sz="2200" dirty="0">
                <a:latin typeface="Calibri" panose="020F0502020204030204" pitchFamily="34" charset="0"/>
              </a:rPr>
            </a:br>
            <a:r>
              <a:rPr lang="en-US" sz="2200" dirty="0">
                <a:latin typeface="Calibri" panose="020F0502020204030204" pitchFamily="34" charset="0"/>
              </a:rPr>
              <a:t>The survey was conducted/distributed in three ways:</a:t>
            </a:r>
          </a:p>
          <a:p>
            <a:pPr marL="109728" indent="0">
              <a:buNone/>
            </a:pPr>
            <a:endParaRPr lang="en-US" sz="1800" dirty="0">
              <a:latin typeface="Calibri" panose="020F0502020204030204" pitchFamily="34" charset="0"/>
            </a:endParaRPr>
          </a:p>
          <a:p>
            <a:pPr>
              <a:buFont typeface="Wingdings" panose="05000000000000000000" pitchFamily="2" charset="2"/>
              <a:buChar char="§"/>
            </a:pPr>
            <a:r>
              <a:rPr lang="en-US" sz="1900" b="1" dirty="0">
                <a:latin typeface="Calibri" panose="020F0502020204030204" pitchFamily="34" charset="0"/>
              </a:rPr>
              <a:t>Phone survey</a:t>
            </a:r>
            <a:r>
              <a:rPr lang="en-US" sz="1900" dirty="0">
                <a:latin typeface="Calibri" panose="020F0502020204030204" pitchFamily="34" charset="0"/>
              </a:rPr>
              <a:t>: HFPD purchased land line phone numbers for persons aged 70+ in the zip codes comprising San Juan County, and calls were made throughout the day over the course of approximately 3 weeks. </a:t>
            </a:r>
          </a:p>
          <a:p>
            <a:pPr>
              <a:buFont typeface="Wingdings" panose="05000000000000000000" pitchFamily="2" charset="2"/>
              <a:buChar char="§"/>
            </a:pPr>
            <a:endParaRPr lang="en-US" sz="1900" dirty="0">
              <a:latin typeface="Calibri" panose="020F0502020204030204" pitchFamily="34" charset="0"/>
            </a:endParaRPr>
          </a:p>
          <a:p>
            <a:pPr>
              <a:buFont typeface="Wingdings" panose="05000000000000000000" pitchFamily="2" charset="2"/>
              <a:buChar char="§"/>
            </a:pPr>
            <a:r>
              <a:rPr lang="en-US" sz="1900" b="1" dirty="0">
                <a:latin typeface="Calibri" panose="020F0502020204030204" pitchFamily="34" charset="0"/>
              </a:rPr>
              <a:t>Online survey: </a:t>
            </a:r>
            <a:r>
              <a:rPr lang="en-US" sz="1900" dirty="0">
                <a:latin typeface="Calibri" panose="020F0502020204030204" pitchFamily="34" charset="0"/>
              </a:rPr>
              <a:t>The Foundation advertised the survey and directed persons to an online link on the Inter Island Healthcare Foundation’s website as well as on San Juan County Public Hospital District #1’s website. Individuals attending the fair were also provided information about the on-line survey.</a:t>
            </a:r>
          </a:p>
          <a:p>
            <a:pPr>
              <a:buFont typeface="Wingdings" panose="05000000000000000000" pitchFamily="2" charset="2"/>
              <a:buChar char="§"/>
            </a:pPr>
            <a:endParaRPr lang="en-US" sz="1900" dirty="0">
              <a:latin typeface="Calibri" panose="020F0502020204030204" pitchFamily="34" charset="0"/>
            </a:endParaRPr>
          </a:p>
          <a:p>
            <a:pPr>
              <a:buFont typeface="Wingdings" panose="05000000000000000000" pitchFamily="2" charset="2"/>
              <a:buChar char="§"/>
            </a:pPr>
            <a:r>
              <a:rPr lang="en-US" sz="1900" b="1" dirty="0">
                <a:latin typeface="Calibri" panose="020F0502020204030204" pitchFamily="34" charset="0"/>
              </a:rPr>
              <a:t>Paper Surveys</a:t>
            </a:r>
            <a:r>
              <a:rPr lang="en-US" sz="1900" dirty="0">
                <a:latin typeface="Calibri" panose="020F0502020204030204" pitchFamily="34" charset="0"/>
              </a:rPr>
              <a:t>: Hard copies of the survey were  distributed during the San Juan County Fair and persons were offered two ways to return them:  1) drop boxes located at a number of locations throughout the County; or 2) mailed (in self-addressed stamped envelopes) to HFPD.  </a:t>
            </a:r>
          </a:p>
        </p:txBody>
      </p:sp>
      <p:sp>
        <p:nvSpPr>
          <p:cNvPr id="2" name="Slide Number Placeholder 1">
            <a:extLst>
              <a:ext uri="{FF2B5EF4-FFF2-40B4-BE49-F238E27FC236}">
                <a16:creationId xmlns:a16="http://schemas.microsoft.com/office/drawing/2014/main" id="{14AC09D7-20B0-4844-AF0D-D054AACF1646}"/>
              </a:ext>
            </a:extLst>
          </p:cNvPr>
          <p:cNvSpPr>
            <a:spLocks noGrp="1"/>
          </p:cNvSpPr>
          <p:nvPr>
            <p:ph type="sldNum" sz="quarter" idx="12"/>
          </p:nvPr>
        </p:nvSpPr>
        <p:spPr/>
        <p:txBody>
          <a:bodyPr/>
          <a:lstStyle/>
          <a:p>
            <a:fld id="{5FEC8EC3-3883-409D-99D9-66BA82C6D7A7}" type="slidenum">
              <a:rPr lang="en-US" smtClean="0"/>
              <a:t>3</a:t>
            </a:fld>
            <a:endParaRPr lang="en-US" dirty="0"/>
          </a:p>
        </p:txBody>
      </p:sp>
    </p:spTree>
    <p:extLst>
      <p:ext uri="{BB962C8B-B14F-4D97-AF65-F5344CB8AC3E}">
        <p14:creationId xmlns:p14="http://schemas.microsoft.com/office/powerpoint/2010/main" val="239433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C273773F-DBC2-4506-99D0-AC984944705E}"/>
              </a:ext>
            </a:extLst>
          </p:cNvPr>
          <p:cNvSpPr>
            <a:spLocks noGrp="1"/>
          </p:cNvSpPr>
          <p:nvPr>
            <p:ph type="title"/>
          </p:nvPr>
        </p:nvSpPr>
        <p:spPr>
          <a:xfrm>
            <a:off x="478420" y="914400"/>
            <a:ext cx="8229600" cy="1066800"/>
          </a:xfrm>
        </p:spPr>
        <p:txBody>
          <a:bodyPr>
            <a:noAutofit/>
          </a:bodyPr>
          <a:lstStyle/>
          <a:p>
            <a:r>
              <a:rPr lang="en-US" sz="2200" b="1" dirty="0">
                <a:latin typeface="Calibri" panose="020F0502020204030204" pitchFamily="34" charset="0"/>
                <a:cs typeface="Calibri" panose="020F0502020204030204" pitchFamily="34" charset="0"/>
              </a:rPr>
              <a:t>For purposes of the survey, data from San Juan County and its islands were </a:t>
            </a:r>
            <a:r>
              <a:rPr lang="en-US" sz="2200" b="1" dirty="0">
                <a:cs typeface="Calibri" panose="020F0502020204030204" pitchFamily="34" charset="0"/>
              </a:rPr>
              <a:t>collected</a:t>
            </a:r>
            <a:r>
              <a:rPr lang="en-US" sz="2200" b="1" dirty="0">
                <a:latin typeface="Calibri" panose="020F0502020204030204" pitchFamily="34" charset="0"/>
                <a:cs typeface="Calibri" panose="020F0502020204030204" pitchFamily="34" charset="0"/>
              </a:rPr>
              <a:t> from 7-of-8 zip codes. Although the island was surveyed, no responses were recorded from Blakely Island.</a:t>
            </a:r>
          </a:p>
        </p:txBody>
      </p:sp>
      <p:sp>
        <p:nvSpPr>
          <p:cNvPr id="3" name="Content Placeholder 2"/>
          <p:cNvSpPr>
            <a:spLocks noGrp="1"/>
          </p:cNvSpPr>
          <p:nvPr>
            <p:ph sz="half" idx="2"/>
          </p:nvPr>
        </p:nvSpPr>
        <p:spPr>
          <a:xfrm>
            <a:off x="5562600" y="2118788"/>
            <a:ext cx="4038600" cy="4525963"/>
          </a:xfrm>
          <a:prstGeom prst="rect">
            <a:avLst/>
          </a:prstGeom>
        </p:spPr>
        <p:txBody>
          <a:bodyPr>
            <a:normAutofit/>
          </a:bodyPr>
          <a:lstStyle/>
          <a:p>
            <a:pPr>
              <a:buFont typeface="Wingdings" panose="05000000000000000000" pitchFamily="2" charset="2"/>
              <a:buChar char="§"/>
            </a:pPr>
            <a:r>
              <a:rPr lang="en-US" sz="1800" dirty="0">
                <a:latin typeface="Calibri" panose="020F0502020204030204" pitchFamily="34" charset="0"/>
              </a:rPr>
              <a:t>The survey area included the following zip codes:</a:t>
            </a:r>
          </a:p>
          <a:p>
            <a:pPr lvl="1">
              <a:buFont typeface="Wingdings" panose="05000000000000000000" pitchFamily="2" charset="2"/>
              <a:buChar char="§"/>
            </a:pPr>
            <a:r>
              <a:rPr lang="en-US" sz="1800" dirty="0">
                <a:solidFill>
                  <a:schemeClr val="tx1"/>
                </a:solidFill>
                <a:latin typeface="Calibri" panose="020F0502020204030204" pitchFamily="34" charset="0"/>
              </a:rPr>
              <a:t>San Juan Island:</a:t>
            </a:r>
          </a:p>
          <a:p>
            <a:pPr lvl="2">
              <a:buFont typeface="Wingdings" panose="05000000000000000000" pitchFamily="2" charset="2"/>
              <a:buChar char="§"/>
            </a:pPr>
            <a:r>
              <a:rPr lang="en-US" dirty="0">
                <a:solidFill>
                  <a:schemeClr val="tx1"/>
                </a:solidFill>
                <a:latin typeface="Calibri" panose="020F0502020204030204" pitchFamily="34" charset="0"/>
              </a:rPr>
              <a:t>Friday Harbor (98250)</a:t>
            </a:r>
          </a:p>
          <a:p>
            <a:pPr lvl="2">
              <a:buFont typeface="Wingdings" panose="05000000000000000000" pitchFamily="2" charset="2"/>
              <a:buChar char="§"/>
            </a:pPr>
            <a:r>
              <a:rPr lang="en-US" dirty="0">
                <a:solidFill>
                  <a:schemeClr val="tx1"/>
                </a:solidFill>
                <a:latin typeface="Calibri" panose="020F0502020204030204" pitchFamily="34" charset="0"/>
              </a:rPr>
              <a:t>Roche Harbor (98250)</a:t>
            </a:r>
          </a:p>
          <a:p>
            <a:pPr lvl="1">
              <a:buFont typeface="Wingdings" panose="05000000000000000000" pitchFamily="2" charset="2"/>
              <a:buChar char="§"/>
            </a:pPr>
            <a:r>
              <a:rPr lang="en-US" sz="1800" dirty="0">
                <a:solidFill>
                  <a:schemeClr val="tx1"/>
                </a:solidFill>
                <a:latin typeface="Calibri" panose="020F0502020204030204" pitchFamily="34" charset="0"/>
              </a:rPr>
              <a:t>Orcas Island:</a:t>
            </a:r>
          </a:p>
          <a:p>
            <a:pPr lvl="2">
              <a:buFont typeface="Wingdings" panose="05000000000000000000" pitchFamily="2" charset="2"/>
              <a:buChar char="§"/>
            </a:pPr>
            <a:r>
              <a:rPr lang="en-US" dirty="0">
                <a:solidFill>
                  <a:schemeClr val="tx1"/>
                </a:solidFill>
                <a:latin typeface="Calibri" panose="020F0502020204030204" pitchFamily="34" charset="0"/>
              </a:rPr>
              <a:t>Deer Harbor (98243)</a:t>
            </a:r>
          </a:p>
          <a:p>
            <a:pPr lvl="2">
              <a:buFont typeface="Wingdings" panose="05000000000000000000" pitchFamily="2" charset="2"/>
              <a:buChar char="§"/>
            </a:pPr>
            <a:r>
              <a:rPr lang="en-US" dirty="0">
                <a:solidFill>
                  <a:schemeClr val="tx1"/>
                </a:solidFill>
                <a:latin typeface="Calibri" panose="020F0502020204030204" pitchFamily="34" charset="0"/>
              </a:rPr>
              <a:t>Eastsound (98245)</a:t>
            </a:r>
          </a:p>
          <a:p>
            <a:pPr lvl="2">
              <a:buFont typeface="Wingdings" panose="05000000000000000000" pitchFamily="2" charset="2"/>
              <a:buChar char="§"/>
            </a:pPr>
            <a:r>
              <a:rPr lang="en-US" dirty="0">
                <a:solidFill>
                  <a:schemeClr val="tx1"/>
                </a:solidFill>
                <a:latin typeface="Calibri" panose="020F0502020204030204" pitchFamily="34" charset="0"/>
              </a:rPr>
              <a:t>Olga (98279)</a:t>
            </a:r>
          </a:p>
          <a:p>
            <a:pPr lvl="2">
              <a:buFont typeface="Wingdings" panose="05000000000000000000" pitchFamily="2" charset="2"/>
              <a:buChar char="§"/>
            </a:pPr>
            <a:r>
              <a:rPr lang="en-US" dirty="0">
                <a:solidFill>
                  <a:schemeClr val="tx1"/>
                </a:solidFill>
                <a:latin typeface="Calibri" panose="020F0502020204030204" pitchFamily="34" charset="0"/>
              </a:rPr>
              <a:t>Orcas (98280)</a:t>
            </a:r>
          </a:p>
          <a:p>
            <a:pPr lvl="1">
              <a:buFont typeface="Wingdings" panose="05000000000000000000" pitchFamily="2" charset="2"/>
              <a:buChar char="§"/>
            </a:pPr>
            <a:r>
              <a:rPr lang="en-US" sz="1800" dirty="0">
                <a:solidFill>
                  <a:schemeClr val="tx1"/>
                </a:solidFill>
                <a:latin typeface="Calibri" panose="020F0502020204030204" pitchFamily="34" charset="0"/>
              </a:rPr>
              <a:t>Lopez Island (98261)</a:t>
            </a:r>
          </a:p>
          <a:p>
            <a:pPr lvl="1">
              <a:buFont typeface="Wingdings" panose="05000000000000000000" pitchFamily="2" charset="2"/>
              <a:buChar char="§"/>
            </a:pPr>
            <a:r>
              <a:rPr lang="en-US" sz="1800" dirty="0">
                <a:solidFill>
                  <a:schemeClr val="tx1"/>
                </a:solidFill>
                <a:latin typeface="Calibri" panose="020F0502020204030204" pitchFamily="34" charset="0"/>
              </a:rPr>
              <a:t>Shaw Island (98286)</a:t>
            </a:r>
          </a:p>
          <a:p>
            <a:pPr lvl="1">
              <a:buFont typeface="Wingdings" panose="05000000000000000000" pitchFamily="2" charset="2"/>
              <a:buChar char="§"/>
            </a:pPr>
            <a:r>
              <a:rPr lang="en-US" sz="1800" dirty="0">
                <a:solidFill>
                  <a:schemeClr val="tx1"/>
                </a:solidFill>
                <a:latin typeface="Calibri" panose="020F0502020204030204" pitchFamily="34" charset="0"/>
              </a:rPr>
              <a:t>Blakely Island (98222)</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C16F7157-9467-48D8-8726-DD1FC2A9033A}"/>
              </a:ext>
            </a:extLst>
          </p:cNvPr>
          <p:cNvSpPr>
            <a:spLocks noGrp="1"/>
          </p:cNvSpPr>
          <p:nvPr>
            <p:ph type="sldNum" sz="quarter" idx="12"/>
          </p:nvPr>
        </p:nvSpPr>
        <p:spPr>
          <a:xfrm>
            <a:off x="8174736" y="2272"/>
            <a:ext cx="762000" cy="365760"/>
          </a:xfrm>
          <a:prstGeom prst="rect">
            <a:avLst/>
          </a:prstGeom>
        </p:spPr>
        <p:txBody>
          <a:bodyPr anchor="b">
            <a:normAutofit/>
          </a:bodyPr>
          <a:lstStyle/>
          <a:p>
            <a:pPr>
              <a:spcAft>
                <a:spcPts val="600"/>
              </a:spcAft>
            </a:pPr>
            <a:fld id="{5FEC8EC3-3883-409D-99D9-66BA82C6D7A7}" type="slidenum">
              <a:rPr lang="en-US" smtClean="0"/>
              <a:pPr>
                <a:spcAft>
                  <a:spcPts val="600"/>
                </a:spcAft>
              </a:pPr>
              <a:t>4</a:t>
            </a:fld>
            <a:endParaRPr lang="en-US" dirty="0"/>
          </a:p>
        </p:txBody>
      </p:sp>
      <p:pic>
        <p:nvPicPr>
          <p:cNvPr id="1028" name="Picture 4">
            <a:extLst>
              <a:ext uri="{FF2B5EF4-FFF2-40B4-BE49-F238E27FC236}">
                <a16:creationId xmlns:a16="http://schemas.microsoft.com/office/drawing/2014/main" id="{80AC9071-C4AB-46F8-A304-D564D2A7CAD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420" y="2307227"/>
            <a:ext cx="5084180" cy="35959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3755680-6CED-44B6-93DA-70649438F162}"/>
              </a:ext>
            </a:extLst>
          </p:cNvPr>
          <p:cNvSpPr txBox="1"/>
          <p:nvPr/>
        </p:nvSpPr>
        <p:spPr>
          <a:xfrm>
            <a:off x="381000" y="6229253"/>
            <a:ext cx="5617580" cy="415498"/>
          </a:xfrm>
          <a:prstGeom prst="rect">
            <a:avLst/>
          </a:prstGeom>
          <a:noFill/>
        </p:spPr>
        <p:txBody>
          <a:bodyPr wrap="square" rtlCol="0">
            <a:spAutoFit/>
          </a:bodyPr>
          <a:lstStyle/>
          <a:p>
            <a:r>
              <a:rPr lang="en-US" sz="1050" i="1" dirty="0">
                <a:solidFill>
                  <a:srgbClr val="333333"/>
                </a:solidFill>
                <a:latin typeface="Calibri" panose="020F0502020204030204" pitchFamily="34" charset="0"/>
                <a:cs typeface="Calibri" panose="020F0502020204030204" pitchFamily="34" charset="0"/>
              </a:rPr>
              <a:t>San Juan Island. (2019, September 13). Retrieved from https://en.wikipedia.org/wiki/San_Juan_Island#/media/File:San_Juan_Island_locator_map.svg</a:t>
            </a:r>
            <a:endParaRPr lang="en-US" sz="105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0228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F1A48-BAAD-42DA-B953-B576B557FAEB}"/>
              </a:ext>
            </a:extLst>
          </p:cNvPr>
          <p:cNvSpPr>
            <a:spLocks noGrp="1"/>
          </p:cNvSpPr>
          <p:nvPr>
            <p:ph type="title"/>
          </p:nvPr>
        </p:nvSpPr>
        <p:spPr>
          <a:xfrm>
            <a:off x="217932" y="838200"/>
            <a:ext cx="8708136" cy="1295400"/>
          </a:xfrm>
        </p:spPr>
        <p:txBody>
          <a:bodyPr>
            <a:noAutofit/>
          </a:bodyPr>
          <a:lstStyle/>
          <a:p>
            <a:r>
              <a:rPr lang="en-US" sz="2200" b="1" dirty="0"/>
              <a:t>Of the 444 surveys, 24 respondents were excluded because they did not provide a zip code or otherwise indicated they resided outside of the County. Another 27 were excluded because they did not meet criteria regarding age or caregiver status. 393 surveys were deemed complete and used in analysis.</a:t>
            </a:r>
          </a:p>
        </p:txBody>
      </p:sp>
      <p:graphicFrame>
        <p:nvGraphicFramePr>
          <p:cNvPr id="16" name="Content Placeholder 15">
            <a:extLst>
              <a:ext uri="{FF2B5EF4-FFF2-40B4-BE49-F238E27FC236}">
                <a16:creationId xmlns:a16="http://schemas.microsoft.com/office/drawing/2014/main" id="{BACF7AE3-336B-4074-87BD-CB707098D7DC}"/>
              </a:ext>
            </a:extLst>
          </p:cNvPr>
          <p:cNvGraphicFramePr>
            <a:graphicFrameLocks noGrp="1"/>
          </p:cNvGraphicFramePr>
          <p:nvPr>
            <p:ph idx="1"/>
            <p:extLst>
              <p:ext uri="{D42A27DB-BD31-4B8C-83A1-F6EECF244321}">
                <p14:modId xmlns:p14="http://schemas.microsoft.com/office/powerpoint/2010/main" val="2483326513"/>
              </p:ext>
            </p:extLst>
          </p:nvPr>
        </p:nvGraphicFramePr>
        <p:xfrm>
          <a:off x="299466" y="2438400"/>
          <a:ext cx="8545066" cy="4267200"/>
        </p:xfrm>
        <a:graphic>
          <a:graphicData uri="http://schemas.openxmlformats.org/drawingml/2006/table">
            <a:tbl>
              <a:tblPr/>
              <a:tblGrid>
                <a:gridCol w="2306166">
                  <a:extLst>
                    <a:ext uri="{9D8B030D-6E8A-4147-A177-3AD203B41FA5}">
                      <a16:colId xmlns:a16="http://schemas.microsoft.com/office/drawing/2014/main" val="1501225905"/>
                    </a:ext>
                  </a:extLst>
                </a:gridCol>
                <a:gridCol w="1559725">
                  <a:extLst>
                    <a:ext uri="{9D8B030D-6E8A-4147-A177-3AD203B41FA5}">
                      <a16:colId xmlns:a16="http://schemas.microsoft.com/office/drawing/2014/main" val="890682665"/>
                    </a:ext>
                  </a:extLst>
                </a:gridCol>
                <a:gridCol w="1559725">
                  <a:extLst>
                    <a:ext uri="{9D8B030D-6E8A-4147-A177-3AD203B41FA5}">
                      <a16:colId xmlns:a16="http://schemas.microsoft.com/office/drawing/2014/main" val="2748011697"/>
                    </a:ext>
                  </a:extLst>
                </a:gridCol>
                <a:gridCol w="1559725">
                  <a:extLst>
                    <a:ext uri="{9D8B030D-6E8A-4147-A177-3AD203B41FA5}">
                      <a16:colId xmlns:a16="http://schemas.microsoft.com/office/drawing/2014/main" val="3379145972"/>
                    </a:ext>
                  </a:extLst>
                </a:gridCol>
                <a:gridCol w="1559725">
                  <a:extLst>
                    <a:ext uri="{9D8B030D-6E8A-4147-A177-3AD203B41FA5}">
                      <a16:colId xmlns:a16="http://schemas.microsoft.com/office/drawing/2014/main" val="3941393729"/>
                    </a:ext>
                  </a:extLst>
                </a:gridCol>
              </a:tblGrid>
              <a:tr h="1741378">
                <a:tc>
                  <a:txBody>
                    <a:bodyPr/>
                    <a:lstStyle/>
                    <a:p>
                      <a:pPr algn="ctr" rtl="0" fontAlgn="ctr"/>
                      <a:r>
                        <a:rPr lang="en-US" sz="1500" b="1" i="0" u="none" strike="noStrike" dirty="0">
                          <a:solidFill>
                            <a:srgbClr val="FFFFFF"/>
                          </a:solidFill>
                          <a:effectLst/>
                          <a:latin typeface="Calibri" panose="020F0502020204030204" pitchFamily="34" charset="0"/>
                        </a:rPr>
                        <a:t>Collection Method</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a:txBody>
                    <a:bodyPr/>
                    <a:lstStyle/>
                    <a:p>
                      <a:pPr algn="ctr" rtl="0" fontAlgn="ctr"/>
                      <a:r>
                        <a:rPr lang="en-US" sz="1500" b="1" i="0" u="none" strike="noStrike" dirty="0">
                          <a:solidFill>
                            <a:srgbClr val="FFFFFF"/>
                          </a:solidFill>
                          <a:effectLst/>
                          <a:latin typeface="Calibri" panose="020F0502020204030204" pitchFamily="34" charset="0"/>
                        </a:rPr>
                        <a:t>No. of surveys initiated</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a:txBody>
                    <a:bodyPr/>
                    <a:lstStyle/>
                    <a:p>
                      <a:pPr algn="ctr" rtl="0" fontAlgn="ctr"/>
                      <a:r>
                        <a:rPr lang="en-US" sz="1500" b="1" i="0" u="none" strike="noStrike" dirty="0">
                          <a:solidFill>
                            <a:srgbClr val="FFFFFF"/>
                          </a:solidFill>
                          <a:effectLst/>
                          <a:latin typeface="Calibri" panose="020F0502020204030204" pitchFamily="34" charset="0"/>
                        </a:rPr>
                        <a:t>No. of surveys excluded because no zip code provided OR did not reside in the County</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a:txBody>
                    <a:bodyPr/>
                    <a:lstStyle/>
                    <a:p>
                      <a:pPr algn="ctr" rtl="0" fontAlgn="ctr"/>
                      <a:r>
                        <a:rPr lang="en-US" sz="1500" b="1" i="0" u="none" strike="noStrike" dirty="0">
                          <a:solidFill>
                            <a:srgbClr val="FFFFFF"/>
                          </a:solidFill>
                          <a:effectLst/>
                          <a:latin typeface="Calibri" panose="020F0502020204030204" pitchFamily="34" charset="0"/>
                        </a:rPr>
                        <a:t>No. of surveys excluded because respondent did not meet survey criteria (not a caregiver or not over age 70)</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tc>
                  <a:txBody>
                    <a:bodyPr/>
                    <a:lstStyle/>
                    <a:p>
                      <a:pPr algn="ctr" rtl="0" fontAlgn="ctr"/>
                      <a:r>
                        <a:rPr lang="en-US" sz="1500" b="1" i="0" u="none" strike="noStrike" dirty="0">
                          <a:solidFill>
                            <a:srgbClr val="FFFFFF"/>
                          </a:solidFill>
                          <a:effectLst/>
                          <a:latin typeface="Calibri" panose="020F0502020204030204" pitchFamily="34" charset="0"/>
                        </a:rPr>
                        <a:t>Completed surveys</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3548A"/>
                    </a:solidFill>
                  </a:tcPr>
                </a:tc>
                <a:extLst>
                  <a:ext uri="{0D108BD9-81ED-4DB2-BD59-A6C34878D82A}">
                    <a16:rowId xmlns:a16="http://schemas.microsoft.com/office/drawing/2014/main" val="1486613316"/>
                  </a:ext>
                </a:extLst>
              </a:tr>
              <a:tr h="537044">
                <a:tc>
                  <a:txBody>
                    <a:bodyPr/>
                    <a:lstStyle/>
                    <a:p>
                      <a:pPr algn="l" rtl="0" fontAlgn="ctr"/>
                      <a:r>
                        <a:rPr lang="en-US" sz="1400" b="0" i="0" u="none" strike="noStrike" dirty="0">
                          <a:solidFill>
                            <a:srgbClr val="000000"/>
                          </a:solidFill>
                          <a:effectLst/>
                          <a:latin typeface="Calibri" panose="020F0502020204030204" pitchFamily="34" charset="0"/>
                        </a:rPr>
                        <a:t>Inter Island Foundation on-line link</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39</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2</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2</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35</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2715145752"/>
                  </a:ext>
                </a:extLst>
              </a:tr>
              <a:tr h="537044">
                <a:tc>
                  <a:txBody>
                    <a:bodyPr/>
                    <a:lstStyle/>
                    <a:p>
                      <a:pPr algn="l" rtl="0" fontAlgn="ctr"/>
                      <a:r>
                        <a:rPr lang="en-US" sz="1400" b="0" i="0" u="none" strike="noStrike" dirty="0">
                          <a:solidFill>
                            <a:srgbClr val="000000"/>
                          </a:solidFill>
                          <a:effectLst/>
                          <a:latin typeface="Calibri" panose="020F0502020204030204" pitchFamily="34" charset="0"/>
                        </a:rPr>
                        <a:t>San Juan PHD #1 Online link </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120</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8</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1</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111</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3012761941"/>
                  </a:ext>
                </a:extLst>
              </a:tr>
              <a:tr h="895510">
                <a:tc>
                  <a:txBody>
                    <a:bodyPr/>
                    <a:lstStyle/>
                    <a:p>
                      <a:pPr algn="l" rtl="0" fontAlgn="ctr"/>
                      <a:r>
                        <a:rPr lang="en-US" sz="1400" b="0" i="0" u="none" strike="noStrike" dirty="0">
                          <a:solidFill>
                            <a:srgbClr val="000000"/>
                          </a:solidFill>
                          <a:effectLst/>
                          <a:latin typeface="Calibri" panose="020F0502020204030204" pitchFamily="34" charset="0"/>
                        </a:rPr>
                        <a:t>Paper Surveys (Fair, library, dropboxes, etc.) includes surveys mailed directly to HFPD</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170</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7</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16</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0" i="0" u="none" strike="noStrike" dirty="0">
                          <a:solidFill>
                            <a:srgbClr val="000000"/>
                          </a:solidFill>
                          <a:effectLst/>
                          <a:latin typeface="Calibri" panose="020F0502020204030204" pitchFamily="34" charset="0"/>
                        </a:rPr>
                        <a:t>147</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935982866"/>
                  </a:ext>
                </a:extLst>
              </a:tr>
              <a:tr h="278112">
                <a:tc>
                  <a:txBody>
                    <a:bodyPr/>
                    <a:lstStyle/>
                    <a:p>
                      <a:pPr algn="l" rtl="0" fontAlgn="ctr"/>
                      <a:r>
                        <a:rPr lang="en-US" sz="1400" b="0" i="0" u="none" strike="noStrike" dirty="0">
                          <a:solidFill>
                            <a:srgbClr val="000000"/>
                          </a:solidFill>
                          <a:effectLst/>
                          <a:latin typeface="Calibri" panose="020F0502020204030204" pitchFamily="34" charset="0"/>
                        </a:rPr>
                        <a:t>Phone Survey</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115</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7</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8</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9ED"/>
                    </a:solidFill>
                  </a:tcPr>
                </a:tc>
                <a:tc>
                  <a:txBody>
                    <a:bodyPr/>
                    <a:lstStyle/>
                    <a:p>
                      <a:pPr algn="ctr" rtl="0" fontAlgn="ctr"/>
                      <a:r>
                        <a:rPr lang="en-US" sz="1500" b="0" i="0" u="none" strike="noStrike" dirty="0">
                          <a:solidFill>
                            <a:srgbClr val="000000"/>
                          </a:solidFill>
                          <a:effectLst/>
                          <a:latin typeface="Calibri" panose="020F0502020204030204" pitchFamily="34" charset="0"/>
                        </a:rPr>
                        <a:t>100</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848525213"/>
                  </a:ext>
                </a:extLst>
              </a:tr>
              <a:tr h="278112">
                <a:tc>
                  <a:txBody>
                    <a:bodyPr/>
                    <a:lstStyle/>
                    <a:p>
                      <a:pPr algn="l" rtl="0" fontAlgn="ctr"/>
                      <a:r>
                        <a:rPr lang="en-US" sz="1500" b="1" i="0" u="none" strike="noStrike" dirty="0">
                          <a:solidFill>
                            <a:srgbClr val="000000"/>
                          </a:solidFill>
                          <a:effectLst/>
                          <a:latin typeface="Calibri" panose="020F0502020204030204" pitchFamily="34" charset="0"/>
                        </a:rPr>
                        <a:t>Total</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1" i="0" u="none" strike="noStrike" dirty="0">
                          <a:solidFill>
                            <a:srgbClr val="000000"/>
                          </a:solidFill>
                          <a:effectLst/>
                          <a:latin typeface="Calibri" panose="020F0502020204030204" pitchFamily="34" charset="0"/>
                        </a:rPr>
                        <a:t>444</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1" i="0" u="none" strike="noStrike" dirty="0">
                          <a:solidFill>
                            <a:srgbClr val="000000"/>
                          </a:solidFill>
                          <a:effectLst/>
                          <a:latin typeface="Calibri" panose="020F0502020204030204" pitchFamily="34" charset="0"/>
                        </a:rPr>
                        <a:t>24</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1" i="0" u="none" strike="noStrike" dirty="0">
                          <a:solidFill>
                            <a:srgbClr val="000000"/>
                          </a:solidFill>
                          <a:effectLst/>
                          <a:latin typeface="Calibri" panose="020F0502020204030204" pitchFamily="34" charset="0"/>
                        </a:rPr>
                        <a:t>27</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tc>
                  <a:txBody>
                    <a:bodyPr/>
                    <a:lstStyle/>
                    <a:p>
                      <a:pPr algn="ctr" rtl="0" fontAlgn="ctr"/>
                      <a:r>
                        <a:rPr lang="en-US" sz="1500" b="1" i="0" u="none" strike="noStrike" dirty="0">
                          <a:solidFill>
                            <a:srgbClr val="000000"/>
                          </a:solidFill>
                          <a:effectLst/>
                          <a:latin typeface="Calibri" panose="020F0502020204030204" pitchFamily="34" charset="0"/>
                        </a:rPr>
                        <a:t>393</a:t>
                      </a:r>
                    </a:p>
                  </a:txBody>
                  <a:tcPr marL="8861" marR="8861" marT="886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D1DA"/>
                    </a:solidFill>
                  </a:tcPr>
                </a:tc>
                <a:extLst>
                  <a:ext uri="{0D108BD9-81ED-4DB2-BD59-A6C34878D82A}">
                    <a16:rowId xmlns:a16="http://schemas.microsoft.com/office/drawing/2014/main" val="795419488"/>
                  </a:ext>
                </a:extLst>
              </a:tr>
            </a:tbl>
          </a:graphicData>
        </a:graphic>
      </p:graphicFrame>
      <p:sp>
        <p:nvSpPr>
          <p:cNvPr id="3" name="Slide Number Placeholder 2">
            <a:extLst>
              <a:ext uri="{FF2B5EF4-FFF2-40B4-BE49-F238E27FC236}">
                <a16:creationId xmlns:a16="http://schemas.microsoft.com/office/drawing/2014/main" id="{56989973-9D17-4171-B5CD-2E8E9670ED90}"/>
              </a:ext>
            </a:extLst>
          </p:cNvPr>
          <p:cNvSpPr>
            <a:spLocks noGrp="1"/>
          </p:cNvSpPr>
          <p:nvPr>
            <p:ph type="sldNum" sz="quarter" idx="12"/>
          </p:nvPr>
        </p:nvSpPr>
        <p:spPr/>
        <p:txBody>
          <a:bodyPr/>
          <a:lstStyle/>
          <a:p>
            <a:fld id="{5FEC8EC3-3883-409D-99D9-66BA82C6D7A7}" type="slidenum">
              <a:rPr lang="en-US" smtClean="0"/>
              <a:t>5</a:t>
            </a:fld>
            <a:endParaRPr lang="en-US" dirty="0"/>
          </a:p>
        </p:txBody>
      </p:sp>
    </p:spTree>
    <p:extLst>
      <p:ext uri="{BB962C8B-B14F-4D97-AF65-F5344CB8AC3E}">
        <p14:creationId xmlns:p14="http://schemas.microsoft.com/office/powerpoint/2010/main" val="191939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42FC-CFC7-4D3A-98B1-191C967A8995}"/>
              </a:ext>
            </a:extLst>
          </p:cNvPr>
          <p:cNvSpPr>
            <a:spLocks noGrp="1"/>
          </p:cNvSpPr>
          <p:nvPr>
            <p:ph type="title"/>
          </p:nvPr>
        </p:nvSpPr>
        <p:spPr>
          <a:xfrm>
            <a:off x="161919" y="731204"/>
            <a:ext cx="8737366" cy="609600"/>
          </a:xfrm>
          <a:prstGeom prst="rect">
            <a:avLst/>
          </a:prstGeom>
        </p:spPr>
        <p:txBody>
          <a:bodyPr anchor="ctr">
            <a:noAutofit/>
          </a:bodyPr>
          <a:lstStyle/>
          <a:p>
            <a:pPr>
              <a:lnSpc>
                <a:spcPct val="90000"/>
              </a:lnSpc>
            </a:pPr>
            <a:br>
              <a:rPr lang="en-US" sz="2200" b="1" dirty="0"/>
            </a:br>
            <a:r>
              <a:rPr lang="en-US" sz="2200" b="1" dirty="0"/>
              <a:t>Of the completed surveys 76% were from persons over the age of 70, another 10% were over the age of 70 and a caregiver and 14% were caregivers under the age of 70.  </a:t>
            </a:r>
            <a:endParaRPr lang="en-US" sz="2200" b="1" dirty="0">
              <a:highlight>
                <a:srgbClr val="FFFF00"/>
              </a:highlight>
            </a:endParaRPr>
          </a:p>
        </p:txBody>
      </p:sp>
      <p:sp>
        <p:nvSpPr>
          <p:cNvPr id="13" name="Text Placeholder 2">
            <a:extLst>
              <a:ext uri="{FF2B5EF4-FFF2-40B4-BE49-F238E27FC236}">
                <a16:creationId xmlns:a16="http://schemas.microsoft.com/office/drawing/2014/main" id="{917A6B8F-8699-4908-87D4-828FC099956F}"/>
              </a:ext>
            </a:extLst>
          </p:cNvPr>
          <p:cNvSpPr>
            <a:spLocks noGrp="1"/>
          </p:cNvSpPr>
          <p:nvPr>
            <p:ph type="body" idx="1"/>
          </p:nvPr>
        </p:nvSpPr>
        <p:spPr>
          <a:xfrm>
            <a:off x="183139" y="1718537"/>
            <a:ext cx="4550780" cy="653945"/>
          </a:xfrm>
        </p:spPr>
        <p:txBody>
          <a:bodyPr/>
          <a:lstStyle/>
          <a:p>
            <a:pPr algn="ctr" fontAlgn="t"/>
            <a:endParaRPr lang="en-US" sz="2000" dirty="0"/>
          </a:p>
          <a:p>
            <a:pPr algn="ctr" fontAlgn="t"/>
            <a:endParaRPr lang="en-US" sz="1400" dirty="0"/>
          </a:p>
          <a:p>
            <a:pPr algn="ctr" fontAlgn="t"/>
            <a:endParaRPr lang="en-US" sz="1400" dirty="0"/>
          </a:p>
          <a:p>
            <a:pPr algn="ctr" fontAlgn="t"/>
            <a:r>
              <a:rPr lang="en-US" sz="1800" dirty="0">
                <a:latin typeface="Calibri" panose="020F0502020204030204" pitchFamily="34" charset="0"/>
              </a:rPr>
              <a:t>Q #1:  Please tell us how you meet the survey criteria?</a:t>
            </a:r>
            <a:br>
              <a:rPr lang="en-US" sz="1800" dirty="0">
                <a:latin typeface="Calibri" panose="020F0502020204030204" pitchFamily="34" charset="0"/>
              </a:rPr>
            </a:br>
            <a:br>
              <a:rPr lang="en-US" sz="2000" dirty="0"/>
            </a:br>
            <a:endParaRPr lang="en-US" sz="2000" dirty="0">
              <a:solidFill>
                <a:srgbClr val="FFFFFF"/>
              </a:solidFill>
              <a:latin typeface="Georgia" panose="02040502050405020303" pitchFamily="18" charset="0"/>
            </a:endParaRPr>
          </a:p>
          <a:p>
            <a:endParaRPr lang="en-US" dirty="0"/>
          </a:p>
        </p:txBody>
      </p:sp>
      <p:sp>
        <p:nvSpPr>
          <p:cNvPr id="15" name="Text Placeholder 3">
            <a:extLst>
              <a:ext uri="{FF2B5EF4-FFF2-40B4-BE49-F238E27FC236}">
                <a16:creationId xmlns:a16="http://schemas.microsoft.com/office/drawing/2014/main" id="{B191F3B1-D1EB-4FF3-A6B9-8572DB11C7D0}"/>
              </a:ext>
            </a:extLst>
          </p:cNvPr>
          <p:cNvSpPr>
            <a:spLocks noGrp="1"/>
          </p:cNvSpPr>
          <p:nvPr>
            <p:ph type="body" sz="half" idx="3"/>
          </p:nvPr>
        </p:nvSpPr>
        <p:spPr>
          <a:xfrm>
            <a:off x="4919086" y="1718536"/>
            <a:ext cx="4041775" cy="653945"/>
          </a:xfrm>
        </p:spPr>
        <p:txBody>
          <a:bodyPr/>
          <a:lstStyle/>
          <a:p>
            <a:r>
              <a:rPr lang="en-US" sz="1800" dirty="0">
                <a:latin typeface="Calibri" panose="020F0502020204030204" pitchFamily="34" charset="0"/>
              </a:rPr>
              <a:t>Survey respondents by island parallels distribution total residents age 70+</a:t>
            </a:r>
          </a:p>
        </p:txBody>
      </p:sp>
      <p:sp>
        <p:nvSpPr>
          <p:cNvPr id="17" name="Content Placeholder 5">
            <a:extLst>
              <a:ext uri="{FF2B5EF4-FFF2-40B4-BE49-F238E27FC236}">
                <a16:creationId xmlns:a16="http://schemas.microsoft.com/office/drawing/2014/main" id="{E85FC0D2-583F-44BA-AF8C-EF3BB54AF732}"/>
              </a:ext>
            </a:extLst>
          </p:cNvPr>
          <p:cNvSpPr>
            <a:spLocks noGrp="1"/>
          </p:cNvSpPr>
          <p:nvPr>
            <p:ph sz="quarter" idx="4"/>
          </p:nvPr>
        </p:nvSpPr>
        <p:spPr>
          <a:xfrm>
            <a:off x="4605759" y="2583881"/>
            <a:ext cx="4327284" cy="3886200"/>
          </a:xfrm>
        </p:spPr>
        <p:txBody>
          <a:bodyPr>
            <a:noAutofit/>
          </a:bodyPr>
          <a:lstStyle/>
          <a:p>
            <a:pPr lvl="1"/>
            <a:r>
              <a:rPr lang="en-US" sz="1800" dirty="0">
                <a:latin typeface="Calibri" panose="020F0502020204030204" pitchFamily="34" charset="0"/>
              </a:rPr>
              <a:t>51% of completed surveys were from San Juan Island (which accounts for 57% of 70+ in the County)</a:t>
            </a:r>
          </a:p>
          <a:p>
            <a:pPr lvl="1"/>
            <a:endParaRPr lang="en-US" sz="1200" dirty="0">
              <a:latin typeface="Calibri" panose="020F0502020204030204" pitchFamily="34" charset="0"/>
            </a:endParaRPr>
          </a:p>
          <a:p>
            <a:pPr lvl="1"/>
            <a:r>
              <a:rPr lang="en-US" sz="1800" dirty="0">
                <a:latin typeface="Calibri" panose="020F0502020204030204" pitchFamily="34" charset="0"/>
              </a:rPr>
              <a:t>Orcas represented 28% of completes and is 33% of the County population</a:t>
            </a:r>
          </a:p>
          <a:p>
            <a:pPr lvl="1"/>
            <a:endParaRPr lang="en-US" sz="1200" dirty="0">
              <a:latin typeface="Calibri" panose="020F0502020204030204" pitchFamily="34" charset="0"/>
            </a:endParaRPr>
          </a:p>
          <a:p>
            <a:pPr lvl="1"/>
            <a:r>
              <a:rPr lang="en-US" sz="1800" dirty="0">
                <a:latin typeface="Calibri" panose="020F0502020204030204" pitchFamily="34" charset="0"/>
              </a:rPr>
              <a:t>Lopez represents 16% of completes and 18% of County population</a:t>
            </a:r>
          </a:p>
          <a:p>
            <a:pPr lvl="1"/>
            <a:endParaRPr lang="en-US" sz="1200" dirty="0">
              <a:latin typeface="Calibri" panose="020F0502020204030204" pitchFamily="34" charset="0"/>
            </a:endParaRPr>
          </a:p>
          <a:p>
            <a:pPr lvl="1"/>
            <a:r>
              <a:rPr lang="en-US" sz="1800" dirty="0">
                <a:latin typeface="Calibri" panose="020F0502020204030204" pitchFamily="34" charset="0"/>
              </a:rPr>
              <a:t>Shaw represents 2% of completes and 1.5% of County population</a:t>
            </a:r>
          </a:p>
        </p:txBody>
      </p:sp>
      <p:sp>
        <p:nvSpPr>
          <p:cNvPr id="4" name="Slide Number Placeholder 3">
            <a:extLst>
              <a:ext uri="{FF2B5EF4-FFF2-40B4-BE49-F238E27FC236}">
                <a16:creationId xmlns:a16="http://schemas.microsoft.com/office/drawing/2014/main" id="{E3737A4F-4692-4FAF-8B12-18624EE20BB4}"/>
              </a:ext>
            </a:extLst>
          </p:cNvPr>
          <p:cNvSpPr>
            <a:spLocks noGrp="1"/>
          </p:cNvSpPr>
          <p:nvPr>
            <p:ph type="sldNum" sz="quarter" idx="11"/>
          </p:nvPr>
        </p:nvSpPr>
        <p:spPr>
          <a:xfrm>
            <a:off x="8174736" y="2272"/>
            <a:ext cx="762000" cy="365760"/>
          </a:xfrm>
          <a:prstGeom prst="rect">
            <a:avLst/>
          </a:prstGeom>
        </p:spPr>
        <p:txBody>
          <a:bodyPr anchor="b">
            <a:normAutofit/>
          </a:bodyPr>
          <a:lstStyle/>
          <a:p>
            <a:pPr>
              <a:spcAft>
                <a:spcPts val="600"/>
              </a:spcAft>
            </a:pPr>
            <a:fld id="{5FEC8EC3-3883-409D-99D9-66BA82C6D7A7}" type="slidenum">
              <a:rPr lang="en-US" smtClean="0"/>
              <a:pPr>
                <a:spcAft>
                  <a:spcPts val="600"/>
                </a:spcAft>
              </a:pPr>
              <a:t>6</a:t>
            </a:fld>
            <a:endParaRPr lang="en-US" dirty="0"/>
          </a:p>
        </p:txBody>
      </p:sp>
      <p:graphicFrame>
        <p:nvGraphicFramePr>
          <p:cNvPr id="8" name="Content Placeholder 7">
            <a:extLst>
              <a:ext uri="{FF2B5EF4-FFF2-40B4-BE49-F238E27FC236}">
                <a16:creationId xmlns:a16="http://schemas.microsoft.com/office/drawing/2014/main" id="{5C174256-A5F0-4356-89FA-50643AE3A550}"/>
              </a:ext>
            </a:extLst>
          </p:cNvPr>
          <p:cNvGraphicFramePr>
            <a:graphicFrameLocks noGrp="1"/>
          </p:cNvGraphicFramePr>
          <p:nvPr>
            <p:ph sz="quarter" idx="2"/>
            <p:extLst>
              <p:ext uri="{D42A27DB-BD31-4B8C-83A1-F6EECF244321}">
                <p14:modId xmlns:p14="http://schemas.microsoft.com/office/powerpoint/2010/main" val="2758432796"/>
              </p:ext>
            </p:extLst>
          </p:nvPr>
        </p:nvGraphicFramePr>
        <p:xfrm>
          <a:off x="161919" y="2519765"/>
          <a:ext cx="4572000" cy="3624590"/>
        </p:xfrm>
        <a:graphic>
          <a:graphicData uri="http://schemas.openxmlformats.org/drawingml/2006/table">
            <a:tbl>
              <a:tblPr firstRow="1" bandRow="1">
                <a:tableStyleId>{5C22544A-7EE6-4342-B048-85BDC9FD1C3A}</a:tableStyleId>
              </a:tblPr>
              <a:tblGrid>
                <a:gridCol w="904881">
                  <a:extLst>
                    <a:ext uri="{9D8B030D-6E8A-4147-A177-3AD203B41FA5}">
                      <a16:colId xmlns:a16="http://schemas.microsoft.com/office/drawing/2014/main" val="2828598742"/>
                    </a:ext>
                  </a:extLst>
                </a:gridCol>
                <a:gridCol w="457200">
                  <a:extLst>
                    <a:ext uri="{9D8B030D-6E8A-4147-A177-3AD203B41FA5}">
                      <a16:colId xmlns:a16="http://schemas.microsoft.com/office/drawing/2014/main" val="2261672160"/>
                    </a:ext>
                  </a:extLst>
                </a:gridCol>
                <a:gridCol w="533400">
                  <a:extLst>
                    <a:ext uri="{9D8B030D-6E8A-4147-A177-3AD203B41FA5}">
                      <a16:colId xmlns:a16="http://schemas.microsoft.com/office/drawing/2014/main" val="1824707451"/>
                    </a:ext>
                  </a:extLst>
                </a:gridCol>
                <a:gridCol w="533400">
                  <a:extLst>
                    <a:ext uri="{9D8B030D-6E8A-4147-A177-3AD203B41FA5}">
                      <a16:colId xmlns:a16="http://schemas.microsoft.com/office/drawing/2014/main" val="481272825"/>
                    </a:ext>
                  </a:extLst>
                </a:gridCol>
                <a:gridCol w="522352">
                  <a:extLst>
                    <a:ext uri="{9D8B030D-6E8A-4147-A177-3AD203B41FA5}">
                      <a16:colId xmlns:a16="http://schemas.microsoft.com/office/drawing/2014/main" val="1866047593"/>
                    </a:ext>
                  </a:extLst>
                </a:gridCol>
                <a:gridCol w="1068961">
                  <a:extLst>
                    <a:ext uri="{9D8B030D-6E8A-4147-A177-3AD203B41FA5}">
                      <a16:colId xmlns:a16="http://schemas.microsoft.com/office/drawing/2014/main" val="4272837913"/>
                    </a:ext>
                  </a:extLst>
                </a:gridCol>
                <a:gridCol w="551806">
                  <a:extLst>
                    <a:ext uri="{9D8B030D-6E8A-4147-A177-3AD203B41FA5}">
                      <a16:colId xmlns:a16="http://schemas.microsoft.com/office/drawing/2014/main" val="2453581430"/>
                    </a:ext>
                  </a:extLst>
                </a:gridCol>
              </a:tblGrid>
              <a:tr h="1228711">
                <a:tc>
                  <a:txBody>
                    <a:bodyPr/>
                    <a:lstStyle/>
                    <a:p>
                      <a:pPr algn="ctr" rtl="0" fontAlgn="t"/>
                      <a:r>
                        <a:rPr lang="en-US" sz="1400" b="1" u="none" strike="noStrike" dirty="0">
                          <a:effectLst/>
                          <a:latin typeface="Calibri" panose="020F0502020204030204" pitchFamily="34" charset="0"/>
                        </a:rPr>
                        <a:t> </a:t>
                      </a:r>
                    </a:p>
                    <a:p>
                      <a:pPr algn="ctr" rtl="0" fontAlgn="t"/>
                      <a:r>
                        <a:rPr lang="en-US" sz="1400" b="1" u="none" strike="noStrike" dirty="0">
                          <a:effectLst/>
                          <a:latin typeface="Calibri" panose="020F0502020204030204" pitchFamily="34" charset="0"/>
                        </a:rPr>
                        <a:t>Survey criteria</a:t>
                      </a:r>
                      <a:endParaRPr lang="en-US" sz="1400" b="1" i="0" u="none" strike="noStrike" dirty="0">
                        <a:solidFill>
                          <a:srgbClr val="FFFFFF"/>
                        </a:solidFill>
                        <a:effectLst/>
                        <a:latin typeface="Calibri" panose="020F0502020204030204" pitchFamily="34" charset="0"/>
                      </a:endParaRPr>
                    </a:p>
                  </a:txBody>
                  <a:tcPr marL="5414" marR="5414" marT="5414" marB="0"/>
                </a:tc>
                <a:tc>
                  <a:txBody>
                    <a:bodyPr/>
                    <a:lstStyle/>
                    <a:p>
                      <a:pPr algn="ctr" rtl="0" fontAlgn="ctr"/>
                      <a:r>
                        <a:rPr lang="en-US" sz="1400" b="1" u="none" strike="noStrike" dirty="0">
                          <a:effectLst/>
                          <a:latin typeface="Calibri" panose="020F0502020204030204" pitchFamily="34" charset="0"/>
                        </a:rPr>
                        <a:t>San Juan</a:t>
                      </a:r>
                      <a:endParaRPr lang="en-US" sz="1400" b="1" i="0" u="none" strike="noStrike" dirty="0">
                        <a:solidFill>
                          <a:srgbClr val="FFFFFF"/>
                        </a:solidFill>
                        <a:effectLst/>
                        <a:latin typeface="Calibri" panose="020F0502020204030204" pitchFamily="34" charset="0"/>
                      </a:endParaRPr>
                    </a:p>
                  </a:txBody>
                  <a:tcPr marL="5414" marR="5414" marT="5414" marB="0" anchor="ctr"/>
                </a:tc>
                <a:tc>
                  <a:txBody>
                    <a:bodyPr/>
                    <a:lstStyle/>
                    <a:p>
                      <a:pPr algn="ctr" rtl="0" fontAlgn="ctr"/>
                      <a:r>
                        <a:rPr lang="en-US" sz="1400" b="1" u="none" strike="noStrike" dirty="0">
                          <a:effectLst/>
                          <a:latin typeface="Calibri" panose="020F0502020204030204" pitchFamily="34" charset="0"/>
                        </a:rPr>
                        <a:t>Orcas</a:t>
                      </a:r>
                      <a:endParaRPr lang="en-US" sz="1400" b="1" i="0" u="none" strike="noStrike" dirty="0">
                        <a:solidFill>
                          <a:srgbClr val="FFFFFF"/>
                        </a:solidFill>
                        <a:effectLst/>
                        <a:latin typeface="Calibri" panose="020F0502020204030204" pitchFamily="34" charset="0"/>
                      </a:endParaRPr>
                    </a:p>
                  </a:txBody>
                  <a:tcPr marL="5414" marR="5414" marT="5414" marB="0" anchor="ctr"/>
                </a:tc>
                <a:tc>
                  <a:txBody>
                    <a:bodyPr/>
                    <a:lstStyle/>
                    <a:p>
                      <a:pPr algn="ctr" rtl="0" fontAlgn="ctr"/>
                      <a:r>
                        <a:rPr lang="en-US" sz="1400" b="1" u="none" strike="noStrike" dirty="0">
                          <a:effectLst/>
                          <a:latin typeface="Calibri" panose="020F0502020204030204" pitchFamily="34" charset="0"/>
                        </a:rPr>
                        <a:t>Lopez</a:t>
                      </a:r>
                      <a:endParaRPr lang="en-US" sz="1400" b="1" i="0" u="none" strike="noStrike" dirty="0">
                        <a:solidFill>
                          <a:srgbClr val="FFFFFF"/>
                        </a:solidFill>
                        <a:effectLst/>
                        <a:latin typeface="Calibri" panose="020F0502020204030204" pitchFamily="34" charset="0"/>
                      </a:endParaRPr>
                    </a:p>
                  </a:txBody>
                  <a:tcPr marL="5414" marR="5414" marT="5414" marB="0" anchor="ctr"/>
                </a:tc>
                <a:tc>
                  <a:txBody>
                    <a:bodyPr/>
                    <a:lstStyle/>
                    <a:p>
                      <a:pPr algn="ctr" rtl="0" fontAlgn="ctr"/>
                      <a:r>
                        <a:rPr lang="en-US" sz="1400" b="1" u="none" strike="noStrike" dirty="0">
                          <a:effectLst/>
                          <a:latin typeface="Calibri" panose="020F0502020204030204" pitchFamily="34" charset="0"/>
                        </a:rPr>
                        <a:t>Shaw</a:t>
                      </a:r>
                      <a:endParaRPr lang="en-US" sz="1400" b="1" i="0" u="none" strike="noStrike" dirty="0">
                        <a:solidFill>
                          <a:srgbClr val="FFFFFF"/>
                        </a:solidFill>
                        <a:effectLst/>
                        <a:latin typeface="Calibri" panose="020F0502020204030204" pitchFamily="34" charset="0"/>
                      </a:endParaRPr>
                    </a:p>
                  </a:txBody>
                  <a:tcPr marL="5414" marR="5414" marT="5414" marB="0" anchor="ctr"/>
                </a:tc>
                <a:tc>
                  <a:txBody>
                    <a:bodyPr/>
                    <a:lstStyle/>
                    <a:p>
                      <a:pPr algn="ctr" rtl="0" fontAlgn="ctr"/>
                      <a:r>
                        <a:rPr lang="en-US" sz="1400" b="1" u="none" strike="noStrike" dirty="0">
                          <a:effectLst/>
                          <a:latin typeface="Calibri" panose="020F0502020204030204" pitchFamily="34" charset="0"/>
                        </a:rPr>
                        <a:t>No specific zip code, but resident of San Juan County</a:t>
                      </a:r>
                      <a:endParaRPr lang="en-US" sz="1400" b="1" i="0" u="none" strike="noStrike" dirty="0">
                        <a:solidFill>
                          <a:srgbClr val="FFFFFF"/>
                        </a:solidFill>
                        <a:effectLst/>
                        <a:latin typeface="Calibri" panose="020F0502020204030204" pitchFamily="34" charset="0"/>
                      </a:endParaRPr>
                    </a:p>
                  </a:txBody>
                  <a:tcPr marL="5414" marR="5414" marT="5414" marB="0" anchor="ctr"/>
                </a:tc>
                <a:tc>
                  <a:txBody>
                    <a:bodyPr/>
                    <a:lstStyle/>
                    <a:p>
                      <a:pPr algn="ctr" rtl="0" fontAlgn="ctr"/>
                      <a:r>
                        <a:rPr lang="en-US" sz="1400" b="1" u="none" strike="noStrike" dirty="0">
                          <a:effectLst/>
                          <a:latin typeface="Calibri" panose="020F0502020204030204" pitchFamily="34" charset="0"/>
                        </a:rPr>
                        <a:t>Total </a:t>
                      </a:r>
                      <a:endParaRPr lang="en-US" sz="1400" b="1" i="0" u="none" strike="noStrike" dirty="0">
                        <a:solidFill>
                          <a:srgbClr val="FFFFFF"/>
                        </a:solidFill>
                        <a:effectLst/>
                        <a:latin typeface="Calibri" panose="020F0502020204030204" pitchFamily="34" charset="0"/>
                      </a:endParaRPr>
                    </a:p>
                  </a:txBody>
                  <a:tcPr marL="5414" marR="5414" marT="5414" marB="0" anchor="ctr"/>
                </a:tc>
                <a:extLst>
                  <a:ext uri="{0D108BD9-81ED-4DB2-BD59-A6C34878D82A}">
                    <a16:rowId xmlns:a16="http://schemas.microsoft.com/office/drawing/2014/main" val="2456142608"/>
                  </a:ext>
                </a:extLst>
              </a:tr>
              <a:tr h="552056">
                <a:tc>
                  <a:txBody>
                    <a:bodyPr/>
                    <a:lstStyle/>
                    <a:p>
                      <a:pPr algn="ctr" rtl="0" fontAlgn="ctr"/>
                      <a:r>
                        <a:rPr lang="en-US" sz="1400" u="none" strike="noStrike" dirty="0">
                          <a:effectLst/>
                          <a:latin typeface="Calibri" panose="020F0502020204030204" pitchFamily="34" charset="0"/>
                        </a:rPr>
                        <a:t>Respondent age 70+</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153</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81</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51</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6</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299</a:t>
                      </a:r>
                      <a:endParaRPr lang="en-US" sz="1400" b="0" i="0" u="none" strike="noStrike" dirty="0">
                        <a:solidFill>
                          <a:srgbClr val="000000"/>
                        </a:solidFill>
                        <a:effectLst/>
                        <a:latin typeface="Calibri" panose="020F0502020204030204" pitchFamily="34" charset="0"/>
                      </a:endParaRPr>
                    </a:p>
                  </a:txBody>
                  <a:tcPr marL="5414" marR="5414" marT="5414" marB="0" anchor="ctr"/>
                </a:tc>
                <a:extLst>
                  <a:ext uri="{0D108BD9-81ED-4DB2-BD59-A6C34878D82A}">
                    <a16:rowId xmlns:a16="http://schemas.microsoft.com/office/drawing/2014/main" val="86591457"/>
                  </a:ext>
                </a:extLst>
              </a:tr>
              <a:tr h="798682">
                <a:tc>
                  <a:txBody>
                    <a:bodyPr/>
                    <a:lstStyle/>
                    <a:p>
                      <a:pPr algn="ctr" rtl="0" fontAlgn="ctr"/>
                      <a:r>
                        <a:rPr lang="en-US" sz="1400" u="none" strike="noStrike" dirty="0">
                          <a:effectLst/>
                          <a:latin typeface="Calibri" panose="020F0502020204030204" pitchFamily="34" charset="0"/>
                        </a:rPr>
                        <a:t>Respondent is 70+ and a caregiver</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40</a:t>
                      </a:r>
                      <a:endParaRPr lang="en-US" sz="1400" b="0" i="0" u="none" strike="noStrike" dirty="0">
                        <a:solidFill>
                          <a:srgbClr val="000000"/>
                        </a:solidFill>
                        <a:effectLst/>
                        <a:latin typeface="Calibri" panose="020F0502020204030204" pitchFamily="34" charset="0"/>
                      </a:endParaRPr>
                    </a:p>
                  </a:txBody>
                  <a:tcPr marL="5414" marR="5414" marT="5414" marB="0" anchor="ctr"/>
                </a:tc>
                <a:extLst>
                  <a:ext uri="{0D108BD9-81ED-4DB2-BD59-A6C34878D82A}">
                    <a16:rowId xmlns:a16="http://schemas.microsoft.com/office/drawing/2014/main" val="588062976"/>
                  </a:ext>
                </a:extLst>
              </a:tr>
              <a:tr h="739708">
                <a:tc>
                  <a:txBody>
                    <a:bodyPr/>
                    <a:lstStyle/>
                    <a:p>
                      <a:pPr algn="ctr" rtl="0" fontAlgn="ctr"/>
                      <a:r>
                        <a:rPr lang="en-US" sz="1400" u="none" strike="noStrike" dirty="0">
                          <a:effectLst/>
                          <a:latin typeface="Calibri" panose="020F0502020204030204" pitchFamily="34" charset="0"/>
                        </a:rPr>
                        <a:t>Respondent is a caregiver</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34</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u="none" strike="noStrike" dirty="0">
                          <a:effectLst/>
                          <a:latin typeface="Calibri" panose="020F0502020204030204" pitchFamily="34" charset="0"/>
                        </a:rPr>
                        <a:t>54</a:t>
                      </a:r>
                      <a:endParaRPr lang="en-US" sz="1400" b="0" i="0" u="none" strike="noStrike" dirty="0">
                        <a:solidFill>
                          <a:srgbClr val="000000"/>
                        </a:solidFill>
                        <a:effectLst/>
                        <a:latin typeface="Calibri" panose="020F0502020204030204" pitchFamily="34" charset="0"/>
                      </a:endParaRPr>
                    </a:p>
                  </a:txBody>
                  <a:tcPr marL="5414" marR="5414" marT="5414" marB="0" anchor="ctr"/>
                </a:tc>
                <a:extLst>
                  <a:ext uri="{0D108BD9-81ED-4DB2-BD59-A6C34878D82A}">
                    <a16:rowId xmlns:a16="http://schemas.microsoft.com/office/drawing/2014/main" val="3750429781"/>
                  </a:ext>
                </a:extLst>
              </a:tr>
              <a:tr h="305433">
                <a:tc>
                  <a:txBody>
                    <a:bodyPr/>
                    <a:lstStyle/>
                    <a:p>
                      <a:pPr algn="ctr" rtl="0" fontAlgn="ctr"/>
                      <a:r>
                        <a:rPr lang="en-US" sz="1400" b="1" u="none" strike="noStrike" dirty="0">
                          <a:effectLst/>
                          <a:latin typeface="Calibri" panose="020F0502020204030204" pitchFamily="34" charset="0"/>
                        </a:rPr>
                        <a:t>Total </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201</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109</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62</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8</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13</a:t>
                      </a:r>
                      <a:endParaRPr lang="en-US" sz="1400" b="1" i="0" u="none" strike="noStrike" dirty="0">
                        <a:solidFill>
                          <a:srgbClr val="000000"/>
                        </a:solidFill>
                        <a:effectLst/>
                        <a:latin typeface="Calibri" panose="020F0502020204030204" pitchFamily="34" charset="0"/>
                      </a:endParaRPr>
                    </a:p>
                  </a:txBody>
                  <a:tcPr marL="5414" marR="5414" marT="5414" marB="0" anchor="ctr"/>
                </a:tc>
                <a:tc>
                  <a:txBody>
                    <a:bodyPr/>
                    <a:lstStyle/>
                    <a:p>
                      <a:pPr algn="ctr" rtl="0" fontAlgn="t"/>
                      <a:r>
                        <a:rPr lang="en-US" sz="1400" b="1" u="none" strike="noStrike" dirty="0">
                          <a:effectLst/>
                          <a:latin typeface="Calibri" panose="020F0502020204030204" pitchFamily="34" charset="0"/>
                        </a:rPr>
                        <a:t>393</a:t>
                      </a:r>
                      <a:endParaRPr lang="en-US" sz="1400" b="1" i="0" u="none" strike="noStrike" dirty="0">
                        <a:solidFill>
                          <a:srgbClr val="000000"/>
                        </a:solidFill>
                        <a:effectLst/>
                        <a:latin typeface="Calibri" panose="020F0502020204030204" pitchFamily="34" charset="0"/>
                      </a:endParaRPr>
                    </a:p>
                  </a:txBody>
                  <a:tcPr marL="5414" marR="5414" marT="5414" marB="0" anchor="ctr"/>
                </a:tc>
                <a:extLst>
                  <a:ext uri="{0D108BD9-81ED-4DB2-BD59-A6C34878D82A}">
                    <a16:rowId xmlns:a16="http://schemas.microsoft.com/office/drawing/2014/main" val="2021246202"/>
                  </a:ext>
                </a:extLst>
              </a:tr>
            </a:tbl>
          </a:graphicData>
        </a:graphic>
      </p:graphicFrame>
      <p:sp>
        <p:nvSpPr>
          <p:cNvPr id="3" name="Rectangle 2">
            <a:extLst>
              <a:ext uri="{FF2B5EF4-FFF2-40B4-BE49-F238E27FC236}">
                <a16:creationId xmlns:a16="http://schemas.microsoft.com/office/drawing/2014/main" id="{9AFDADF8-AD89-40CE-969E-A296659B02BE}"/>
              </a:ext>
            </a:extLst>
          </p:cNvPr>
          <p:cNvSpPr/>
          <p:nvPr/>
        </p:nvSpPr>
        <p:spPr>
          <a:xfrm>
            <a:off x="172529" y="6271267"/>
            <a:ext cx="4572000" cy="523220"/>
          </a:xfrm>
          <a:prstGeom prst="rect">
            <a:avLst/>
          </a:prstGeom>
        </p:spPr>
        <p:txBody>
          <a:bodyPr wrap="square">
            <a:spAutoFit/>
          </a:bodyPr>
          <a:lstStyle/>
          <a:p>
            <a:r>
              <a:rPr lang="en-US" sz="1400" i="1" dirty="0">
                <a:latin typeface="Calibri" panose="020F0502020204030204" pitchFamily="34" charset="0"/>
              </a:rPr>
              <a:t>Note: throughout the survey the “n”’ from Shaw and to a lesser extent Lopez are low, and could skew responses</a:t>
            </a:r>
            <a:endParaRPr lang="en-US" sz="1400" dirty="0">
              <a:latin typeface="Calibri" panose="020F0502020204030204" pitchFamily="34" charset="0"/>
            </a:endParaRPr>
          </a:p>
        </p:txBody>
      </p:sp>
    </p:spTree>
    <p:extLst>
      <p:ext uri="{BB962C8B-B14F-4D97-AF65-F5344CB8AC3E}">
        <p14:creationId xmlns:p14="http://schemas.microsoft.com/office/powerpoint/2010/main" val="179565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2D12-16D2-4A3C-937E-8A0F6E0631EB}"/>
              </a:ext>
            </a:extLst>
          </p:cNvPr>
          <p:cNvSpPr>
            <a:spLocks noGrp="1"/>
          </p:cNvSpPr>
          <p:nvPr>
            <p:ph type="title"/>
          </p:nvPr>
        </p:nvSpPr>
        <p:spPr>
          <a:xfrm>
            <a:off x="259080" y="685800"/>
            <a:ext cx="8884920" cy="1066800"/>
          </a:xfrm>
        </p:spPr>
        <p:txBody>
          <a:bodyPr>
            <a:noAutofit/>
          </a:bodyPr>
          <a:lstStyle/>
          <a:p>
            <a:r>
              <a:rPr lang="en-US" sz="2200" b="1" dirty="0"/>
              <a:t>Virtually all respondents reported that they were full time residents of San Juan County; this was consistent across the Islands. 80% have resided in the County for more than 11 years. </a:t>
            </a:r>
          </a:p>
        </p:txBody>
      </p:sp>
      <p:sp>
        <p:nvSpPr>
          <p:cNvPr id="4" name="Slide Number Placeholder 3">
            <a:extLst>
              <a:ext uri="{FF2B5EF4-FFF2-40B4-BE49-F238E27FC236}">
                <a16:creationId xmlns:a16="http://schemas.microsoft.com/office/drawing/2014/main" id="{B1624A62-BB0E-41C8-9AF7-478B3AE1E84A}"/>
              </a:ext>
            </a:extLst>
          </p:cNvPr>
          <p:cNvSpPr>
            <a:spLocks noGrp="1"/>
          </p:cNvSpPr>
          <p:nvPr>
            <p:ph type="sldNum" sz="quarter" idx="12"/>
          </p:nvPr>
        </p:nvSpPr>
        <p:spPr/>
        <p:txBody>
          <a:bodyPr/>
          <a:lstStyle/>
          <a:p>
            <a:fld id="{5FEC8EC3-3883-409D-99D9-66BA82C6D7A7}" type="slidenum">
              <a:rPr lang="en-US" smtClean="0"/>
              <a:t>7</a:t>
            </a:fld>
            <a:endParaRPr lang="en-US" dirty="0"/>
          </a:p>
        </p:txBody>
      </p:sp>
      <p:graphicFrame>
        <p:nvGraphicFramePr>
          <p:cNvPr id="8" name="Content Placeholder 7">
            <a:extLst>
              <a:ext uri="{FF2B5EF4-FFF2-40B4-BE49-F238E27FC236}">
                <a16:creationId xmlns:a16="http://schemas.microsoft.com/office/drawing/2014/main" id="{7B4AF808-45E9-437D-B45B-FA2B3EC5313C}"/>
              </a:ext>
            </a:extLst>
          </p:cNvPr>
          <p:cNvGraphicFramePr>
            <a:graphicFrameLocks noGrp="1"/>
          </p:cNvGraphicFramePr>
          <p:nvPr>
            <p:ph idx="1"/>
            <p:extLst>
              <p:ext uri="{D42A27DB-BD31-4B8C-83A1-F6EECF244321}">
                <p14:modId xmlns:p14="http://schemas.microsoft.com/office/powerpoint/2010/main" val="1096975587"/>
              </p:ext>
            </p:extLst>
          </p:nvPr>
        </p:nvGraphicFramePr>
        <p:xfrm>
          <a:off x="259080" y="1752600"/>
          <a:ext cx="8456753" cy="50078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902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39462-6FD6-47A8-A7B2-9CD9CDC8DC71}"/>
              </a:ext>
            </a:extLst>
          </p:cNvPr>
          <p:cNvSpPr>
            <a:spLocks noGrp="1"/>
          </p:cNvSpPr>
          <p:nvPr>
            <p:ph type="title"/>
          </p:nvPr>
        </p:nvSpPr>
        <p:spPr>
          <a:xfrm>
            <a:off x="609600" y="685800"/>
            <a:ext cx="8229600" cy="955637"/>
          </a:xfrm>
        </p:spPr>
        <p:txBody>
          <a:bodyPr>
            <a:normAutofit/>
          </a:bodyPr>
          <a:lstStyle/>
          <a:p>
            <a:r>
              <a:rPr lang="en-US" sz="2200" b="1" dirty="0"/>
              <a:t>Depending upon the Island, 25-37% of respondents reported living alone.</a:t>
            </a:r>
            <a:r>
              <a:rPr lang="en-US" sz="2200" b="1" i="1" dirty="0"/>
              <a:t> </a:t>
            </a:r>
          </a:p>
        </p:txBody>
      </p:sp>
      <p:sp>
        <p:nvSpPr>
          <p:cNvPr id="4" name="Slide Number Placeholder 3">
            <a:extLst>
              <a:ext uri="{FF2B5EF4-FFF2-40B4-BE49-F238E27FC236}">
                <a16:creationId xmlns:a16="http://schemas.microsoft.com/office/drawing/2014/main" id="{742720FE-452E-4B8B-9825-569612F70D9C}"/>
              </a:ext>
            </a:extLst>
          </p:cNvPr>
          <p:cNvSpPr>
            <a:spLocks noGrp="1"/>
          </p:cNvSpPr>
          <p:nvPr>
            <p:ph type="sldNum" sz="quarter" idx="12"/>
          </p:nvPr>
        </p:nvSpPr>
        <p:spPr/>
        <p:txBody>
          <a:bodyPr/>
          <a:lstStyle/>
          <a:p>
            <a:fld id="{5FEC8EC3-3883-409D-99D9-66BA82C6D7A7}" type="slidenum">
              <a:rPr lang="en-US" smtClean="0"/>
              <a:t>8</a:t>
            </a:fld>
            <a:endParaRPr lang="en-US" dirty="0"/>
          </a:p>
        </p:txBody>
      </p:sp>
      <p:graphicFrame>
        <p:nvGraphicFramePr>
          <p:cNvPr id="8" name="Content Placeholder 7">
            <a:extLst>
              <a:ext uri="{FF2B5EF4-FFF2-40B4-BE49-F238E27FC236}">
                <a16:creationId xmlns:a16="http://schemas.microsoft.com/office/drawing/2014/main" id="{0481039D-F313-4411-8574-9F8089E301DB}"/>
              </a:ext>
            </a:extLst>
          </p:cNvPr>
          <p:cNvGraphicFramePr>
            <a:graphicFrameLocks noGrp="1"/>
          </p:cNvGraphicFramePr>
          <p:nvPr>
            <p:ph idx="1"/>
            <p:extLst>
              <p:ext uri="{D42A27DB-BD31-4B8C-83A1-F6EECF244321}">
                <p14:modId xmlns:p14="http://schemas.microsoft.com/office/powerpoint/2010/main" val="1007851562"/>
              </p:ext>
            </p:extLst>
          </p:nvPr>
        </p:nvGraphicFramePr>
        <p:xfrm>
          <a:off x="304800" y="1752600"/>
          <a:ext cx="85344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04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05E1-4DD7-4307-9303-1025204C5606}"/>
              </a:ext>
            </a:extLst>
          </p:cNvPr>
          <p:cNvSpPr>
            <a:spLocks noGrp="1"/>
          </p:cNvSpPr>
          <p:nvPr>
            <p:ph type="title"/>
          </p:nvPr>
        </p:nvSpPr>
        <p:spPr>
          <a:xfrm>
            <a:off x="457199" y="1066800"/>
            <a:ext cx="8262395" cy="536165"/>
          </a:xfrm>
        </p:spPr>
        <p:txBody>
          <a:bodyPr>
            <a:noAutofit/>
          </a:bodyPr>
          <a:lstStyle/>
          <a:p>
            <a:r>
              <a:rPr lang="en-US" sz="2200" b="1" dirty="0"/>
              <a:t>About 29% of respondents reported no health care concerns.  Of those with concerns, the top 5 concerns/issues were consistent across the Islands.  Importantly, 5 of the 12 listed heath care issues accounted for 2/3 of the concerns. </a:t>
            </a:r>
          </a:p>
        </p:txBody>
      </p:sp>
      <p:sp>
        <p:nvSpPr>
          <p:cNvPr id="7" name="Content Placeholder 6">
            <a:extLst>
              <a:ext uri="{FF2B5EF4-FFF2-40B4-BE49-F238E27FC236}">
                <a16:creationId xmlns:a16="http://schemas.microsoft.com/office/drawing/2014/main" id="{3C1C931D-7A84-4BB3-945A-ADC70ADE2F8B}"/>
              </a:ext>
            </a:extLst>
          </p:cNvPr>
          <p:cNvSpPr>
            <a:spLocks noGrp="1"/>
          </p:cNvSpPr>
          <p:nvPr>
            <p:ph sz="half" idx="1"/>
          </p:nvPr>
        </p:nvSpPr>
        <p:spPr>
          <a:xfrm>
            <a:off x="152400" y="2017498"/>
            <a:ext cx="2514600" cy="4525962"/>
          </a:xfrm>
        </p:spPr>
        <p:txBody>
          <a:bodyPr>
            <a:normAutofit/>
          </a:bodyPr>
          <a:lstStyle/>
          <a:p>
            <a:endParaRPr lang="en-US" dirty="0"/>
          </a:p>
          <a:p>
            <a:r>
              <a:rPr lang="en-US" sz="1800" dirty="0">
                <a:latin typeface="Calibri" panose="020F0502020204030204" pitchFamily="34" charset="0"/>
              </a:rPr>
              <a:t>50% of respondents reported 1-2 health concerns</a:t>
            </a:r>
          </a:p>
          <a:p>
            <a:endParaRPr lang="en-US" sz="1800" dirty="0"/>
          </a:p>
          <a:p>
            <a:r>
              <a:rPr lang="en-US" sz="1800" dirty="0">
                <a:latin typeface="Calibri" panose="020F0502020204030204" pitchFamily="34" charset="0"/>
              </a:rPr>
              <a:t>17% of total respondents reported 3-4 health concerns</a:t>
            </a:r>
          </a:p>
          <a:p>
            <a:endParaRPr lang="en-US" sz="1800" dirty="0">
              <a:latin typeface="Calibri" panose="020F0502020204030204" pitchFamily="34" charset="0"/>
            </a:endParaRPr>
          </a:p>
          <a:p>
            <a:r>
              <a:rPr lang="en-US" sz="1800" dirty="0">
                <a:latin typeface="Calibri" panose="020F0502020204030204" pitchFamily="34" charset="0"/>
              </a:rPr>
              <a:t>5% reported 5+ concerns.  </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78E84E9A-3827-4BDF-A6BF-A9B749C3703D}"/>
              </a:ext>
            </a:extLst>
          </p:cNvPr>
          <p:cNvSpPr>
            <a:spLocks noGrp="1"/>
          </p:cNvSpPr>
          <p:nvPr>
            <p:ph type="sldNum" sz="quarter" idx="12"/>
          </p:nvPr>
        </p:nvSpPr>
        <p:spPr/>
        <p:txBody>
          <a:bodyPr/>
          <a:lstStyle/>
          <a:p>
            <a:fld id="{5FEC8EC3-3883-409D-99D9-66BA82C6D7A7}" type="slidenum">
              <a:rPr lang="en-US" smtClean="0"/>
              <a:t>9</a:t>
            </a:fld>
            <a:endParaRPr lang="en-US" dirty="0"/>
          </a:p>
        </p:txBody>
      </p:sp>
      <p:graphicFrame>
        <p:nvGraphicFramePr>
          <p:cNvPr id="15" name="Content Placeholder 14">
            <a:extLst>
              <a:ext uri="{FF2B5EF4-FFF2-40B4-BE49-F238E27FC236}">
                <a16:creationId xmlns:a16="http://schemas.microsoft.com/office/drawing/2014/main" id="{14A5BCC5-313A-4315-A48E-2DE46D1B86A8}"/>
              </a:ext>
            </a:extLst>
          </p:cNvPr>
          <p:cNvGraphicFramePr>
            <a:graphicFrameLocks noGrp="1"/>
          </p:cNvGraphicFramePr>
          <p:nvPr>
            <p:ph sz="half" idx="2"/>
            <p:extLst>
              <p:ext uri="{D42A27DB-BD31-4B8C-83A1-F6EECF244321}">
                <p14:modId xmlns:p14="http://schemas.microsoft.com/office/powerpoint/2010/main" val="3130290676"/>
              </p:ext>
            </p:extLst>
          </p:nvPr>
        </p:nvGraphicFramePr>
        <p:xfrm>
          <a:off x="2852195" y="2594432"/>
          <a:ext cx="58674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id="{58CDA745-F5ED-4CEF-8B9F-B6BE1814A89B}"/>
              </a:ext>
            </a:extLst>
          </p:cNvPr>
          <p:cNvSpPr txBox="1"/>
          <p:nvPr/>
        </p:nvSpPr>
        <p:spPr>
          <a:xfrm>
            <a:off x="3444550" y="2119832"/>
            <a:ext cx="5475791" cy="369332"/>
          </a:xfrm>
          <a:prstGeom prst="rect">
            <a:avLst/>
          </a:prstGeom>
          <a:noFill/>
        </p:spPr>
        <p:txBody>
          <a:bodyPr wrap="square" rtlCol="0">
            <a:spAutoFit/>
          </a:bodyPr>
          <a:lstStyle/>
          <a:p>
            <a:r>
              <a:rPr lang="en-US" b="1" dirty="0">
                <a:latin typeface="Calibri" panose="020F0502020204030204" pitchFamily="34" charset="0"/>
              </a:rPr>
              <a:t>Q #8 What medical issues/concerns do you/they have? </a:t>
            </a:r>
          </a:p>
        </p:txBody>
      </p:sp>
    </p:spTree>
    <p:extLst>
      <p:ext uri="{BB962C8B-B14F-4D97-AF65-F5344CB8AC3E}">
        <p14:creationId xmlns:p14="http://schemas.microsoft.com/office/powerpoint/2010/main" val="1650789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982A03FE13CB4C99809335234797BA" ma:contentTypeVersion="13" ma:contentTypeDescription="Create a new document." ma:contentTypeScope="" ma:versionID="0e5f1baf8251b6dcc5fc7ddaab9bdea4">
  <xsd:schema xmlns:xsd="http://www.w3.org/2001/XMLSchema" xmlns:xs="http://www.w3.org/2001/XMLSchema" xmlns:p="http://schemas.microsoft.com/office/2006/metadata/properties" xmlns:ns2="90bfa1a3-62a8-49bd-ba99-8edcb5c73750" xmlns:ns3="03520a51-a663-47fc-a374-f9c6401024ca" targetNamespace="http://schemas.microsoft.com/office/2006/metadata/properties" ma:root="true" ma:fieldsID="63bd18865d898aad0f7f1d6e8c23a1b5" ns2:_="" ns3:_="">
    <xsd:import namespace="90bfa1a3-62a8-49bd-ba99-8edcb5c73750"/>
    <xsd:import namespace="03520a51-a663-47fc-a374-f9c6401024c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bfa1a3-62a8-49bd-ba99-8edcb5c737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520a51-a663-47fc-a374-f9c6401024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7F2AF6-2588-46C3-9FE7-668EEBEDD53F}"/>
</file>

<file path=customXml/itemProps2.xml><?xml version="1.0" encoding="utf-8"?>
<ds:datastoreItem xmlns:ds="http://schemas.openxmlformats.org/officeDocument/2006/customXml" ds:itemID="{11663D57-F07F-4E1E-BC1C-DCB2E9748F2F}"/>
</file>

<file path=customXml/itemProps3.xml><?xml version="1.0" encoding="utf-8"?>
<ds:datastoreItem xmlns:ds="http://schemas.openxmlformats.org/officeDocument/2006/customXml" ds:itemID="{9A2CE1F5-EB6E-4D2C-AC97-79772B7B74D9}"/>
</file>

<file path=docProps/app.xml><?xml version="1.0" encoding="utf-8"?>
<Properties xmlns="http://schemas.openxmlformats.org/officeDocument/2006/extended-properties" xmlns:vt="http://schemas.openxmlformats.org/officeDocument/2006/docPropsVTypes">
  <TotalTime>949</TotalTime>
  <Words>2487</Words>
  <Application>Microsoft Office PowerPoint</Application>
  <PresentationFormat>On-screen Show (4:3)</PresentationFormat>
  <Paragraphs>485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Georgia</vt:lpstr>
      <vt:lpstr>Trebuchet MS</vt:lpstr>
      <vt:lpstr>Wingdings</vt:lpstr>
      <vt:lpstr>Wingdings 2</vt:lpstr>
      <vt:lpstr>Urban</vt:lpstr>
      <vt:lpstr>Community Survey Results  and  Implications for Senior Service Programming</vt:lpstr>
      <vt:lpstr>In late 2018, the Inter Island Healthcare Foundation retained HFPD to support it in undertaking a feasibility study related to the development of a sustainable community-based long-term care delivery system in the County.</vt:lpstr>
      <vt:lpstr>The survey tool: </vt:lpstr>
      <vt:lpstr>For purposes of the survey, data from San Juan County and its islands were collected from 7-of-8 zip codes. Although the island was surveyed, no responses were recorded from Blakely Island.</vt:lpstr>
      <vt:lpstr>Of the 444 surveys, 24 respondents were excluded because they did not provide a zip code or otherwise indicated they resided outside of the County. Another 27 were excluded because they did not meet criteria regarding age or caregiver status. 393 surveys were deemed complete and used in analysis.</vt:lpstr>
      <vt:lpstr> Of the completed surveys 76% were from persons over the age of 70, another 10% were over the age of 70 and a caregiver and 14% were caregivers under the age of 70.  </vt:lpstr>
      <vt:lpstr>Virtually all respondents reported that they were full time residents of San Juan County; this was consistent across the Islands. 80% have resided in the County for more than 11 years. </vt:lpstr>
      <vt:lpstr>Depending upon the Island, 25-37% of respondents reported living alone. </vt:lpstr>
      <vt:lpstr>About 29% of respondents reported no health care concerns.  Of those with concerns, the top 5 concerns/issues were consistent across the Islands.  Importantly, 5 of the 12 listed heath care issues accounted for 2/3 of the concerns. </vt:lpstr>
      <vt:lpstr>About 66% of survey respondents self-reported good to excellent health and the full ability to live independently; 15% reported poor to marginal or declining health and anticipated need for more services in the near future. Once those with 3+ medical conditions were excluded, the % in good health increased to 76%, ranging from 72% on Orcas to a high of 88% on Shaw. </vt:lpstr>
      <vt:lpstr>In the rest of this analysis, HFPD compared residents reporting 3+ health issues to those having less than 3. The differences are significant.  </vt:lpstr>
      <vt:lpstr>Overall, 94% of surveys completed indicated that they or the person they provided care for has a regular health care provider, and 90% percent indicated that the provider was located in the County. </vt:lpstr>
      <vt:lpstr>For those respondents reporting 3+ health issues, respondents were 2X more likely to have had ER visits, 3.5 times more likely to have been hospitalized at least 2x and 1.5x more likely to have needed an ambulance two or more times during the last year.  Not surprisingly, they were 6x more likely to report poor or declining health.  </vt:lpstr>
      <vt:lpstr>Those with 3+ health issues/needs went off (or were transferred off) Island much more frequently for ER care.   </vt:lpstr>
      <vt:lpstr>27% of respondents were hospitalized. More patients with 3+ conditions were hospitalized on Friday Harbor, and less in Anacortes, than other respondents. </vt:lpstr>
      <vt:lpstr>27% of respondents were hospitalized. More patients with 3+ conditions were hospitalized on Friday Harbor, and less in Anacortes, than other respondents. </vt:lpstr>
      <vt:lpstr>Six services were regularly identified as needed to support respondents to stay at home or in the community. For those with 3+ health care concerns, the top needs were the same, however, home safety check home repair ranked lower and medical and assistance with ADLs ranked higher.   </vt:lpstr>
      <vt:lpstr>Services are lacking </vt:lpstr>
      <vt:lpstr>For those respondents with 3 conditions, the percentage need state funded Medicaid support was significantly higher on Lopez and Orcas Island in particular.</vt:lpstr>
      <vt:lpstr>At least 69% of respondents indicated that they were aware of someone having to move off Island due to lack of services in the last several years.  Of this group, 30% indicated they knew of 5+ people moving off island.</vt:lpstr>
      <vt:lpstr>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Survey Results  and  Implications for Senior Service Planning</dc:title>
  <dc:creator>Jody Carona</dc:creator>
  <cp:lastModifiedBy>HealthFac</cp:lastModifiedBy>
  <cp:revision>99</cp:revision>
  <dcterms:created xsi:type="dcterms:W3CDTF">2019-09-21T14:57:12Z</dcterms:created>
  <dcterms:modified xsi:type="dcterms:W3CDTF">2019-10-14T17:45:06Z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0x01010013982A03FE13CB4C99809335234797BA</vt:lpwstr>
  </property>
</Properties>
</file>